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3"/>
  </p:notesMasterIdLst>
  <p:sldIdLst>
    <p:sldId id="256" r:id="rId2"/>
    <p:sldId id="257" r:id="rId3"/>
    <p:sldId id="277" r:id="rId4"/>
    <p:sldId id="278" r:id="rId5"/>
    <p:sldId id="279" r:id="rId6"/>
    <p:sldId id="281" r:id="rId7"/>
    <p:sldId id="282" r:id="rId8"/>
    <p:sldId id="283" r:id="rId9"/>
    <p:sldId id="284" r:id="rId10"/>
    <p:sldId id="285" r:id="rId11"/>
    <p:sldId id="286" r:id="rId12"/>
    <p:sldId id="297" r:id="rId13"/>
    <p:sldId id="291" r:id="rId14"/>
    <p:sldId id="306" r:id="rId15"/>
    <p:sldId id="308" r:id="rId16"/>
    <p:sldId id="309" r:id="rId17"/>
    <p:sldId id="292" r:id="rId18"/>
    <p:sldId id="293" r:id="rId19"/>
    <p:sldId id="294" r:id="rId20"/>
    <p:sldId id="287" r:id="rId21"/>
    <p:sldId id="290" r:id="rId22"/>
    <p:sldId id="272" r:id="rId23"/>
    <p:sldId id="259" r:id="rId24"/>
    <p:sldId id="260" r:id="rId25"/>
    <p:sldId id="273" r:id="rId26"/>
    <p:sldId id="274" r:id="rId27"/>
    <p:sldId id="299" r:id="rId28"/>
    <p:sldId id="298" r:id="rId29"/>
    <p:sldId id="300" r:id="rId30"/>
    <p:sldId id="301" r:id="rId31"/>
    <p:sldId id="302" r:id="rId32"/>
    <p:sldId id="303" r:id="rId33"/>
    <p:sldId id="304" r:id="rId34"/>
    <p:sldId id="305" r:id="rId35"/>
    <p:sldId id="258" r:id="rId36"/>
    <p:sldId id="307" r:id="rId37"/>
    <p:sldId id="311" r:id="rId38"/>
    <p:sldId id="296" r:id="rId39"/>
    <p:sldId id="312" r:id="rId40"/>
    <p:sldId id="280" r:id="rId41"/>
    <p:sldId id="310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5A1B1-62F6-47CD-BACD-C285B6037AD0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37D52-10F6-4EF7-83ED-072926431E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494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7386322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2864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6531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D4857B-B6AA-4B9E-87B3-3621B583973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202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97F9BB-5F1E-49A2-BC3F-D99C74AE4381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73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A1E4D-8B0E-4B35-BF8A-BBAED2C67A8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7137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AF66D4B-EBD2-467B-B2B0-5E007147AF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37282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674E53-044E-441E-9EEF-936E679CE0D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40982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BA80738-047A-48A0-894A-45C177E4948B}" type="datetimeFigureOut">
              <a:rPr lang="ru-RU" smtClean="0"/>
              <a:t>14.10.2015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A927A3C-10C2-460B-9728-CA4B05E4740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7.avi"/><Relationship Id="rId7" Type="http://schemas.openxmlformats.org/officeDocument/2006/relationships/image" Target="../media/image26.png"/><Relationship Id="rId2" Type="http://schemas.microsoft.com/office/2007/relationships/media" Target="../media/media7.avi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5.wmf"/><Relationship Id="rId5" Type="http://schemas.openxmlformats.org/officeDocument/2006/relationships/video" Target="../media/media8.mp4"/><Relationship Id="rId10" Type="http://schemas.openxmlformats.org/officeDocument/2006/relationships/oleObject" Target="../embeddings/oleObject2.bin"/><Relationship Id="rId4" Type="http://schemas.microsoft.com/office/2007/relationships/media" Target="../media/media8.mp4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5.jpeg"/><Relationship Id="rId4" Type="http://schemas.openxmlformats.org/officeDocument/2006/relationships/image" Target="../media/image44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tif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5.tif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4.tiff"/><Relationship Id="rId5" Type="http://schemas.openxmlformats.org/officeDocument/2006/relationships/image" Target="../media/image63.wmf"/><Relationship Id="rId4" Type="http://schemas.openxmlformats.org/officeDocument/2006/relationships/oleObject" Target="../embeddings/oleObject5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2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71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5.jpeg"/><Relationship Id="rId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video" Target="../media/media9.mp4"/><Relationship Id="rId7" Type="http://schemas.openxmlformats.org/officeDocument/2006/relationships/image" Target="../media/image90.wmf"/><Relationship Id="rId2" Type="http://schemas.microsoft.com/office/2007/relationships/media" Target="../media/media9.mp4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avi"/><Relationship Id="rId7" Type="http://schemas.openxmlformats.org/officeDocument/2006/relationships/image" Target="../media/image17.jpeg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.avi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4"/><Relationship Id="rId7" Type="http://schemas.openxmlformats.org/officeDocument/2006/relationships/image" Target="../media/image2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6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CARRYING ON MEZHANOV'S TRADITIONS: NEW ACHIEVEMENTS ON SHS IN ISMAN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M.I.Alymov</a:t>
            </a:r>
            <a:r>
              <a:rPr lang="en-US" dirty="0"/>
              <a:t>, </a:t>
            </a:r>
            <a:r>
              <a:rPr lang="en-US" dirty="0" err="1"/>
              <a:t>I.P.Borovinskaya</a:t>
            </a:r>
            <a:r>
              <a:rPr lang="en-US" dirty="0"/>
              <a:t>, </a:t>
            </a:r>
            <a:r>
              <a:rPr lang="en-US" u="sng" dirty="0"/>
              <a:t>A.S. Rogachev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1"/>
            <a:ext cx="216949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1116107"/>
            <a:ext cx="1998221" cy="26642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4743"/>
            <a:ext cx="3030389" cy="26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5487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101339"/>
            <a:ext cx="8686800" cy="841248"/>
          </a:xfrm>
        </p:spPr>
        <p:txBody>
          <a:bodyPr/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Dynamics of the local combustion front movement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96257" name="Object 1"/>
          <p:cNvGraphicFramePr>
            <a:graphicFrameLocks noChangeAspect="1"/>
          </p:cNvGraphicFramePr>
          <p:nvPr/>
        </p:nvGraphicFramePr>
        <p:xfrm>
          <a:off x="419336" y="942587"/>
          <a:ext cx="8153192" cy="5717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Graph" r:id="rId3" imgW="4133088" imgH="2901696" progId="Origin50.Graph">
                  <p:embed/>
                </p:oleObj>
              </mc:Choice>
              <mc:Fallback>
                <p:oleObj name="Graph" r:id="rId3" imgW="4133088" imgH="2901696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336" y="942587"/>
                        <a:ext cx="8153192" cy="57178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891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0704"/>
            <a:ext cx="8686800" cy="841248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2D model of the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microheterogeneous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combustion and experimental verification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0.4.av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550345" y="3700076"/>
            <a:ext cx="7591833" cy="2742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569594"/>
            <a:ext cx="3846058" cy="211156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99592" y="6192165"/>
            <a:ext cx="56903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 err="1"/>
              <a:t>P.M.Krishenik</a:t>
            </a:r>
            <a:r>
              <a:rPr lang="en-US" dirty="0"/>
              <a:t>, </a:t>
            </a:r>
            <a:r>
              <a:rPr lang="en-US" dirty="0" err="1"/>
              <a:t>K.G.Shkadinskii</a:t>
            </a:r>
            <a:r>
              <a:rPr lang="en-US" dirty="0"/>
              <a:t>, </a:t>
            </a:r>
            <a:r>
              <a:rPr lang="en-US" dirty="0" err="1" smtClean="0"/>
              <a:t>S.A.Rogachev</a:t>
            </a:r>
            <a:r>
              <a:rPr lang="en-US" dirty="0" smtClean="0"/>
              <a:t>,</a:t>
            </a:r>
            <a:r>
              <a:rPr lang="ru-RU" dirty="0" smtClean="0"/>
              <a:t> 2013</a:t>
            </a:r>
            <a:endParaRPr lang="ru-RU" dirty="0"/>
          </a:p>
        </p:txBody>
      </p:sp>
      <p:pic>
        <p:nvPicPr>
          <p:cNvPr id="6" name="tisi4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31" y="3808884"/>
            <a:ext cx="1413992" cy="25251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98567" y="1150562"/>
            <a:ext cx="405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Laboratory of Prof. Petr </a:t>
            </a:r>
            <a:r>
              <a:rPr lang="en-US" sz="2000" i="1" dirty="0" err="1" smtClean="0">
                <a:solidFill>
                  <a:srgbClr val="FF0000"/>
                </a:solidFill>
              </a:rPr>
              <a:t>M.Krishenik</a:t>
            </a:r>
            <a:endParaRPr lang="ru-RU" sz="2000" i="1" dirty="0">
              <a:solidFill>
                <a:srgbClr val="FF000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228848"/>
              </p:ext>
            </p:extLst>
          </p:nvPr>
        </p:nvGraphicFramePr>
        <p:xfrm>
          <a:off x="-107306" y="1039280"/>
          <a:ext cx="3870497" cy="271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Graph" r:id="rId10" imgW="4153680" imgH="2901600" progId="Origin50.Graph">
                  <p:embed/>
                </p:oleObj>
              </mc:Choice>
              <mc:Fallback>
                <p:oleObj name="Graph" r:id="rId10" imgW="4153680" imgH="2901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7306" y="1039280"/>
                        <a:ext cx="3870497" cy="27122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07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en-US" sz="2400" dirty="0" smtClean="0"/>
              <a:t>mutual contributions of </a:t>
            </a:r>
            <a:r>
              <a:rPr lang="en-US" sz="2400" dirty="0" err="1" smtClean="0"/>
              <a:t>shs</a:t>
            </a:r>
            <a:r>
              <a:rPr lang="en-US" sz="2400" dirty="0" smtClean="0"/>
              <a:t> and combustion science (made recently)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New regimes of combustion wave propagation, fingering</a:t>
            </a:r>
          </a:p>
          <a:p>
            <a:r>
              <a:rPr lang="en-US" dirty="0" smtClean="0"/>
              <a:t>Microstructure and particles contacts as governing parameters for propagating velocity, discrete model of combustion</a:t>
            </a:r>
          </a:p>
          <a:p>
            <a:r>
              <a:rPr lang="en-US" dirty="0" smtClean="0"/>
              <a:t>Correlations between combustion mechanisms and microstructure of solid products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9289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Merzhavov’s</a:t>
            </a:r>
            <a:r>
              <a:rPr lang="en-US" dirty="0" smtClean="0"/>
              <a:t> traditions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 smtClean="0"/>
              <a:t>Tradition #2:</a:t>
            </a:r>
            <a:r>
              <a:rPr lang="en-US" dirty="0" smtClean="0"/>
              <a:t> Develop new methods of experimental diagnostics</a:t>
            </a:r>
          </a:p>
          <a:p>
            <a:pPr marL="0" indent="0">
              <a:buNone/>
            </a:pPr>
            <a:r>
              <a:rPr lang="en-US" sz="2400" dirty="0" smtClean="0"/>
              <a:t>Tradition #3:</a:t>
            </a:r>
            <a:r>
              <a:rPr lang="en-US" dirty="0" smtClean="0"/>
              <a:t> Study structure formation processes</a:t>
            </a:r>
          </a:p>
          <a:p>
            <a:pPr marL="0" indent="0">
              <a:buNone/>
            </a:pPr>
            <a:r>
              <a:rPr lang="en-US" sz="2400" dirty="0" smtClean="0"/>
              <a:t>Tradition #4:</a:t>
            </a:r>
            <a:r>
              <a:rPr lang="en-US" dirty="0" smtClean="0"/>
              <a:t> Create new materials and structures</a:t>
            </a:r>
          </a:p>
          <a:p>
            <a:pPr marL="0" indent="0">
              <a:buNone/>
            </a:pPr>
            <a:r>
              <a:rPr lang="en-US" sz="2400" dirty="0"/>
              <a:t>Tradition </a:t>
            </a:r>
            <a:r>
              <a:rPr lang="en-US" sz="2400" dirty="0" smtClean="0"/>
              <a:t>#5:</a:t>
            </a:r>
            <a:r>
              <a:rPr lang="en-US" dirty="0" smtClean="0"/>
              <a:t> Cover the whole way from fundamental idea to applications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1005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51520" y="332656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Probing local gas pressure during SHS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758" y="1714931"/>
            <a:ext cx="5940081" cy="465313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44" y="1916832"/>
            <a:ext cx="2810665" cy="25459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4653136"/>
            <a:ext cx="3082800" cy="22048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1520" y="1158076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Dr. Sergey G. </a:t>
            </a:r>
            <a:r>
              <a:rPr lang="en-US" sz="2400" i="1" dirty="0" err="1" smtClean="0">
                <a:solidFill>
                  <a:srgbClr val="FF0000"/>
                </a:solidFill>
              </a:rPr>
              <a:t>Vadchenko</a:t>
            </a:r>
            <a:r>
              <a:rPr lang="en-US" sz="2400" i="1" dirty="0" smtClean="0">
                <a:solidFill>
                  <a:srgbClr val="FF0000"/>
                </a:solidFill>
              </a:rPr>
              <a:t>,  Alexander S. </a:t>
            </a:r>
            <a:r>
              <a:rPr lang="en-US" sz="2400" i="1" dirty="0" err="1" smtClean="0">
                <a:solidFill>
                  <a:srgbClr val="FF0000"/>
                </a:solidFill>
              </a:rPr>
              <a:t>Schukin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372505" y="1345599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Ti</a:t>
            </a:r>
            <a:r>
              <a:rPr lang="en-US" dirty="0" smtClean="0"/>
              <a:t>-C system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2676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алерий\Desktop\fig.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759" b="52233"/>
          <a:stretch/>
        </p:blipFill>
        <p:spPr bwMode="auto">
          <a:xfrm>
            <a:off x="458813" y="2033876"/>
            <a:ext cx="3912147" cy="283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88276" y="5230075"/>
            <a:ext cx="3712029" cy="1470081"/>
          </a:xfrm>
          <a:prstGeom prst="rect">
            <a:avLst/>
          </a:prstGeom>
        </p:spPr>
        <p:txBody>
          <a:bodyPr wrap="square" lIns="221424" tIns="110712" rIns="221424" bIns="110712">
            <a:spAutoFit/>
          </a:bodyPr>
          <a:lstStyle/>
          <a:p>
            <a:pPr algn="just"/>
            <a:r>
              <a:rPr lang="pt-BR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pt-BR" sz="135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Ti + B sample, (</a:t>
            </a:r>
            <a:r>
              <a:rPr lang="pt-BR" sz="135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pt-BR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W</a:t>
            </a:r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R5</a:t>
            </a:r>
            <a:r>
              <a:rPr lang="ru-RU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/20 </a:t>
            </a:r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thermocouples,  </a:t>
            </a:r>
          </a:p>
          <a:p>
            <a:pPr algn="just"/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(3) igniting tablet, (</a:t>
            </a:r>
            <a:r>
              <a:rPr lang="en-US" sz="135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igniting coil, (</a:t>
            </a:r>
            <a:r>
              <a:rPr lang="en-US" sz="135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punch,</a:t>
            </a:r>
          </a:p>
          <a:p>
            <a:pPr algn="just"/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135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heat insulator (sand), (</a:t>
            </a:r>
            <a:r>
              <a:rPr lang="en-US" sz="135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mold, </a:t>
            </a:r>
          </a:p>
          <a:p>
            <a:pPr algn="just"/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35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amplifier, (</a:t>
            </a:r>
            <a:r>
              <a:rPr lang="en-US" sz="135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AD converter, and (</a:t>
            </a:r>
            <a:r>
              <a:rPr lang="en-US" sz="135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13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 PC.</a:t>
            </a:r>
            <a:endParaRPr lang="ru-RU" sz="135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Валерий\Desktop\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" t="3093" r="46876" b="55617"/>
          <a:stretch/>
        </p:blipFill>
        <p:spPr bwMode="auto">
          <a:xfrm>
            <a:off x="4418494" y="2035787"/>
            <a:ext cx="4202322" cy="3194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833466" y="1675867"/>
            <a:ext cx="0" cy="320450"/>
          </a:xfrm>
          <a:prstGeom prst="straightConnector1">
            <a:avLst/>
          </a:prstGeom>
          <a:ln w="317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39552" y="1618378"/>
            <a:ext cx="34977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ru-RU" sz="13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31004" y="5414784"/>
            <a:ext cx="4572000" cy="10618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100" b="1" dirty="0" smtClean="0">
                <a:solidFill>
                  <a:srgbClr val="FF0000"/>
                </a:solidFill>
              </a:rPr>
              <a:t>Electromotive </a:t>
            </a:r>
            <a:r>
              <a:rPr lang="en-US" sz="2100" b="1" dirty="0">
                <a:solidFill>
                  <a:srgbClr val="FF0000"/>
                </a:solidFill>
              </a:rPr>
              <a:t>force (EMF) curves recorded during combustion of Ti-B mixture with ratio  B/Ti = 0,75 </a:t>
            </a:r>
            <a:endParaRPr lang="ru-RU" sz="2100" b="1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8276" y="291635"/>
            <a:ext cx="8686800" cy="8412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Voltage generated by </a:t>
            </a:r>
            <a:r>
              <a:rPr lang="en-US" sz="2400" dirty="0" err="1" smtClean="0"/>
              <a:t>shs</a:t>
            </a:r>
            <a:r>
              <a:rPr lang="en-US" sz="2400" dirty="0" smtClean="0"/>
              <a:t> under pressure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06564" y="111605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Prof. Vladimir A. </a:t>
            </a:r>
            <a:r>
              <a:rPr lang="en-US" sz="2400" i="1" dirty="0" err="1" smtClean="0">
                <a:solidFill>
                  <a:srgbClr val="FF0000"/>
                </a:solidFill>
              </a:rPr>
              <a:t>Scherbakov</a:t>
            </a:r>
            <a:r>
              <a:rPr lang="en-US" sz="2400" i="1" dirty="0" smtClean="0">
                <a:solidFill>
                  <a:srgbClr val="FF0000"/>
                </a:solidFill>
              </a:rPr>
              <a:t>,  Dr. </a:t>
            </a:r>
            <a:r>
              <a:rPr lang="en-US" sz="2400" i="1" dirty="0" err="1" smtClean="0">
                <a:solidFill>
                  <a:srgbClr val="FF0000"/>
                </a:solidFill>
              </a:rPr>
              <a:t>Valeryi</a:t>
            </a:r>
            <a:r>
              <a:rPr lang="en-US" sz="2400" i="1" dirty="0" smtClean="0">
                <a:solidFill>
                  <a:srgbClr val="FF0000"/>
                </a:solidFill>
              </a:rPr>
              <a:t> N. </a:t>
            </a:r>
            <a:r>
              <a:rPr lang="en-US" sz="2400" i="1" dirty="0" err="1" smtClean="0">
                <a:solidFill>
                  <a:srgbClr val="FF0000"/>
                </a:solidFill>
              </a:rPr>
              <a:t>Barinov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1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7" name="Picture 15" descr="M_B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654" y="1612027"/>
            <a:ext cx="1676747" cy="179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9" name="Picture 17" descr="ris_2ab_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81" y="3551237"/>
            <a:ext cx="3671887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4" name="Picture 22" descr="akf_ris4ab_"/>
          <p:cNvPicPr preferRelativeResize="0"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1253" y="4027708"/>
            <a:ext cx="482441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2411413" y="6453188"/>
            <a:ext cx="927100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000" b="1">
                <a:latin typeface="Verdana" panose="020B0604030504040204" pitchFamily="34" charset="0"/>
              </a:rPr>
              <a:t>spectrums</a:t>
            </a:r>
            <a:endParaRPr lang="ru-RU" altLang="ru-RU" sz="1000" b="1">
              <a:latin typeface="Verdana" panose="020B0604030504040204" pitchFamily="34" charset="0"/>
            </a:endParaRPr>
          </a:p>
        </p:txBody>
      </p:sp>
      <p:sp>
        <p:nvSpPr>
          <p:cNvPr id="23585" name="Text Box 33"/>
          <p:cNvSpPr txBox="1">
            <a:spLocks noChangeArrowheads="1"/>
          </p:cNvSpPr>
          <p:nvPr/>
        </p:nvSpPr>
        <p:spPr bwMode="auto">
          <a:xfrm>
            <a:off x="395288" y="0"/>
            <a:ext cx="82804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ru-RU" sz="2400" b="1" dirty="0" smtClean="0">
                <a:solidFill>
                  <a:schemeClr val="tx2"/>
                </a:solidFill>
                <a:latin typeface="Verdana" panose="020B0604030504040204" pitchFamily="34" charset="0"/>
              </a:rPr>
              <a:t>ACOUSTIC DIAGNOSTICS OF ORGANIC SHS</a:t>
            </a:r>
            <a:endParaRPr lang="ru-RU" altLang="ru-RU" sz="2400" b="1" dirty="0">
              <a:solidFill>
                <a:schemeClr val="tx2"/>
              </a:solidFill>
              <a:latin typeface="Verdana" panose="020B0604030504040204" pitchFamily="34" charset="0"/>
            </a:endParaRPr>
          </a:p>
        </p:txBody>
      </p:sp>
      <p:sp>
        <p:nvSpPr>
          <p:cNvPr id="23587" name="Text Box 35"/>
          <p:cNvSpPr txBox="1">
            <a:spLocks noChangeArrowheads="1"/>
          </p:cNvSpPr>
          <p:nvPr/>
        </p:nvSpPr>
        <p:spPr bwMode="auto">
          <a:xfrm>
            <a:off x="1908761" y="3086470"/>
            <a:ext cx="1444625" cy="244475"/>
          </a:xfrm>
          <a:prstGeom prst="rect">
            <a:avLst/>
          </a:prstGeom>
          <a:solidFill>
            <a:srgbClr val="FF6600">
              <a:alpha val="32001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000" b="1" dirty="0">
                <a:latin typeface="Verdana" panose="020B0604030504040204" pitchFamily="34" charset="0"/>
              </a:rPr>
              <a:t>acoustic emission</a:t>
            </a:r>
            <a:endParaRPr lang="ru-RU" altLang="ru-RU" sz="1000" b="1" dirty="0">
              <a:latin typeface="Verdana" panose="020B0604030504040204" pitchFamily="34" charset="0"/>
            </a:endParaRPr>
          </a:p>
        </p:txBody>
      </p:sp>
      <p:sp>
        <p:nvSpPr>
          <p:cNvPr id="23594" name="Text Box 42"/>
          <p:cNvSpPr txBox="1">
            <a:spLocks noChangeArrowheads="1"/>
          </p:cNvSpPr>
          <p:nvPr/>
        </p:nvSpPr>
        <p:spPr bwMode="auto">
          <a:xfrm>
            <a:off x="971550" y="6381750"/>
            <a:ext cx="239713" cy="244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kumimoji="1" lang="ru-RU" altLang="ru-RU" sz="1000">
                <a:latin typeface="Verdana" panose="020B0604030504040204" pitchFamily="34" charset="0"/>
              </a:rPr>
              <a:t>  </a:t>
            </a:r>
          </a:p>
        </p:txBody>
      </p:sp>
      <p:sp>
        <p:nvSpPr>
          <p:cNvPr id="23596" name="Text Box 44"/>
          <p:cNvSpPr txBox="1">
            <a:spLocks noChangeArrowheads="1"/>
          </p:cNvSpPr>
          <p:nvPr/>
        </p:nvSpPr>
        <p:spPr bwMode="auto">
          <a:xfrm>
            <a:off x="5799065" y="5324695"/>
            <a:ext cx="5778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200"/>
              <a:t>t, (</a:t>
            </a:r>
            <a:r>
              <a:rPr lang="el-GR" altLang="ru-RU" sz="1200">
                <a:cs typeface="Arial" panose="020B0604020202020204" pitchFamily="34" charset="0"/>
              </a:rPr>
              <a:t>μ</a:t>
            </a:r>
            <a:r>
              <a:rPr lang="en-US" altLang="ru-RU" sz="1200"/>
              <a:t>s)</a:t>
            </a:r>
            <a:endParaRPr lang="ru-RU" altLang="ru-RU" sz="1200"/>
          </a:p>
        </p:txBody>
      </p:sp>
      <p:sp>
        <p:nvSpPr>
          <p:cNvPr id="23597" name="Text Box 45"/>
          <p:cNvSpPr txBox="1">
            <a:spLocks noChangeArrowheads="1"/>
          </p:cNvSpPr>
          <p:nvPr/>
        </p:nvSpPr>
        <p:spPr bwMode="auto">
          <a:xfrm>
            <a:off x="8175553" y="5180233"/>
            <a:ext cx="6762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200"/>
              <a:t>f, (kHz)</a:t>
            </a:r>
            <a:endParaRPr lang="ru-RU" altLang="ru-RU" sz="1200"/>
          </a:p>
        </p:txBody>
      </p:sp>
      <p:sp>
        <p:nvSpPr>
          <p:cNvPr id="23599" name="Text Box 47"/>
          <p:cNvSpPr txBox="1">
            <a:spLocks noChangeArrowheads="1"/>
          </p:cNvSpPr>
          <p:nvPr/>
        </p:nvSpPr>
        <p:spPr bwMode="auto">
          <a:xfrm>
            <a:off x="395288" y="5805488"/>
            <a:ext cx="123666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000" b="1">
                <a:latin typeface="Verdana" panose="020B0604030504040204" pitchFamily="34" charset="0"/>
              </a:rPr>
              <a:t>acoustic signal</a:t>
            </a:r>
            <a:endParaRPr lang="ru-RU" altLang="ru-RU" sz="1000" b="1">
              <a:latin typeface="Verdana" panose="020B0604030504040204" pitchFamily="34" charset="0"/>
            </a:endParaRPr>
          </a:p>
        </p:txBody>
      </p:sp>
      <p:sp>
        <p:nvSpPr>
          <p:cNvPr id="23601" name="Text Box 49"/>
          <p:cNvSpPr txBox="1">
            <a:spLocks noChangeArrowheads="1"/>
          </p:cNvSpPr>
          <p:nvPr/>
        </p:nvSpPr>
        <p:spPr bwMode="auto">
          <a:xfrm>
            <a:off x="4359203" y="5742208"/>
            <a:ext cx="239712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200" b="1"/>
              <a:t>autocorrelation function (ACF)</a:t>
            </a:r>
            <a:endParaRPr lang="ru-RU" altLang="ru-RU" sz="1200" b="1"/>
          </a:p>
        </p:txBody>
      </p:sp>
      <p:sp>
        <p:nvSpPr>
          <p:cNvPr id="23602" name="Text Box 50"/>
          <p:cNvSpPr txBox="1">
            <a:spLocks noChangeArrowheads="1"/>
          </p:cNvSpPr>
          <p:nvPr/>
        </p:nvSpPr>
        <p:spPr bwMode="auto">
          <a:xfrm rot="16200000">
            <a:off x="4752903" y="4138833"/>
            <a:ext cx="496887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200" b="1"/>
              <a:t>ACF</a:t>
            </a:r>
            <a:endParaRPr lang="ru-RU" altLang="ru-RU" sz="1200" b="1"/>
          </a:p>
        </p:txBody>
      </p:sp>
      <p:sp>
        <p:nvSpPr>
          <p:cNvPr id="23603" name="Text Box 51"/>
          <p:cNvSpPr txBox="1">
            <a:spLocks noChangeArrowheads="1"/>
          </p:cNvSpPr>
          <p:nvPr/>
        </p:nvSpPr>
        <p:spPr bwMode="auto">
          <a:xfrm rot="16200000">
            <a:off x="4067896" y="4607939"/>
            <a:ext cx="366713" cy="358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endParaRPr lang="ru-RU" altLang="ru-RU" sz="1200" b="1"/>
          </a:p>
        </p:txBody>
      </p:sp>
      <p:sp>
        <p:nvSpPr>
          <p:cNvPr id="23606" name="Text Box 54"/>
          <p:cNvSpPr txBox="1">
            <a:spLocks noChangeArrowheads="1"/>
          </p:cNvSpPr>
          <p:nvPr/>
        </p:nvSpPr>
        <p:spPr bwMode="auto">
          <a:xfrm rot="16200000">
            <a:off x="4685434" y="4141214"/>
            <a:ext cx="48895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1200"/>
              <a:t>ACF</a:t>
            </a:r>
            <a:endParaRPr lang="ru-RU" altLang="ru-RU" sz="1200"/>
          </a:p>
        </p:txBody>
      </p:sp>
      <p:sp>
        <p:nvSpPr>
          <p:cNvPr id="23609" name="Text Box 57"/>
          <p:cNvSpPr txBox="1">
            <a:spLocks noChangeArrowheads="1"/>
          </p:cNvSpPr>
          <p:nvPr/>
        </p:nvSpPr>
        <p:spPr bwMode="auto">
          <a:xfrm>
            <a:off x="7232578" y="5742208"/>
            <a:ext cx="1843087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kumimoji="1" lang="en-US" altLang="ru-RU" sz="1200" b="1"/>
              <a:t>Fourier-spectra of ACF</a:t>
            </a:r>
            <a:endParaRPr kumimoji="1" lang="ru-RU" altLang="ru-RU" sz="1200" b="1"/>
          </a:p>
        </p:txBody>
      </p:sp>
      <p:sp>
        <p:nvSpPr>
          <p:cNvPr id="23610" name="Text Box 58"/>
          <p:cNvSpPr txBox="1">
            <a:spLocks noChangeArrowheads="1"/>
          </p:cNvSpPr>
          <p:nvPr/>
        </p:nvSpPr>
        <p:spPr bwMode="auto">
          <a:xfrm rot="16200000">
            <a:off x="6179272" y="4512689"/>
            <a:ext cx="1174750" cy="35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ru-RU" sz="1200"/>
              <a:t>FS</a:t>
            </a:r>
            <a:r>
              <a:rPr lang="en-US" altLang="ru-RU" sz="1200" baseline="-25000"/>
              <a:t>ACF</a:t>
            </a:r>
            <a:r>
              <a:rPr lang="en-US" altLang="ru-RU" sz="1200"/>
              <a:t>(x10</a:t>
            </a:r>
            <a:r>
              <a:rPr lang="en-US" altLang="ru-RU" sz="1200" baseline="30000"/>
              <a:t>-3</a:t>
            </a:r>
            <a:r>
              <a:rPr lang="en-US" altLang="ru-RU" sz="1200"/>
              <a:t>)</a:t>
            </a:r>
          </a:p>
          <a:p>
            <a:endParaRPr lang="ru-RU" altLang="ru-RU" sz="800" baseline="-250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147" y="1630523"/>
            <a:ext cx="1438781" cy="1798476"/>
          </a:xfrm>
          <a:prstGeom prst="rect">
            <a:avLst/>
          </a:prstGeom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039937" y="543639"/>
            <a:ext cx="5641975" cy="376238"/>
          </a:xfrm>
          <a:prstGeom prst="rect">
            <a:avLst/>
          </a:prstGeom>
          <a:solidFill>
            <a:schemeClr val="bg1"/>
          </a:solidFill>
          <a:ln w="9525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s-ES" altLang="ru-RU" b="1" dirty="0"/>
              <a:t>C</a:t>
            </a:r>
            <a:r>
              <a:rPr lang="ru-RU" altLang="ru-RU" b="1" baseline="-25000" dirty="0"/>
              <a:t>4</a:t>
            </a:r>
            <a:r>
              <a:rPr lang="es-ES" altLang="ru-RU" b="1" dirty="0"/>
              <a:t>H</a:t>
            </a:r>
            <a:r>
              <a:rPr lang="ru-RU" altLang="ru-RU" b="1" baseline="-25000" dirty="0"/>
              <a:t>10</a:t>
            </a:r>
            <a:r>
              <a:rPr lang="es-ES" altLang="ru-RU" b="1" dirty="0"/>
              <a:t>N</a:t>
            </a:r>
            <a:r>
              <a:rPr lang="ru-RU" altLang="ru-RU" b="1" baseline="-25000" dirty="0"/>
              <a:t>2</a:t>
            </a:r>
            <a:r>
              <a:rPr lang="ru-RU" altLang="ru-RU" b="1" dirty="0"/>
              <a:t> + </a:t>
            </a:r>
            <a:r>
              <a:rPr lang="en-US" altLang="ru-RU" b="1" dirty="0"/>
              <a:t>R(</a:t>
            </a:r>
            <a:r>
              <a:rPr lang="es-ES" altLang="ru-RU" b="1" dirty="0"/>
              <a:t>COOH)</a:t>
            </a:r>
            <a:r>
              <a:rPr lang="es-ES" altLang="ru-RU" b="1" baseline="-25000" dirty="0"/>
              <a:t>2n</a:t>
            </a:r>
            <a:r>
              <a:rPr lang="ru-RU" altLang="ru-RU" b="1" baseline="-25000" dirty="0"/>
              <a:t> </a:t>
            </a:r>
            <a:r>
              <a:rPr lang="ru-RU" altLang="ru-RU" b="1" dirty="0"/>
              <a:t> </a:t>
            </a:r>
            <a:r>
              <a:rPr lang="en-US" altLang="ru-RU" b="1" dirty="0">
                <a:sym typeface="Wingdings" panose="05000000000000000000" pitchFamily="2" charset="2"/>
              </a:rPr>
              <a:t></a:t>
            </a:r>
            <a:r>
              <a:rPr lang="ru-RU" altLang="ru-RU" b="1" dirty="0"/>
              <a:t>  </a:t>
            </a:r>
            <a:r>
              <a:rPr lang="es-ES" altLang="ru-RU" b="1" dirty="0">
                <a:sym typeface="Wingdings" panose="05000000000000000000" pitchFamily="2" charset="2"/>
              </a:rPr>
              <a:t>C</a:t>
            </a:r>
            <a:r>
              <a:rPr lang="ru-RU" altLang="ru-RU" b="1" baseline="-25000" dirty="0">
                <a:sym typeface="Wingdings" panose="05000000000000000000" pitchFamily="2" charset="2"/>
              </a:rPr>
              <a:t>4</a:t>
            </a:r>
            <a:r>
              <a:rPr lang="es-ES" altLang="ru-RU" b="1" dirty="0">
                <a:sym typeface="Wingdings" panose="05000000000000000000" pitchFamily="2" charset="2"/>
              </a:rPr>
              <a:t>H</a:t>
            </a:r>
            <a:r>
              <a:rPr lang="ru-RU" altLang="ru-RU" b="1" baseline="-25000" dirty="0">
                <a:sym typeface="Wingdings" panose="05000000000000000000" pitchFamily="2" charset="2"/>
              </a:rPr>
              <a:t>10</a:t>
            </a:r>
            <a:r>
              <a:rPr lang="es-ES" altLang="ru-RU" b="1" dirty="0">
                <a:sym typeface="Wingdings" panose="05000000000000000000" pitchFamily="2" charset="2"/>
              </a:rPr>
              <a:t>N</a:t>
            </a:r>
            <a:r>
              <a:rPr lang="ru-RU" altLang="ru-RU" b="1" baseline="-25000" dirty="0">
                <a:sym typeface="Wingdings" panose="05000000000000000000" pitchFamily="2" charset="2"/>
              </a:rPr>
              <a:t>2</a:t>
            </a:r>
            <a:r>
              <a:rPr lang="ru-RU" altLang="ru-RU" b="1" dirty="0">
                <a:sym typeface="Wingdings" panose="05000000000000000000" pitchFamily="2" charset="2"/>
              </a:rPr>
              <a:t> · </a:t>
            </a:r>
            <a:r>
              <a:rPr lang="en-US" altLang="ru-RU" b="1" dirty="0"/>
              <a:t>R(</a:t>
            </a:r>
            <a:r>
              <a:rPr lang="es-ES" altLang="ru-RU" b="1" dirty="0"/>
              <a:t>COOH)</a:t>
            </a:r>
            <a:r>
              <a:rPr lang="es-ES" altLang="ru-RU" b="1" baseline="-25000" dirty="0"/>
              <a:t>2n</a:t>
            </a:r>
            <a:r>
              <a:rPr lang="ru-RU" altLang="ru-RU" dirty="0"/>
              <a:t> </a:t>
            </a:r>
            <a:r>
              <a:rPr lang="ru-RU" altLang="ru-RU" b="1" dirty="0">
                <a:sym typeface="Wingdings" panose="05000000000000000000" pitchFamily="2" charset="2"/>
              </a:rPr>
              <a:t>+ </a:t>
            </a:r>
            <a:r>
              <a:rPr lang="en-US" altLang="ru-RU" b="1" dirty="0">
                <a:sym typeface="Wingdings" panose="05000000000000000000" pitchFamily="2" charset="2"/>
              </a:rPr>
              <a:t>Q</a:t>
            </a:r>
            <a:r>
              <a:rPr lang="ru-RU" altLang="ru-RU" dirty="0">
                <a:sym typeface="Wingdings" panose="05000000000000000000" pitchFamily="2" charset="2"/>
              </a:rPr>
              <a:t>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6564" y="1116054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Dr. </a:t>
            </a:r>
            <a:r>
              <a:rPr lang="en-US" sz="2400" i="1" dirty="0" err="1" smtClean="0">
                <a:solidFill>
                  <a:srgbClr val="FF0000"/>
                </a:solidFill>
              </a:rPr>
              <a:t>Evgenii</a:t>
            </a:r>
            <a:r>
              <a:rPr lang="en-US" sz="2400" i="1" dirty="0" smtClean="0">
                <a:solidFill>
                  <a:srgbClr val="FF0000"/>
                </a:solidFill>
              </a:rPr>
              <a:t> G. </a:t>
            </a:r>
            <a:r>
              <a:rPr lang="en-US" sz="2400" i="1" dirty="0" err="1" smtClean="0">
                <a:solidFill>
                  <a:srgbClr val="FF0000"/>
                </a:solidFill>
              </a:rPr>
              <a:t>Klimchyk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225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228600" y="594816"/>
            <a:ext cx="86868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TR-XRD of combustion</a:t>
            </a:r>
            <a:r>
              <a:rPr lang="ru-RU" altLang="ru-RU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alt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3Ti</a:t>
            </a:r>
            <a:r>
              <a:rPr lang="en-US" alt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altLang="ru-RU" sz="2400" b="1" dirty="0" err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</a:t>
            </a:r>
            <a:r>
              <a:rPr lang="en-US" altLang="ru-RU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sym typeface="Symbol" panose="05050102010706020507" pitchFamily="18" charset="2"/>
              </a:rPr>
              <a:t></a:t>
            </a:r>
            <a:r>
              <a:rPr lang="ru-RU" altLang="ru-RU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2C </a:t>
            </a:r>
            <a:r>
              <a:rPr lang="ru-RU" altLang="ru-RU" sz="24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mixture</a:t>
            </a:r>
            <a:endParaRPr lang="ru-RU" altLang="ru-RU" sz="2400" b="1" dirty="0">
              <a:solidFill>
                <a:srgbClr val="A5002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2000" cy="534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2" name="Oval 8"/>
          <p:cNvSpPr>
            <a:spLocks noChangeArrowheads="1"/>
          </p:cNvSpPr>
          <p:nvPr/>
        </p:nvSpPr>
        <p:spPr bwMode="auto">
          <a:xfrm>
            <a:off x="8305800" y="1371600"/>
            <a:ext cx="228600" cy="2286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3" name="Oval 9"/>
          <p:cNvSpPr>
            <a:spLocks noChangeArrowheads="1"/>
          </p:cNvSpPr>
          <p:nvPr/>
        </p:nvSpPr>
        <p:spPr bwMode="auto">
          <a:xfrm>
            <a:off x="8305800" y="2971800"/>
            <a:ext cx="228600" cy="2286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4" name="Oval 10"/>
          <p:cNvSpPr>
            <a:spLocks noChangeArrowheads="1"/>
          </p:cNvSpPr>
          <p:nvPr/>
        </p:nvSpPr>
        <p:spPr bwMode="auto">
          <a:xfrm>
            <a:off x="8305800" y="4419600"/>
            <a:ext cx="228600" cy="228600"/>
          </a:xfrm>
          <a:prstGeom prst="ellipse">
            <a:avLst/>
          </a:prstGeom>
          <a:noFill/>
          <a:ln w="28575">
            <a:solidFill>
              <a:srgbClr val="A5002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5791500" y="1227137"/>
            <a:ext cx="121860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Initial mixture</a:t>
            </a:r>
            <a:endParaRPr lang="ru-RU" alt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5928648" y="4267200"/>
            <a:ext cx="7680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ru-RU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Product</a:t>
            </a:r>
            <a:endParaRPr lang="ru-RU" altLang="ru-RU" sz="1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158" name="Rectangle 6"/>
          <p:cNvSpPr>
            <a:spLocks noChangeArrowheads="1"/>
          </p:cNvSpPr>
          <p:nvPr/>
        </p:nvSpPr>
        <p:spPr bwMode="auto">
          <a:xfrm>
            <a:off x="4038600" y="3200400"/>
            <a:ext cx="688975" cy="2746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</a:t>
            </a:r>
            <a:r>
              <a:rPr lang="ru-RU" altLang="ru-RU" sz="1200" b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US" altLang="ru-RU" sz="12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</a:t>
            </a:r>
            <a:r>
              <a:rPr lang="ru-RU" altLang="ru-RU" sz="12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ru-RU" altLang="ru-RU" sz="1200" b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6160" name="Rectangle 6"/>
          <p:cNvSpPr>
            <a:spLocks noChangeArrowheads="1"/>
          </p:cNvSpPr>
          <p:nvPr/>
        </p:nvSpPr>
        <p:spPr bwMode="auto">
          <a:xfrm>
            <a:off x="4038600" y="3535363"/>
            <a:ext cx="688975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2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</a:t>
            </a:r>
            <a:r>
              <a:rPr lang="ru-RU" altLang="ru-RU" sz="1200" b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US" altLang="ru-RU" sz="12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</a:t>
            </a:r>
            <a:r>
              <a:rPr lang="ru-RU" altLang="ru-RU" sz="12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ru-RU" altLang="ru-RU" sz="1200" b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6162" name="Rectangle 6"/>
          <p:cNvSpPr>
            <a:spLocks noChangeArrowheads="1"/>
          </p:cNvSpPr>
          <p:nvPr/>
        </p:nvSpPr>
        <p:spPr bwMode="auto">
          <a:xfrm>
            <a:off x="6400800" y="5943600"/>
            <a:ext cx="858838" cy="3365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16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Ti</a:t>
            </a:r>
            <a:r>
              <a:rPr lang="ru-RU" altLang="ru-RU" sz="1600" b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  <a:r>
              <a:rPr lang="en-US" altLang="ru-RU" sz="16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Si</a:t>
            </a:r>
            <a:r>
              <a:rPr lang="ru-RU" altLang="ru-RU" sz="1600" b="1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</a:t>
            </a:r>
            <a:r>
              <a:rPr lang="ru-RU" altLang="ru-RU" sz="1600" b="1" baseline="-25000">
                <a:solidFill>
                  <a:srgbClr val="A5002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</a:t>
            </a:r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 flipV="1">
            <a:off x="6915150" y="4552950"/>
            <a:ext cx="0" cy="144780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5" name="Line 21"/>
          <p:cNvSpPr>
            <a:spLocks noChangeShapeType="1"/>
          </p:cNvSpPr>
          <p:nvPr/>
        </p:nvSpPr>
        <p:spPr bwMode="auto">
          <a:xfrm flipV="1">
            <a:off x="7219950" y="4686300"/>
            <a:ext cx="0" cy="129540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6166" name="Line 22"/>
          <p:cNvSpPr>
            <a:spLocks noChangeShapeType="1"/>
          </p:cNvSpPr>
          <p:nvPr/>
        </p:nvSpPr>
        <p:spPr bwMode="auto">
          <a:xfrm flipH="1" flipV="1">
            <a:off x="6315075" y="5067300"/>
            <a:ext cx="9525" cy="952500"/>
          </a:xfrm>
          <a:prstGeom prst="line">
            <a:avLst/>
          </a:prstGeom>
          <a:noFill/>
          <a:ln w="9525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81000" y="6429375"/>
            <a:ext cx="757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Laboratories of Dr. Alexander E. </a:t>
            </a:r>
            <a:r>
              <a:rPr lang="en-US" sz="2000" i="1" dirty="0" err="1" smtClean="0">
                <a:solidFill>
                  <a:srgbClr val="FF0000"/>
                </a:solidFill>
              </a:rPr>
              <a:t>Sytschev</a:t>
            </a:r>
            <a:r>
              <a:rPr lang="en-US" sz="2000" i="1" dirty="0" smtClean="0">
                <a:solidFill>
                  <a:srgbClr val="FF0000"/>
                </a:solidFill>
              </a:rPr>
              <a:t> and Dr. Dmitry Yu. </a:t>
            </a:r>
            <a:r>
              <a:rPr lang="en-US" sz="2000" i="1" dirty="0" err="1" smtClean="0">
                <a:solidFill>
                  <a:srgbClr val="FF0000"/>
                </a:solidFill>
              </a:rPr>
              <a:t>Kovalev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57400" y="15329"/>
            <a:ext cx="54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Hunting for MAX-phases: I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0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14654"/>
            <a:ext cx="6891064" cy="513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57400" y="15329"/>
            <a:ext cx="54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Hunting for MAX-phases: II</a:t>
            </a:r>
            <a:endParaRPr lang="ru-RU" sz="3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95736" y="661660"/>
            <a:ext cx="757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Laboratoriy</a:t>
            </a:r>
            <a:r>
              <a:rPr lang="en-US" sz="2000" i="1" dirty="0" smtClean="0">
                <a:solidFill>
                  <a:srgbClr val="FF0000"/>
                </a:solidFill>
              </a:rPr>
              <a:t> of Dr. Alexander E. </a:t>
            </a:r>
            <a:r>
              <a:rPr lang="en-US" sz="2000" i="1" dirty="0" err="1" smtClean="0">
                <a:solidFill>
                  <a:srgbClr val="FF0000"/>
                </a:solidFill>
              </a:rPr>
              <a:t>Sytschev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2132856"/>
            <a:ext cx="4873429" cy="46259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7400" y="15329"/>
            <a:ext cx="54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Hunting for MAX-phases: III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78720"/>
            <a:ext cx="3896233" cy="389623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6136" y="292494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Ti</a:t>
            </a:r>
            <a:r>
              <a:rPr lang="en-US" sz="2400" baseline="-25000" dirty="0" smtClean="0">
                <a:solidFill>
                  <a:srgbClr val="FFFF00"/>
                </a:solidFill>
              </a:rPr>
              <a:t>3</a:t>
            </a:r>
            <a:r>
              <a:rPr lang="en-US" sz="2400" dirty="0" smtClean="0">
                <a:solidFill>
                  <a:srgbClr val="FFFF00"/>
                </a:solidFill>
              </a:rPr>
              <a:t>SiC</a:t>
            </a:r>
            <a:r>
              <a:rPr lang="en-US" sz="2400" baseline="-25000" dirty="0" smtClean="0">
                <a:solidFill>
                  <a:srgbClr val="FFFF00"/>
                </a:solidFill>
              </a:rPr>
              <a:t>2</a:t>
            </a:r>
            <a:endParaRPr lang="ru-RU" sz="2400" baseline="-25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2570" y="616530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FFFF00"/>
                </a:solidFill>
              </a:rPr>
              <a:t>TiC</a:t>
            </a:r>
            <a:endParaRPr lang="ru-RU" sz="2400" baseline="-25000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27984" y="67872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TEM HR</a:t>
            </a:r>
            <a:endParaRPr lang="ru-RU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107504" y="5157192"/>
            <a:ext cx="37444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smtClean="0">
                <a:solidFill>
                  <a:srgbClr val="C00000"/>
                </a:solidFill>
              </a:rPr>
              <a:t>In collaboration with Notre Dame University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520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of the lecture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of combustion science</a:t>
            </a:r>
          </a:p>
          <a:p>
            <a:pPr lvl="1"/>
            <a:r>
              <a:rPr lang="en-US" dirty="0"/>
              <a:t>Macroscopic theory and experiments</a:t>
            </a:r>
          </a:p>
          <a:p>
            <a:pPr lvl="1"/>
            <a:r>
              <a:rPr lang="en-US" dirty="0"/>
              <a:t>Microscopic models</a:t>
            </a:r>
          </a:p>
          <a:p>
            <a:r>
              <a:rPr lang="en-US" dirty="0" smtClean="0"/>
              <a:t>Macro- micro- and </a:t>
            </a:r>
            <a:r>
              <a:rPr lang="en-US" dirty="0" err="1" smtClean="0"/>
              <a:t>nano</a:t>
            </a:r>
            <a:r>
              <a:rPr lang="en-US" dirty="0" smtClean="0"/>
              <a:t>-structured SHS systems</a:t>
            </a:r>
          </a:p>
          <a:p>
            <a:r>
              <a:rPr lang="en-US" dirty="0" smtClean="0"/>
              <a:t>Product structure formation and design</a:t>
            </a:r>
          </a:p>
          <a:p>
            <a:r>
              <a:rPr lang="en-US" dirty="0" smtClean="0"/>
              <a:t>Applications and commercialization</a:t>
            </a:r>
          </a:p>
          <a:p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Объект 5"/>
          <p:cNvGraphicFramePr>
            <a:graphicFrameLocks noChangeAspect="1"/>
          </p:cNvGraphicFramePr>
          <p:nvPr/>
        </p:nvGraphicFramePr>
        <p:xfrm>
          <a:off x="5435600" y="830263"/>
          <a:ext cx="3857625" cy="5487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Graph" r:id="rId3" imgW="2521306" imgH="3978859" progId="Origin50.Graph">
                  <p:embed/>
                </p:oleObj>
              </mc:Choice>
              <mc:Fallback>
                <p:oleObj name="Graph" r:id="rId3" imgW="2521306" imgH="3978859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5600" y="830263"/>
                        <a:ext cx="3857625" cy="5487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1260475"/>
            <a:ext cx="4643438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 type="none" w="sm" len="sm"/>
              </a14:hiddenLine>
            </a:ext>
          </a:extLst>
        </p:spPr>
      </p:pic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473075" y="1989138"/>
            <a:ext cx="2825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53" name="Text Box 14"/>
          <p:cNvSpPr txBox="1">
            <a:spLocks noChangeArrowheads="1"/>
          </p:cNvSpPr>
          <p:nvPr/>
        </p:nvSpPr>
        <p:spPr bwMode="auto">
          <a:xfrm>
            <a:off x="473075" y="2708275"/>
            <a:ext cx="2825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54" name="Text Box 14"/>
          <p:cNvSpPr txBox="1">
            <a:spLocks noChangeArrowheads="1"/>
          </p:cNvSpPr>
          <p:nvPr/>
        </p:nvSpPr>
        <p:spPr bwMode="auto">
          <a:xfrm>
            <a:off x="473075" y="4292600"/>
            <a:ext cx="2825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55" name="Text Box 14"/>
          <p:cNvSpPr txBox="1">
            <a:spLocks noChangeArrowheads="1"/>
          </p:cNvSpPr>
          <p:nvPr/>
        </p:nvSpPr>
        <p:spPr bwMode="auto">
          <a:xfrm>
            <a:off x="463550" y="2420938"/>
            <a:ext cx="436563" cy="2143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Ti, 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56" name="Text Box 14"/>
          <p:cNvSpPr txBox="1">
            <a:spLocks noChangeArrowheads="1"/>
          </p:cNvSpPr>
          <p:nvPr/>
        </p:nvSpPr>
        <p:spPr bwMode="auto">
          <a:xfrm>
            <a:off x="2411413" y="4149725"/>
            <a:ext cx="5111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Ti2AlC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57" name="Text Box 27"/>
          <p:cNvSpPr txBox="1">
            <a:spLocks noChangeArrowheads="1"/>
          </p:cNvSpPr>
          <p:nvPr/>
        </p:nvSpPr>
        <p:spPr bwMode="auto">
          <a:xfrm rot="-5400000">
            <a:off x="5041107" y="3610769"/>
            <a:ext cx="51435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>
                <a:latin typeface="Times New Roman" panose="02020603050405020304" pitchFamily="18" charset="0"/>
                <a:cs typeface="Arial" panose="020B0604020202020204" pitchFamily="34" charset="0"/>
              </a:rPr>
              <a:t>Т, </a:t>
            </a:r>
            <a:r>
              <a:rPr lang="ru-RU" altLang="ru-RU" sz="1200" b="1" baseline="30000">
                <a:latin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altLang="ru-RU" sz="1200" b="1">
                <a:latin typeface="Times New Roman" panose="02020603050405020304" pitchFamily="18" charset="0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2058" name="Text Box 7"/>
          <p:cNvSpPr txBox="1">
            <a:spLocks noChangeArrowheads="1"/>
          </p:cNvSpPr>
          <p:nvPr/>
        </p:nvSpPr>
        <p:spPr bwMode="auto">
          <a:xfrm>
            <a:off x="2339975" y="6237288"/>
            <a:ext cx="661988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b="1">
                <a:latin typeface="Times New Roman" panose="02020603050405020304" pitchFamily="18" charset="0"/>
                <a:cs typeface="Arial" panose="020B0604020202020204" pitchFamily="34" charset="0"/>
              </a:rPr>
              <a:t>Time, s</a:t>
            </a:r>
            <a:endParaRPr lang="ru-RU" altLang="ru-RU" sz="12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59" name="Text Box 26"/>
          <p:cNvSpPr txBox="1">
            <a:spLocks noChangeArrowheads="1"/>
          </p:cNvSpPr>
          <p:nvPr/>
        </p:nvSpPr>
        <p:spPr bwMode="auto">
          <a:xfrm rot="-5400000">
            <a:off x="-211932" y="3361532"/>
            <a:ext cx="66357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>
                <a:cs typeface="Arial" panose="020B0604020202020204" pitchFamily="34" charset="0"/>
              </a:rPr>
              <a:t>2</a:t>
            </a:r>
            <a:r>
              <a:rPr lang="el-GR" altLang="ru-RU" sz="1100" b="1">
                <a:cs typeface="Arial" panose="020B0604020202020204" pitchFamily="34" charset="0"/>
              </a:rPr>
              <a:t>θ</a:t>
            </a:r>
            <a:r>
              <a:rPr lang="ru-RU" altLang="ru-RU" sz="1100" b="1">
                <a:cs typeface="Arial" panose="020B0604020202020204" pitchFamily="34" charset="0"/>
              </a:rPr>
              <a:t>, </a:t>
            </a:r>
            <a:r>
              <a:rPr lang="en-US" altLang="ru-RU" sz="1100" b="1">
                <a:latin typeface="Times New Roman" panose="02020603050405020304" pitchFamily="18" charset="0"/>
                <a:cs typeface="Arial" panose="020B0604020202020204" pitchFamily="34" charset="0"/>
              </a:rPr>
              <a:t>deg.</a:t>
            </a:r>
            <a:endParaRPr lang="el-GR" altLang="ru-RU" sz="11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25" y="1192213"/>
            <a:ext cx="300038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dirty="0">
                <a:latin typeface="+mn-lt"/>
                <a:cs typeface="Times New Roman" panose="02020603050405020304" pitchFamily="18" charset="0"/>
              </a:rPr>
              <a:t>28</a:t>
            </a:r>
            <a:endParaRPr lang="ru-RU" sz="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25" y="2997200"/>
            <a:ext cx="300038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dirty="0">
                <a:latin typeface="+mn-lt"/>
                <a:cs typeface="Times New Roman" panose="02020603050405020304" pitchFamily="18" charset="0"/>
              </a:rPr>
              <a:t>42</a:t>
            </a:r>
            <a:endParaRPr lang="ru-RU" sz="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813" y="3933825"/>
            <a:ext cx="300037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dirty="0">
                <a:latin typeface="+mn-lt"/>
                <a:cs typeface="Times New Roman" panose="02020603050405020304" pitchFamily="18" charset="0"/>
              </a:rPr>
              <a:t>49</a:t>
            </a:r>
            <a:endParaRPr lang="ru-RU" sz="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2225" y="2060575"/>
            <a:ext cx="300038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dirty="0">
                <a:latin typeface="+mn-lt"/>
                <a:cs typeface="Times New Roman" panose="02020603050405020304" pitchFamily="18" charset="0"/>
              </a:rPr>
              <a:t>35</a:t>
            </a:r>
            <a:endParaRPr lang="ru-RU" sz="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6513" y="4797425"/>
            <a:ext cx="300037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dirty="0">
                <a:latin typeface="+mn-lt"/>
                <a:cs typeface="Times New Roman" panose="02020603050405020304" pitchFamily="18" charset="0"/>
              </a:rPr>
              <a:t>56</a:t>
            </a:r>
            <a:endParaRPr lang="ru-RU" sz="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5250" y="5734050"/>
            <a:ext cx="300038" cy="215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00" b="1" dirty="0">
                <a:latin typeface="+mn-lt"/>
                <a:cs typeface="Times New Roman" panose="02020603050405020304" pitchFamily="18" charset="0"/>
              </a:rPr>
              <a:t>63</a:t>
            </a:r>
            <a:endParaRPr lang="ru-RU" sz="8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66" name="Text Box 26"/>
          <p:cNvSpPr txBox="1">
            <a:spLocks noChangeArrowheads="1"/>
          </p:cNvSpPr>
          <p:nvPr/>
        </p:nvSpPr>
        <p:spPr bwMode="auto">
          <a:xfrm rot="-5400000">
            <a:off x="6268244" y="1734344"/>
            <a:ext cx="2825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67" name="Text Box 26"/>
          <p:cNvSpPr txBox="1">
            <a:spLocks noChangeArrowheads="1"/>
          </p:cNvSpPr>
          <p:nvPr/>
        </p:nvSpPr>
        <p:spPr bwMode="auto">
          <a:xfrm rot="-5400000">
            <a:off x="6769894" y="870744"/>
            <a:ext cx="282575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68" name="Text Box 26"/>
          <p:cNvSpPr txBox="1">
            <a:spLocks noChangeArrowheads="1"/>
          </p:cNvSpPr>
          <p:nvPr/>
        </p:nvSpPr>
        <p:spPr bwMode="auto">
          <a:xfrm rot="-5400000">
            <a:off x="7993856" y="1812132"/>
            <a:ext cx="2825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69" name="Text Box 26"/>
          <p:cNvSpPr txBox="1">
            <a:spLocks noChangeArrowheads="1"/>
          </p:cNvSpPr>
          <p:nvPr/>
        </p:nvSpPr>
        <p:spPr bwMode="auto">
          <a:xfrm rot="-5400000">
            <a:off x="6550025" y="1019175"/>
            <a:ext cx="4365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Ti, 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70" name="Text Box 26"/>
          <p:cNvSpPr txBox="1">
            <a:spLocks noChangeArrowheads="1"/>
          </p:cNvSpPr>
          <p:nvPr/>
        </p:nvSpPr>
        <p:spPr bwMode="auto">
          <a:xfrm rot="-5400000">
            <a:off x="7200106" y="1664494"/>
            <a:ext cx="287338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71" name="Text Box 45"/>
          <p:cNvSpPr txBox="1">
            <a:spLocks noChangeArrowheads="1"/>
          </p:cNvSpPr>
          <p:nvPr/>
        </p:nvSpPr>
        <p:spPr bwMode="auto">
          <a:xfrm rot="-5400000">
            <a:off x="6584950" y="4513263"/>
            <a:ext cx="5095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Ti2AlC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72" name="Line 30"/>
          <p:cNvSpPr>
            <a:spLocks noChangeShapeType="1"/>
          </p:cNvSpPr>
          <p:nvPr/>
        </p:nvSpPr>
        <p:spPr bwMode="auto">
          <a:xfrm>
            <a:off x="4859338" y="90805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73" name="Line 30"/>
          <p:cNvSpPr>
            <a:spLocks noChangeShapeType="1"/>
          </p:cNvSpPr>
          <p:nvPr/>
        </p:nvSpPr>
        <p:spPr bwMode="auto">
          <a:xfrm>
            <a:off x="1763713" y="90805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74" name="Line 30"/>
          <p:cNvSpPr>
            <a:spLocks noChangeShapeType="1"/>
          </p:cNvSpPr>
          <p:nvPr/>
        </p:nvSpPr>
        <p:spPr bwMode="auto">
          <a:xfrm>
            <a:off x="539750" y="908050"/>
            <a:ext cx="0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75" name="Text Box 61"/>
          <p:cNvSpPr txBox="1">
            <a:spLocks noChangeArrowheads="1"/>
          </p:cNvSpPr>
          <p:nvPr/>
        </p:nvSpPr>
        <p:spPr bwMode="auto">
          <a:xfrm>
            <a:off x="4427538" y="765175"/>
            <a:ext cx="3508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C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2076" name="Text Box 61"/>
          <p:cNvSpPr txBox="1">
            <a:spLocks noChangeArrowheads="1"/>
          </p:cNvSpPr>
          <p:nvPr/>
        </p:nvSpPr>
        <p:spPr bwMode="auto">
          <a:xfrm>
            <a:off x="8604250" y="4575175"/>
            <a:ext cx="3508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C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2077" name="Line 35"/>
          <p:cNvSpPr>
            <a:spLocks noChangeShapeType="1"/>
          </p:cNvSpPr>
          <p:nvPr/>
        </p:nvSpPr>
        <p:spPr bwMode="auto">
          <a:xfrm flipH="1">
            <a:off x="4572000" y="11255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78" name="Line 35"/>
          <p:cNvSpPr>
            <a:spLocks noChangeShapeType="1"/>
          </p:cNvSpPr>
          <p:nvPr/>
        </p:nvSpPr>
        <p:spPr bwMode="auto">
          <a:xfrm flipH="1">
            <a:off x="1476375" y="11255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79" name="Line 35"/>
          <p:cNvSpPr>
            <a:spLocks noChangeShapeType="1"/>
          </p:cNvSpPr>
          <p:nvPr/>
        </p:nvSpPr>
        <p:spPr bwMode="auto">
          <a:xfrm flipH="1">
            <a:off x="250825" y="1125538"/>
            <a:ext cx="287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80" name="Text Box 60"/>
          <p:cNvSpPr txBox="1">
            <a:spLocks noChangeArrowheads="1"/>
          </p:cNvSpPr>
          <p:nvPr/>
        </p:nvSpPr>
        <p:spPr bwMode="auto">
          <a:xfrm>
            <a:off x="1427163" y="830263"/>
            <a:ext cx="338137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B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2081" name="Text Box 59"/>
          <p:cNvSpPr txBox="1">
            <a:spLocks noChangeArrowheads="1"/>
          </p:cNvSpPr>
          <p:nvPr/>
        </p:nvSpPr>
        <p:spPr bwMode="auto">
          <a:xfrm>
            <a:off x="250825" y="830263"/>
            <a:ext cx="3381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A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2082" name="Text Box 45"/>
          <p:cNvSpPr txBox="1">
            <a:spLocks noChangeArrowheads="1"/>
          </p:cNvSpPr>
          <p:nvPr/>
        </p:nvSpPr>
        <p:spPr bwMode="auto">
          <a:xfrm rot="-5400000">
            <a:off x="8531225" y="5089526"/>
            <a:ext cx="5095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Ti2AlC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83" name="Text Box 26"/>
          <p:cNvSpPr txBox="1">
            <a:spLocks noChangeArrowheads="1"/>
          </p:cNvSpPr>
          <p:nvPr/>
        </p:nvSpPr>
        <p:spPr bwMode="auto">
          <a:xfrm>
            <a:off x="6948488" y="6191250"/>
            <a:ext cx="66357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b="1">
                <a:cs typeface="Arial" panose="020B0604020202020204" pitchFamily="34" charset="0"/>
              </a:rPr>
              <a:t>2</a:t>
            </a:r>
            <a:r>
              <a:rPr lang="el-GR" altLang="ru-RU" sz="1100" b="1">
                <a:cs typeface="Arial" panose="020B0604020202020204" pitchFamily="34" charset="0"/>
              </a:rPr>
              <a:t>θ</a:t>
            </a:r>
            <a:r>
              <a:rPr lang="ru-RU" altLang="ru-RU" sz="1100" b="1">
                <a:cs typeface="Arial" panose="020B0604020202020204" pitchFamily="34" charset="0"/>
              </a:rPr>
              <a:t>, </a:t>
            </a:r>
            <a:r>
              <a:rPr lang="en-US" altLang="ru-RU" sz="1100" b="1">
                <a:latin typeface="Times New Roman" panose="02020603050405020304" pitchFamily="18" charset="0"/>
                <a:cs typeface="Arial" panose="020B0604020202020204" pitchFamily="34" charset="0"/>
              </a:rPr>
              <a:t>deg.</a:t>
            </a:r>
            <a:endParaRPr lang="el-GR" altLang="ru-RU" sz="1100" b="1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084" name="Text Box 14"/>
          <p:cNvSpPr txBox="1">
            <a:spLocks noChangeArrowheads="1"/>
          </p:cNvSpPr>
          <p:nvPr/>
        </p:nvSpPr>
        <p:spPr bwMode="auto">
          <a:xfrm>
            <a:off x="2339975" y="5157788"/>
            <a:ext cx="5111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Ti2AlC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85" name="Text Box 14"/>
          <p:cNvSpPr txBox="1">
            <a:spLocks noChangeArrowheads="1"/>
          </p:cNvSpPr>
          <p:nvPr/>
        </p:nvSpPr>
        <p:spPr bwMode="auto">
          <a:xfrm>
            <a:off x="2339975" y="2420938"/>
            <a:ext cx="5111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Ti2AlC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86" name="Text Box 14"/>
          <p:cNvSpPr txBox="1">
            <a:spLocks noChangeArrowheads="1"/>
          </p:cNvSpPr>
          <p:nvPr/>
        </p:nvSpPr>
        <p:spPr bwMode="auto">
          <a:xfrm>
            <a:off x="3419475" y="2420938"/>
            <a:ext cx="385763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87" name="Text Box 14"/>
          <p:cNvSpPr txBox="1">
            <a:spLocks noChangeArrowheads="1"/>
          </p:cNvSpPr>
          <p:nvPr/>
        </p:nvSpPr>
        <p:spPr bwMode="auto">
          <a:xfrm>
            <a:off x="3467100" y="3213100"/>
            <a:ext cx="3841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88" name="Text Box 14"/>
          <p:cNvSpPr txBox="1">
            <a:spLocks noChangeArrowheads="1"/>
          </p:cNvSpPr>
          <p:nvPr/>
        </p:nvSpPr>
        <p:spPr bwMode="auto">
          <a:xfrm>
            <a:off x="3348038" y="1773238"/>
            <a:ext cx="384175" cy="2159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89" name="Text Box 14"/>
          <p:cNvSpPr txBox="1">
            <a:spLocks noChangeArrowheads="1"/>
          </p:cNvSpPr>
          <p:nvPr/>
        </p:nvSpPr>
        <p:spPr bwMode="auto">
          <a:xfrm>
            <a:off x="468313" y="3286125"/>
            <a:ext cx="285750" cy="2143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91" name="Text Box 45"/>
          <p:cNvSpPr txBox="1">
            <a:spLocks noChangeArrowheads="1"/>
          </p:cNvSpPr>
          <p:nvPr/>
        </p:nvSpPr>
        <p:spPr bwMode="auto">
          <a:xfrm rot="-5400000">
            <a:off x="6584950" y="2851151"/>
            <a:ext cx="509587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Ti2AlC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92" name="Text Box 45"/>
          <p:cNvSpPr txBox="1">
            <a:spLocks noChangeArrowheads="1"/>
          </p:cNvSpPr>
          <p:nvPr/>
        </p:nvSpPr>
        <p:spPr bwMode="auto">
          <a:xfrm rot="-5400000">
            <a:off x="7737475" y="3360738"/>
            <a:ext cx="5095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Ti2AlC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93" name="Text Box 45"/>
          <p:cNvSpPr txBox="1">
            <a:spLocks noChangeArrowheads="1"/>
          </p:cNvSpPr>
          <p:nvPr/>
        </p:nvSpPr>
        <p:spPr bwMode="auto">
          <a:xfrm rot="-5400000">
            <a:off x="8528050" y="3354388"/>
            <a:ext cx="5095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Ti2AlC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94" name="Text Box 45"/>
          <p:cNvSpPr txBox="1">
            <a:spLocks noChangeArrowheads="1"/>
          </p:cNvSpPr>
          <p:nvPr/>
        </p:nvSpPr>
        <p:spPr bwMode="auto">
          <a:xfrm rot="-5400000">
            <a:off x="7810500" y="5011738"/>
            <a:ext cx="50958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Ti2AlC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95" name="Text Box 45"/>
          <p:cNvSpPr txBox="1">
            <a:spLocks noChangeArrowheads="1"/>
          </p:cNvSpPr>
          <p:nvPr/>
        </p:nvSpPr>
        <p:spPr bwMode="auto">
          <a:xfrm rot="-5400000">
            <a:off x="6503987" y="5097463"/>
            <a:ext cx="384175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96" name="Text Box 45"/>
          <p:cNvSpPr txBox="1">
            <a:spLocks noChangeArrowheads="1"/>
          </p:cNvSpPr>
          <p:nvPr/>
        </p:nvSpPr>
        <p:spPr bwMode="auto">
          <a:xfrm rot="-5400000">
            <a:off x="7152481" y="5361782"/>
            <a:ext cx="384175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097" name="Text Box 59"/>
          <p:cNvSpPr txBox="1">
            <a:spLocks noChangeArrowheads="1"/>
          </p:cNvSpPr>
          <p:nvPr/>
        </p:nvSpPr>
        <p:spPr bwMode="auto">
          <a:xfrm>
            <a:off x="8556625" y="908050"/>
            <a:ext cx="338138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A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2098" name="Text Box 60"/>
          <p:cNvSpPr txBox="1">
            <a:spLocks noChangeArrowheads="1"/>
          </p:cNvSpPr>
          <p:nvPr/>
        </p:nvSpPr>
        <p:spPr bwMode="auto">
          <a:xfrm>
            <a:off x="8532813" y="2781300"/>
            <a:ext cx="338137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>
                <a:cs typeface="Arial" panose="020B0604020202020204" pitchFamily="34" charset="0"/>
              </a:rPr>
              <a:t>B</a:t>
            </a:r>
            <a:endParaRPr lang="ru-RU" altLang="ru-RU" sz="1800">
              <a:cs typeface="Arial" panose="020B0604020202020204" pitchFamily="34" charset="0"/>
            </a:endParaRPr>
          </a:p>
        </p:txBody>
      </p:sp>
      <p:sp>
        <p:nvSpPr>
          <p:cNvPr id="2099" name="Text Box 45"/>
          <p:cNvSpPr txBox="1">
            <a:spLocks noChangeArrowheads="1"/>
          </p:cNvSpPr>
          <p:nvPr/>
        </p:nvSpPr>
        <p:spPr bwMode="auto">
          <a:xfrm rot="-5400000">
            <a:off x="7079457" y="5169694"/>
            <a:ext cx="385762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100" name="Text Box 45"/>
          <p:cNvSpPr txBox="1">
            <a:spLocks noChangeArrowheads="1"/>
          </p:cNvSpPr>
          <p:nvPr/>
        </p:nvSpPr>
        <p:spPr bwMode="auto">
          <a:xfrm rot="-5400000">
            <a:off x="6071393" y="5288757"/>
            <a:ext cx="385763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800" b="1">
                <a:latin typeface="Times New Roman" panose="02020603050405020304" pitchFamily="18" charset="0"/>
              </a:rPr>
              <a:t>TiAl</a:t>
            </a:r>
            <a:endParaRPr lang="ru-RU" altLang="ru-RU" sz="800" b="1">
              <a:latin typeface="Times New Roman" panose="02020603050405020304" pitchFamily="18" charset="0"/>
            </a:endParaRPr>
          </a:p>
        </p:txBody>
      </p:sp>
      <p:sp>
        <p:nvSpPr>
          <p:cNvPr id="2101" name="Прямоугольник 2"/>
          <p:cNvSpPr>
            <a:spLocks noChangeArrowheads="1"/>
          </p:cNvSpPr>
          <p:nvPr/>
        </p:nvSpPr>
        <p:spPr bwMode="auto">
          <a:xfrm>
            <a:off x="22225" y="137626"/>
            <a:ext cx="89185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 dirty="0">
                <a:cs typeface="Arial" panose="020B0604020202020204" pitchFamily="34" charset="0"/>
              </a:rPr>
              <a:t>Combustion of the </a:t>
            </a:r>
            <a:r>
              <a:rPr lang="en-US" altLang="ru-RU" sz="1800" b="1" dirty="0" err="1">
                <a:cs typeface="Arial" panose="020B0604020202020204" pitchFamily="34" charset="0"/>
              </a:rPr>
              <a:t>Ti</a:t>
            </a:r>
            <a:r>
              <a:rPr lang="en-US" altLang="ru-RU" sz="1800" b="1" dirty="0">
                <a:cs typeface="Arial" panose="020B0604020202020204" pitchFamily="34" charset="0"/>
              </a:rPr>
              <a:t>-Al-C mixture in the helium: TRXRD picture and </a:t>
            </a:r>
            <a:r>
              <a:rPr lang="en-US" altLang="ru-RU" sz="1800" b="1" dirty="0" err="1">
                <a:cs typeface="Arial" panose="020B0604020202020204" pitchFamily="34" charset="0"/>
              </a:rPr>
              <a:t>thermogram</a:t>
            </a:r>
            <a:r>
              <a:rPr lang="en-US" altLang="ru-RU" sz="1800" b="1" dirty="0">
                <a:cs typeface="Arial" panose="020B0604020202020204" pitchFamily="34" charset="0"/>
              </a:rPr>
              <a:t> of process</a:t>
            </a:r>
            <a:endParaRPr lang="ru-RU" altLang="ru-RU" sz="1800" b="1" dirty="0"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946405" y="6429345"/>
            <a:ext cx="450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Laboratoriy</a:t>
            </a:r>
            <a:r>
              <a:rPr lang="en-US" sz="2000" i="1" dirty="0" smtClean="0">
                <a:solidFill>
                  <a:srgbClr val="FF0000"/>
                </a:solidFill>
              </a:rPr>
              <a:t> of Dr. Dmitry Yu. </a:t>
            </a:r>
            <a:r>
              <a:rPr lang="en-US" sz="2000" i="1" dirty="0" err="1" smtClean="0">
                <a:solidFill>
                  <a:srgbClr val="FF0000"/>
                </a:solidFill>
              </a:rPr>
              <a:t>Kovalev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85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819437"/>
              </p:ext>
            </p:extLst>
          </p:nvPr>
        </p:nvGraphicFramePr>
        <p:xfrm>
          <a:off x="556765" y="2047534"/>
          <a:ext cx="5033269" cy="39682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4" name="Graph" r:id="rId3" imgW="3828898" imgH="2850490" progId="Origin50.Graph">
                  <p:embed/>
                </p:oleObj>
              </mc:Choice>
              <mc:Fallback>
                <p:oleObj name="Graph" r:id="rId3" imgW="3828898" imgH="285049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765" y="2047534"/>
                        <a:ext cx="5033269" cy="396829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sp>
        <p:nvSpPr>
          <p:cNvPr id="2052" name="TextBox 15"/>
          <p:cNvSpPr txBox="1">
            <a:spLocks noChangeArrowheads="1"/>
          </p:cNvSpPr>
          <p:nvPr/>
        </p:nvSpPr>
        <p:spPr bwMode="auto">
          <a:xfrm>
            <a:off x="251520" y="1278064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400" b="1" dirty="0">
                <a:latin typeface="Arial" panose="020B0604020202020204" pitchFamily="34" charset="0"/>
              </a:rPr>
              <a:t>Preparation of Ti</a:t>
            </a:r>
            <a:r>
              <a:rPr lang="en-US" altLang="ru-RU" sz="2400" b="1" baseline="-25000" dirty="0">
                <a:latin typeface="Arial" panose="020B0604020202020204" pitchFamily="34" charset="0"/>
              </a:rPr>
              <a:t>2</a:t>
            </a:r>
            <a:r>
              <a:rPr lang="en-US" altLang="ru-RU" sz="2400" b="1" dirty="0">
                <a:latin typeface="Arial" panose="020B0604020202020204" pitchFamily="34" charset="0"/>
              </a:rPr>
              <a:t>AlN by Reactive Sintering </a:t>
            </a:r>
            <a:endParaRPr lang="ru-RU" altLang="ru-RU" sz="2400" b="1" dirty="0">
              <a:latin typeface="Arial" panose="020B0604020202020204" pitchFamily="34" charset="0"/>
            </a:endParaRPr>
          </a:p>
        </p:txBody>
      </p:sp>
      <p:pic>
        <p:nvPicPr>
          <p:cNvPr id="2053" name="Picture 6" descr="8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064" y="2133920"/>
            <a:ext cx="325755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" name="Group 3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016487371"/>
              </p:ext>
            </p:extLst>
          </p:nvPr>
        </p:nvGraphicFramePr>
        <p:xfrm>
          <a:off x="5921217" y="5401610"/>
          <a:ext cx="2808288" cy="869950"/>
        </p:xfrm>
        <a:graphic>
          <a:graphicData uri="http://schemas.openxmlformats.org/drawingml/2006/table">
            <a:tbl>
              <a:tblPr/>
              <a:tblGrid>
                <a:gridCol w="826824"/>
                <a:gridCol w="661096"/>
                <a:gridCol w="661094"/>
                <a:gridCol w="659274"/>
              </a:tblGrid>
              <a:tr h="22864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Point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Ti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Al</a:t>
                      </a:r>
                      <a:endParaRPr kumimoji="0" lang="ru-RU" alt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N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114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</a:t>
                      </a: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67.43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23.30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9.27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2016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   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68.24</a:t>
                      </a: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21.57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10.19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</a:p>
                  </a:txBody>
                  <a:tcPr marL="91465" marR="91465" marT="45728" marB="45728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76" name="Прямоугольник 3"/>
          <p:cNvSpPr>
            <a:spLocks noChangeArrowheads="1"/>
          </p:cNvSpPr>
          <p:nvPr/>
        </p:nvSpPr>
        <p:spPr bwMode="auto">
          <a:xfrm>
            <a:off x="373063" y="6015832"/>
            <a:ext cx="54006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200" dirty="0"/>
              <a:t>Way, which provides output target product Ti2AlN not less than 99% - isothermal annealing in argon (0.3 MPa) at temperatures 1300</a:t>
            </a:r>
            <a:r>
              <a:rPr lang="en-US" altLang="ru-RU" sz="1200" baseline="30000" dirty="0"/>
              <a:t>0</a:t>
            </a:r>
            <a:r>
              <a:rPr lang="en-US" altLang="ru-RU" sz="1200" dirty="0"/>
              <a:t>C during 2 hour.</a:t>
            </a:r>
            <a:endParaRPr lang="ru-RU" alt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6429375"/>
            <a:ext cx="757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Laboratories of Dr. Alexander E. </a:t>
            </a:r>
            <a:r>
              <a:rPr lang="en-US" sz="2000" i="1" dirty="0" err="1" smtClean="0">
                <a:solidFill>
                  <a:srgbClr val="FF0000"/>
                </a:solidFill>
              </a:rPr>
              <a:t>Sytschev</a:t>
            </a:r>
            <a:r>
              <a:rPr lang="en-US" sz="2000" i="1" dirty="0" smtClean="0">
                <a:solidFill>
                  <a:srgbClr val="FF0000"/>
                </a:solidFill>
              </a:rPr>
              <a:t> and Dr. Dmitry Yu. </a:t>
            </a:r>
            <a:r>
              <a:rPr lang="en-US" sz="2000" i="1" dirty="0" err="1" smtClean="0">
                <a:solidFill>
                  <a:srgbClr val="FF0000"/>
                </a:solidFill>
              </a:rPr>
              <a:t>Kovalev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400" y="15329"/>
            <a:ext cx="54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Hunting for MAX-phases: IV</a:t>
            </a:r>
            <a:endParaRPr lang="ru-RU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81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301752" y="3458200"/>
            <a:ext cx="4096626" cy="2217224"/>
            <a:chOff x="115888" y="4047565"/>
            <a:chExt cx="4418012" cy="2391336"/>
          </a:xfrm>
        </p:grpSpPr>
        <p:pic>
          <p:nvPicPr>
            <p:cNvPr id="11" name="Picture 2" descr="D:\Фото\Чемагина\AlON\April\5\sample 1_05.tif"/>
            <p:cNvPicPr>
              <a:picLocks noChangeAspect="1" noChangeArrowheads="1"/>
            </p:cNvPicPr>
            <p:nvPr/>
          </p:nvPicPr>
          <p:blipFill rotWithShape="1">
            <a:blip r:embed="rId2"/>
            <a:srcRect t="11199" b="16598"/>
            <a:stretch/>
          </p:blipFill>
          <p:spPr bwMode="auto">
            <a:xfrm>
              <a:off x="115888" y="4047565"/>
              <a:ext cx="4418012" cy="2391336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  <a:extLst/>
          </p:spPr>
        </p:pic>
        <p:pic>
          <p:nvPicPr>
            <p:cNvPr id="12" name="Picture 2" descr="D:\Фото\Чемагина\AlON\April\5\sample 1_05.tif"/>
            <p:cNvPicPr>
              <a:picLocks noChangeAspect="1" noChangeArrowheads="1"/>
            </p:cNvPicPr>
            <p:nvPr/>
          </p:nvPicPr>
          <p:blipFill rotWithShape="1">
            <a:blip r:embed="rId2"/>
            <a:srcRect l="14398" t="92011" r="77083" b="1088"/>
            <a:stretch/>
          </p:blipFill>
          <p:spPr bwMode="auto">
            <a:xfrm>
              <a:off x="115888" y="6204390"/>
              <a:ext cx="376584" cy="229377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</a:ln>
            <a:extLst/>
          </p:spPr>
        </p:pic>
      </p:grpSp>
      <p:grpSp>
        <p:nvGrpSpPr>
          <p:cNvPr id="4" name="Группа 12"/>
          <p:cNvGrpSpPr>
            <a:grpSpLocks/>
          </p:cNvGrpSpPr>
          <p:nvPr/>
        </p:nvGrpSpPr>
        <p:grpSpPr bwMode="auto">
          <a:xfrm>
            <a:off x="4763663" y="3451920"/>
            <a:ext cx="4104562" cy="2212463"/>
            <a:chOff x="4672013" y="4047565"/>
            <a:chExt cx="4379912" cy="2391336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 rotWithShape="1">
            <a:blip r:embed="rId3"/>
            <a:srcRect t="11200" b="16599"/>
            <a:stretch/>
          </p:blipFill>
          <p:spPr bwMode="auto">
            <a:xfrm>
              <a:off x="4672013" y="4047565"/>
              <a:ext cx="4379912" cy="2391336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/>
          </p:spPr>
        </p:pic>
        <p:pic>
          <p:nvPicPr>
            <p:cNvPr id="15" name="Picture 4"/>
            <p:cNvPicPr>
              <a:picLocks noChangeAspect="1" noChangeArrowheads="1"/>
            </p:cNvPicPr>
            <p:nvPr/>
          </p:nvPicPr>
          <p:blipFill rotWithShape="1">
            <a:blip r:embed="rId3"/>
            <a:srcRect l="14325" t="92399" r="72975" b="836"/>
            <a:stretch/>
          </p:blipFill>
          <p:spPr bwMode="auto">
            <a:xfrm>
              <a:off x="4672013" y="6210746"/>
              <a:ext cx="555534" cy="223008"/>
            </a:xfrm>
            <a:prstGeom prst="rect">
              <a:avLst/>
            </a:prstGeom>
            <a:noFill/>
            <a:ln w="317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ffectLst/>
            <a:extLst/>
          </p:spPr>
        </p:pic>
      </p:grpSp>
      <p:sp>
        <p:nvSpPr>
          <p:cNvPr id="22533" name="TextBox 3"/>
          <p:cNvSpPr txBox="1">
            <a:spLocks noChangeArrowheads="1"/>
          </p:cNvSpPr>
          <p:nvPr/>
        </p:nvSpPr>
        <p:spPr bwMode="auto">
          <a:xfrm>
            <a:off x="476347" y="5911447"/>
            <a:ext cx="7985325" cy="6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algn="ctr"/>
            <a:r>
              <a:rPr lang="en-US" altLang="ru-RU" i="1" dirty="0" err="1">
                <a:latin typeface="Times New Roman" pitchFamily="18" charset="0"/>
                <a:cs typeface="Times New Roman" pitchFamily="18" charset="0"/>
              </a:rPr>
              <a:t>Borovinskaya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I.P., </a:t>
            </a:r>
            <a:r>
              <a:rPr lang="en-US" altLang="ru-RU" i="1" dirty="0" err="1">
                <a:latin typeface="Times New Roman" pitchFamily="18" charset="0"/>
                <a:cs typeface="Times New Roman" pitchFamily="18" charset="0"/>
              </a:rPr>
              <a:t>Ignat’eva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T.I., </a:t>
            </a:r>
            <a:r>
              <a:rPr lang="en-US" altLang="ru-RU" i="1" dirty="0" err="1">
                <a:latin typeface="Times New Roman" pitchFamily="18" charset="0"/>
                <a:cs typeface="Times New Roman" pitchFamily="18" charset="0"/>
              </a:rPr>
              <a:t>Semenova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V.N., and </a:t>
            </a:r>
            <a:r>
              <a:rPr lang="en-US" altLang="ru-RU" i="1" dirty="0" err="1">
                <a:latin typeface="Times New Roman" pitchFamily="18" charset="0"/>
                <a:cs typeface="Times New Roman" pitchFamily="18" charset="0"/>
              </a:rPr>
              <a:t>Chemagina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E.A.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SHS of Aluminum  </a:t>
            </a:r>
            <a:r>
              <a:rPr lang="en-US" altLang="ru-RU" i="1" dirty="0" err="1">
                <a:latin typeface="Times New Roman" pitchFamily="18" charset="0"/>
                <a:cs typeface="Times New Roman" pitchFamily="18" charset="0"/>
              </a:rPr>
              <a:t>Oxynitride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  in  Chemical  Furnace</a:t>
            </a:r>
            <a:r>
              <a:rPr lang="ru-RU" alt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Int. J. SHS, 2015, Vol. 24, No. </a:t>
            </a:r>
            <a:r>
              <a:rPr lang="en-US" altLang="ru-RU" i="1" dirty="0" smtClean="0">
                <a:latin typeface="Times New Roman" pitchFamily="18" charset="0"/>
                <a:cs typeface="Times New Roman" pitchFamily="18" charset="0"/>
              </a:rPr>
              <a:t>4.</a:t>
            </a:r>
            <a:endParaRPr lang="ru-RU" alt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New materials: </a:t>
            </a:r>
            <a:r>
              <a:rPr lang="en-US" dirty="0" err="1" smtClean="0">
                <a:solidFill>
                  <a:srgbClr val="FF0000"/>
                </a:solidFill>
              </a:rPr>
              <a:t>alon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6999" y="1298448"/>
            <a:ext cx="7884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Conjugated reactions (chemical oven)</a:t>
            </a:r>
            <a:endParaRPr lang="ru-RU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115616" y="2204864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2B +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= 2BN  - heat source and secondary product</a:t>
            </a:r>
          </a:p>
          <a:p>
            <a:r>
              <a:rPr lang="en-US" sz="2400" dirty="0" smtClean="0"/>
              <a:t>Al + 2Al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3  </a:t>
            </a:r>
            <a:r>
              <a:rPr lang="en-US" sz="2400" dirty="0" smtClean="0"/>
              <a:t>+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= 2Al</a:t>
            </a:r>
            <a:r>
              <a:rPr lang="en-US" sz="2400" baseline="-25000" dirty="0" smtClean="0"/>
              <a:t>5</a:t>
            </a:r>
            <a:r>
              <a:rPr lang="en-US" sz="2400" dirty="0" smtClean="0"/>
              <a:t>O</a:t>
            </a:r>
            <a:r>
              <a:rPr lang="en-US" sz="2400" baseline="-25000" dirty="0" smtClean="0"/>
              <a:t>6</a:t>
            </a:r>
            <a:r>
              <a:rPr lang="en-US" sz="2400" dirty="0" smtClean="0"/>
              <a:t>N – primary product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i3N4 - 735 (1) _16"/>
          <p:cNvPicPr>
            <a:picLocks noChangeAspect="1" noChangeArrowheads="1"/>
          </p:cNvPicPr>
          <p:nvPr/>
        </p:nvPicPr>
        <p:blipFill>
          <a:blip r:embed="rId2"/>
          <a:srcRect r="540" b="10727"/>
          <a:stretch>
            <a:fillRect/>
          </a:stretch>
        </p:blipFill>
        <p:spPr bwMode="auto">
          <a:xfrm>
            <a:off x="2699792" y="1410107"/>
            <a:ext cx="3374841" cy="227272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6" name="Picture 12" descr="op"/>
          <p:cNvPicPr>
            <a:picLocks noChangeAspect="1" noChangeArrowheads="1"/>
          </p:cNvPicPr>
          <p:nvPr/>
        </p:nvPicPr>
        <p:blipFill rotWithShape="1">
          <a:blip r:embed="rId3">
            <a:lum contrast="20000"/>
          </a:blip>
          <a:srcRect l="17522" r="11359" b="11259"/>
          <a:stretch/>
        </p:blipFill>
        <p:spPr bwMode="auto">
          <a:xfrm>
            <a:off x="-3132856" y="3203772"/>
            <a:ext cx="3004692" cy="2812110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18" name="Picture 2" descr="D:\Фото\Е.А. Чемагина\Si3N4\2008.02.11 - 716-2-M, 719, 723-2-Mm, 732 M, 732 tverd\op.719 _18.tif"/>
          <p:cNvPicPr>
            <a:picLocks noChangeAspect="1" noChangeArrowheads="1"/>
          </p:cNvPicPr>
          <p:nvPr/>
        </p:nvPicPr>
        <p:blipFill rotWithShape="1">
          <a:blip r:embed="rId4"/>
          <a:srcRect l="1304" t="3439" r="608" b="12118"/>
          <a:stretch/>
        </p:blipFill>
        <p:spPr bwMode="auto">
          <a:xfrm>
            <a:off x="832192" y="3822624"/>
            <a:ext cx="3401434" cy="2193258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pic>
        <p:nvPicPr>
          <p:cNvPr id="21" name="Picture 18" descr="op"/>
          <p:cNvPicPr>
            <a:picLocks noChangeAspect="1" noChangeArrowheads="1"/>
          </p:cNvPicPr>
          <p:nvPr/>
        </p:nvPicPr>
        <p:blipFill>
          <a:blip r:embed="rId5"/>
          <a:srcRect l="885" r="294" b="10800"/>
          <a:stretch>
            <a:fillRect/>
          </a:stretch>
        </p:blipFill>
        <p:spPr bwMode="auto">
          <a:xfrm>
            <a:off x="4860032" y="3822624"/>
            <a:ext cx="3234962" cy="2193258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  <a:extLst/>
        </p:spPr>
      </p:pic>
      <p:sp>
        <p:nvSpPr>
          <p:cNvPr id="9237" name="TextBox 5"/>
          <p:cNvSpPr txBox="1">
            <a:spLocks noChangeArrowheads="1"/>
          </p:cNvSpPr>
          <p:nvPr/>
        </p:nvSpPr>
        <p:spPr bwMode="auto">
          <a:xfrm>
            <a:off x="476818" y="6295477"/>
            <a:ext cx="8398530" cy="535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altLang="ru-RU" i="1" dirty="0" err="1">
                <a:latin typeface="Times New Roman" pitchFamily="18" charset="0"/>
                <a:cs typeface="Times New Roman" pitchFamily="18" charset="0"/>
              </a:rPr>
              <a:t>Borovinskaya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 I.P., </a:t>
            </a:r>
            <a:r>
              <a:rPr lang="en-US" altLang="ru-RU" i="1" dirty="0" err="1">
                <a:latin typeface="Times New Roman" pitchFamily="18" charset="0"/>
                <a:cs typeface="Times New Roman" pitchFamily="18" charset="0"/>
              </a:rPr>
              <a:t>Loryan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 V.E., and </a:t>
            </a:r>
            <a:r>
              <a:rPr lang="en-US" altLang="ru-RU" i="1" dirty="0" err="1">
                <a:latin typeface="Times New Roman" pitchFamily="18" charset="0"/>
                <a:cs typeface="Times New Roman" pitchFamily="18" charset="0"/>
              </a:rPr>
              <a:t>Zakorzhevsky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 V.V.  </a:t>
            </a:r>
            <a:r>
              <a:rPr lang="en-US" altLang="ru-RU" i="1" dirty="0" smtClean="0">
                <a:latin typeface="Times New Roman" pitchFamily="18" charset="0"/>
                <a:cs typeface="Times New Roman" pitchFamily="18" charset="0"/>
              </a:rPr>
              <a:t>In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: Nitride Ceramics: Combustion Synthesis, Properties, and Applications. Wiley-VCH </a:t>
            </a:r>
            <a:r>
              <a:rPr lang="en-US" altLang="ru-RU" i="1" dirty="0" err="1">
                <a:latin typeface="Times New Roman" pitchFamily="18" charset="0"/>
                <a:cs typeface="Times New Roman" pitchFamily="18" charset="0"/>
              </a:rPr>
              <a:t>Verlag</a:t>
            </a:r>
            <a:r>
              <a:rPr lang="en-US" altLang="ru-RU" i="1" dirty="0">
                <a:latin typeface="Times New Roman" pitchFamily="18" charset="0"/>
                <a:cs typeface="Times New Roman" pitchFamily="18" charset="0"/>
              </a:rPr>
              <a:t> GmbH, 2014, pp. 1-49.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New morphologies: si3n4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4633" y="1410107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Symbol" panose="05050102010706020507" pitchFamily="18" charset="2"/>
              </a:rPr>
              <a:t>b</a:t>
            </a:r>
            <a:r>
              <a:rPr lang="en-US" sz="3600" dirty="0" smtClean="0"/>
              <a:t> – Si</a:t>
            </a:r>
            <a:r>
              <a:rPr lang="en-US" sz="3600" baseline="-25000" dirty="0" smtClean="0"/>
              <a:t>3</a:t>
            </a:r>
            <a:r>
              <a:rPr lang="en-US" sz="3600" dirty="0" smtClean="0"/>
              <a:t>N</a:t>
            </a:r>
            <a:r>
              <a:rPr lang="en-US" sz="3600" baseline="-25000" dirty="0" smtClean="0"/>
              <a:t>4</a:t>
            </a:r>
            <a:endParaRPr lang="ru-RU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97682" y="3176293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Modified </a:t>
            </a:r>
            <a:r>
              <a:rPr lang="en-US" dirty="0" err="1" smtClean="0"/>
              <a:t>morpholody</a:t>
            </a:r>
            <a:r>
              <a:rPr lang="ru-RU" dirty="0" smtClean="0"/>
              <a:t> </a:t>
            </a:r>
            <a:r>
              <a:rPr lang="en-US" dirty="0" smtClean="0"/>
              <a:t>with fusing agent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3" name="Picture 5" descr="BN-H_08(a)"/>
          <p:cNvPicPr>
            <a:picLocks noChangeAspect="1" noChangeArrowheads="1"/>
          </p:cNvPicPr>
          <p:nvPr/>
        </p:nvPicPr>
        <p:blipFill>
          <a:blip r:embed="rId2"/>
          <a:srcRect l="39410" t="1511" b="9795"/>
          <a:stretch>
            <a:fillRect/>
          </a:stretch>
        </p:blipFill>
        <p:spPr bwMode="auto">
          <a:xfrm>
            <a:off x="196816" y="2015340"/>
            <a:ext cx="2457024" cy="3136824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54" name="Picture 40" descr="WC op7 KON_16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l="13606" r="41794" b="12009"/>
          <a:stretch>
            <a:fillRect/>
          </a:stretch>
        </p:blipFill>
        <p:spPr bwMode="auto">
          <a:xfrm>
            <a:off x="6752201" y="2014547"/>
            <a:ext cx="2120186" cy="3137616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59" name="Picture 6" descr="C:\Users\Светлана\Documents\sample 1_12-a.jpg"/>
          <p:cNvPicPr>
            <a:picLocks noChangeAspect="1" noChangeArrowheads="1"/>
          </p:cNvPicPr>
          <p:nvPr/>
        </p:nvPicPr>
        <p:blipFill>
          <a:blip r:embed="rId4"/>
          <a:srcRect r="20700" b="1254"/>
          <a:stretch>
            <a:fillRect/>
          </a:stretch>
        </p:blipFill>
        <p:spPr bwMode="auto">
          <a:xfrm>
            <a:off x="3024456" y="2014546"/>
            <a:ext cx="3357129" cy="313761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60" name="TextBox 2"/>
          <p:cNvSpPr txBox="1">
            <a:spLocks noChangeArrowheads="1"/>
          </p:cNvSpPr>
          <p:nvPr/>
        </p:nvSpPr>
        <p:spPr bwMode="auto">
          <a:xfrm>
            <a:off x="707109" y="1535765"/>
            <a:ext cx="749170" cy="338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algn="ctr"/>
            <a:r>
              <a:rPr lang="en-US" altLang="ru-RU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BN 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1" name="TextBox 2"/>
          <p:cNvSpPr txBox="1">
            <a:spLocks noChangeArrowheads="1"/>
          </p:cNvSpPr>
          <p:nvPr/>
        </p:nvSpPr>
        <p:spPr bwMode="auto">
          <a:xfrm>
            <a:off x="3298158" y="1536756"/>
            <a:ext cx="1296762" cy="33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algn="ctr"/>
            <a:r>
              <a:rPr lang="en-US" altLang="ru-RU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MoSi</a:t>
            </a:r>
            <a:r>
              <a:rPr lang="en-US" altLang="ru-RU" sz="1600" b="1" baseline="-25000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altLang="ru-RU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2" name="TextBox 2"/>
          <p:cNvSpPr txBox="1">
            <a:spLocks noChangeArrowheads="1"/>
          </p:cNvSpPr>
          <p:nvPr/>
        </p:nvSpPr>
        <p:spPr bwMode="auto">
          <a:xfrm>
            <a:off x="7020272" y="1535764"/>
            <a:ext cx="1228512" cy="338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algn="ctr"/>
            <a:r>
              <a:rPr lang="en-US" altLang="ru-RU" sz="1600" b="1" dirty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WC</a:t>
            </a:r>
            <a:endParaRPr lang="ru-RU" alt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3" name="TextBox 2"/>
          <p:cNvSpPr txBox="1">
            <a:spLocks noChangeArrowheads="1"/>
          </p:cNvSpPr>
          <p:nvPr/>
        </p:nvSpPr>
        <p:spPr bwMode="auto">
          <a:xfrm>
            <a:off x="1050505" y="6021288"/>
            <a:ext cx="6956804" cy="683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1" rIns="91422" bIns="45711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altLang="ru-RU" sz="1600" i="1" dirty="0" err="1">
                <a:latin typeface="Times New Roman" pitchFamily="18" charset="0"/>
                <a:cs typeface="Times New Roman" pitchFamily="18" charset="0"/>
              </a:rPr>
              <a:t>Боровинская</a:t>
            </a:r>
            <a:r>
              <a:rPr lang="en-US" alt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i="1" dirty="0">
                <a:latin typeface="Times New Roman" pitchFamily="18" charset="0"/>
                <a:cs typeface="Times New Roman" pitchFamily="18" charset="0"/>
              </a:rPr>
              <a:t>И.П., Игнатьева</a:t>
            </a:r>
            <a:r>
              <a:rPr lang="en-US" alt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i="1" dirty="0">
                <a:latin typeface="Times New Roman" pitchFamily="18" charset="0"/>
                <a:cs typeface="Times New Roman" pitchFamily="18" charset="0"/>
              </a:rPr>
              <a:t>Т.И., Вершинников</a:t>
            </a:r>
            <a:r>
              <a:rPr lang="en-US" alt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i="1" dirty="0">
                <a:latin typeface="Times New Roman" pitchFamily="18" charset="0"/>
                <a:cs typeface="Times New Roman" pitchFamily="18" charset="0"/>
              </a:rPr>
              <a:t>В.И., и др.</a:t>
            </a:r>
            <a:r>
              <a:rPr lang="en-US" alt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i="1" dirty="0">
                <a:latin typeface="Times New Roman" pitchFamily="18" charset="0"/>
                <a:cs typeface="Times New Roman" pitchFamily="18" charset="0"/>
              </a:rPr>
              <a:t>Технология СВС </a:t>
            </a:r>
            <a:r>
              <a:rPr lang="ru-RU" altLang="ru-RU" sz="1600" i="1" dirty="0" err="1">
                <a:latin typeface="Times New Roman" pitchFamily="18" charset="0"/>
                <a:cs typeface="Times New Roman" pitchFamily="18" charset="0"/>
              </a:rPr>
              <a:t>наноразмерных</a:t>
            </a:r>
            <a:r>
              <a:rPr lang="ru-RU" altLang="ru-RU" sz="1600" i="1" dirty="0">
                <a:latin typeface="Times New Roman" pitchFamily="18" charset="0"/>
                <a:cs typeface="Times New Roman" pitchFamily="18" charset="0"/>
              </a:rPr>
              <a:t> порошков тугоплавких соединений.</a:t>
            </a:r>
            <a:r>
              <a:rPr lang="en-US" altLang="ru-RU" sz="16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600" i="1" dirty="0">
                <a:latin typeface="Times New Roman" pitchFamily="18" charset="0"/>
                <a:cs typeface="Times New Roman" pitchFamily="18" charset="0"/>
              </a:rPr>
              <a:t>Российские </a:t>
            </a:r>
            <a:r>
              <a:rPr lang="ru-RU" altLang="ru-RU" sz="1600" i="1" dirty="0" err="1">
                <a:latin typeface="Times New Roman" pitchFamily="18" charset="0"/>
                <a:cs typeface="Times New Roman" pitchFamily="18" charset="0"/>
              </a:rPr>
              <a:t>нанотехнологии</a:t>
            </a:r>
            <a:r>
              <a:rPr lang="ru-RU" altLang="ru-RU" sz="1600" i="1" dirty="0">
                <a:latin typeface="Times New Roman" pitchFamily="18" charset="0"/>
                <a:cs typeface="Times New Roman" pitchFamily="18" charset="0"/>
              </a:rPr>
              <a:t>, 2007, т. 2, с.114-119.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157092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New microstructures: submicron and </a:t>
            </a:r>
            <a:r>
              <a:rPr lang="en-US" dirty="0" err="1" smtClean="0">
                <a:solidFill>
                  <a:srgbClr val="FF0000"/>
                </a:solidFill>
              </a:rPr>
              <a:t>nano</a:t>
            </a:r>
            <a:r>
              <a:rPr lang="en-US" dirty="0" smtClean="0">
                <a:solidFill>
                  <a:srgbClr val="FF0000"/>
                </a:solidFill>
              </a:rPr>
              <a:t>- powders</a:t>
            </a:r>
            <a:endParaRPr lang="ru-RU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8504" y="1916832"/>
            <a:ext cx="8790048" cy="4154965"/>
          </a:xfrm>
          <a:prstGeom prst="rect">
            <a:avLst/>
          </a:prstGeom>
          <a:noFill/>
        </p:spPr>
        <p:txBody>
          <a:bodyPr lIns="91422" tIns="45711" rIns="91422" bIns="45711">
            <a:spAutoFit/>
          </a:bodyPr>
          <a:lstStyle/>
          <a:p>
            <a:pPr algn="ctr"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Reaction mechanism</a:t>
            </a:r>
          </a:p>
          <a:p>
            <a:pPr algn="ctr">
              <a:defRPr/>
            </a:pPr>
            <a:endParaRPr 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СО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 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2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О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3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 + СО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(ж)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+ 3.44С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газовая фаза (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2400" b="1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u="sng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ВО</a:t>
            </a:r>
            <a:r>
              <a:rPr lang="ru-RU" sz="2400" b="1" baseline="-25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, ВО)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2В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baseline="-25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baseline="-25000" dirty="0">
                <a:latin typeface="Times New Roman" pitchFamily="18" charset="0"/>
                <a:cs typeface="Times New Roman" pitchFamily="18" charset="0"/>
              </a:rPr>
              <a:t>(г)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+ 6СО</a:t>
            </a:r>
            <a:r>
              <a:rPr lang="ru-RU" sz="2400" b="1" baseline="-25000" dirty="0">
                <a:latin typeface="Times New Roman" pitchFamily="18" charset="0"/>
                <a:cs typeface="Times New Roman" pitchFamily="18" charset="0"/>
              </a:rPr>
              <a:t>(г)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= В</a:t>
            </a:r>
            <a:r>
              <a:rPr lang="ru-RU" sz="2400" b="1" baseline="-25000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baseline="-25000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baseline="-25000" dirty="0" err="1">
                <a:latin typeface="Times New Roman" pitchFamily="18" charset="0"/>
                <a:cs typeface="Times New Roman" pitchFamily="18" charset="0"/>
              </a:rPr>
              <a:t>тв</a:t>
            </a:r>
            <a:r>
              <a:rPr lang="ru-RU" sz="2400" b="1" baseline="-25000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+ 5СО</a:t>
            </a:r>
            <a:r>
              <a:rPr lang="ru-RU" sz="2400" b="1" baseline="-25000" dirty="0">
                <a:latin typeface="Times New Roman" pitchFamily="18" charset="0"/>
                <a:cs typeface="Times New Roman" pitchFamily="18" charset="0"/>
              </a:rPr>
              <a:t>2 (г)</a:t>
            </a:r>
          </a:p>
          <a:p>
            <a:pPr algn="ctr"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(г)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+ 8СО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(г)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+ 7СО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(г)</a:t>
            </a:r>
          </a:p>
          <a:p>
            <a:pPr algn="ctr">
              <a:defRPr/>
            </a:pP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(г)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+ 5СО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= 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400" b="1" baseline="-25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тв</a:t>
            </a:r>
            <a:r>
              <a:rPr lang="ru-RU" sz="2400" b="1" baseline="-25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СО</a:t>
            </a:r>
            <a:endParaRPr lang="ru-RU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chemical route: B + co2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Фото\Чемагина\B4C\799\sample 1_11.tif"/>
          <p:cNvPicPr>
            <a:picLocks noChangeAspect="1" noChangeArrowheads="1"/>
          </p:cNvPicPr>
          <p:nvPr/>
        </p:nvPicPr>
        <p:blipFill>
          <a:blip r:embed="rId2"/>
          <a:srcRect b="1402"/>
          <a:stretch>
            <a:fillRect/>
          </a:stretch>
        </p:blipFill>
        <p:spPr bwMode="auto">
          <a:xfrm>
            <a:off x="868832" y="1124744"/>
            <a:ext cx="3501520" cy="258834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79" name="Picture 3" descr="D:\Фото\Чемагина\B4C\786 массив\sample 1_14.tif"/>
          <p:cNvPicPr>
            <a:picLocks noChangeAspect="1" noChangeArrowheads="1"/>
          </p:cNvPicPr>
          <p:nvPr/>
        </p:nvPicPr>
        <p:blipFill>
          <a:blip r:embed="rId3"/>
          <a:srcRect b="1392"/>
          <a:stretch>
            <a:fillRect/>
          </a:stretch>
        </p:blipFill>
        <p:spPr bwMode="auto">
          <a:xfrm>
            <a:off x="5004050" y="1140701"/>
            <a:ext cx="3527296" cy="2609348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4581" name="Picture 3" descr="D:\Фото\Чемагина\B4C\802\sample 1_11.tif"/>
          <p:cNvPicPr>
            <a:picLocks noChangeAspect="1" noChangeArrowheads="1"/>
          </p:cNvPicPr>
          <p:nvPr/>
        </p:nvPicPr>
        <p:blipFill>
          <a:blip r:embed="rId4"/>
          <a:srcRect b="1320"/>
          <a:stretch>
            <a:fillRect/>
          </a:stretch>
        </p:blipFill>
        <p:spPr bwMode="auto">
          <a:xfrm>
            <a:off x="5004050" y="3888382"/>
            <a:ext cx="3527296" cy="2611292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4583" name="Picture 4" descr="C:\Users\Светлана\Documents\обр 802_отжиг 600оС\обр 802_кадр20_30k.jpg"/>
          <p:cNvPicPr>
            <a:picLocks noChangeAspect="1" noChangeArrowheads="1"/>
          </p:cNvPicPr>
          <p:nvPr/>
        </p:nvPicPr>
        <p:blipFill>
          <a:blip r:embed="rId5"/>
          <a:srcRect l="412" t="6973" r="18404" b="1607"/>
          <a:stretch>
            <a:fillRect/>
          </a:stretch>
        </p:blipFill>
        <p:spPr bwMode="auto">
          <a:xfrm>
            <a:off x="894870" y="3901955"/>
            <a:ext cx="3460012" cy="259771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94" name="TextBox 1"/>
          <p:cNvSpPr txBox="1">
            <a:spLocks noChangeArrowheads="1"/>
          </p:cNvSpPr>
          <p:nvPr/>
        </p:nvSpPr>
        <p:spPr bwMode="auto">
          <a:xfrm>
            <a:off x="109519" y="6396353"/>
            <a:ext cx="8940834" cy="461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1" rIns="91422" bIns="45711">
            <a:spAutoFit/>
          </a:bodyPr>
          <a:lstStyle/>
          <a:p>
            <a:pPr algn="r"/>
            <a:r>
              <a:rPr lang="en-US" altLang="ru-RU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I.P.Borovinskaya</a:t>
            </a:r>
            <a:r>
              <a:rPr lang="en-US" alt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E.A.Chemagina</a:t>
            </a:r>
            <a:r>
              <a:rPr lang="en-US" alt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2400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T.I.Ignatyeva</a:t>
            </a:r>
            <a:r>
              <a:rPr lang="en-US" altLang="ru-RU" sz="24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- work in progress</a:t>
            </a:r>
            <a:endParaRPr lang="ru-RU" alt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519" y="304753"/>
            <a:ext cx="8940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Whiskers and nanotube produced by combustion of B with CO</a:t>
            </a:r>
            <a:r>
              <a:rPr lang="en-US" sz="2400" baseline="-25000" dirty="0" smtClean="0"/>
              <a:t>2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Rectangle 153"/>
          <p:cNvSpPr>
            <a:spLocks noChangeArrowheads="1"/>
          </p:cNvSpPr>
          <p:nvPr/>
        </p:nvSpPr>
        <p:spPr bwMode="auto">
          <a:xfrm>
            <a:off x="5292080" y="6858000"/>
            <a:ext cx="2187575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1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413150" y="4163727"/>
            <a:ext cx="8409801" cy="2559050"/>
            <a:chOff x="769124" y="3462238"/>
            <a:chExt cx="8409801" cy="2559050"/>
          </a:xfrm>
        </p:grpSpPr>
        <p:sp>
          <p:nvSpPr>
            <p:cNvPr id="991" name="AutoShape 10"/>
            <p:cNvSpPr>
              <a:spLocks noChangeArrowheads="1"/>
            </p:cNvSpPr>
            <p:nvPr/>
          </p:nvSpPr>
          <p:spPr bwMode="auto">
            <a:xfrm rot="5400000" flipH="1">
              <a:off x="6918305" y="4602857"/>
              <a:ext cx="66675" cy="960438"/>
            </a:xfrm>
            <a:prstGeom prst="flowChartDelay">
              <a:avLst/>
            </a:prstGeom>
            <a:gradFill rotWithShape="1">
              <a:gsLst>
                <a:gs pos="0">
                  <a:srgbClr val="FF8080"/>
                </a:gs>
                <a:gs pos="50000">
                  <a:srgbClr val="FFB3B3"/>
                </a:gs>
                <a:gs pos="100000">
                  <a:srgbClr val="FFDADA"/>
                </a:gs>
              </a:gsLst>
              <a:lin ang="8100000" scaled="1"/>
            </a:gra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2" name="AutoShape 11"/>
            <p:cNvSpPr>
              <a:spLocks noChangeArrowheads="1"/>
            </p:cNvSpPr>
            <p:nvPr/>
          </p:nvSpPr>
          <p:spPr bwMode="auto">
            <a:xfrm rot="5400000" flipH="1">
              <a:off x="3081466" y="4265191"/>
              <a:ext cx="119063" cy="995362"/>
            </a:xfrm>
            <a:prstGeom prst="flowChartDelay">
              <a:avLst/>
            </a:prstGeom>
            <a:gradFill>
              <a:gsLst>
                <a:gs pos="55000">
                  <a:srgbClr val="FF0000">
                    <a:alpha val="22000"/>
                  </a:srgbClr>
                </a:gs>
                <a:gs pos="100000">
                  <a:srgbClr val="FF3300"/>
                </a:gs>
              </a:gsLst>
              <a:lin ang="0" scaled="0"/>
            </a:gra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3" name="AutoShape 12"/>
            <p:cNvSpPr>
              <a:spLocks noChangeArrowheads="1"/>
            </p:cNvSpPr>
            <p:nvPr/>
          </p:nvSpPr>
          <p:spPr bwMode="auto">
            <a:xfrm rot="5400000" flipH="1">
              <a:off x="1386662" y="4028975"/>
              <a:ext cx="120650" cy="993775"/>
            </a:xfrm>
            <a:prstGeom prst="flowChartDelay">
              <a:avLst/>
            </a:prstGeom>
            <a:solidFill>
              <a:srgbClr val="CEB966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4" name="Rectangle 13" descr="Букет"/>
            <p:cNvSpPr>
              <a:spLocks noChangeArrowheads="1"/>
            </p:cNvSpPr>
            <p:nvPr/>
          </p:nvSpPr>
          <p:spPr bwMode="auto">
            <a:xfrm>
              <a:off x="883424" y="4525863"/>
              <a:ext cx="1192213" cy="1477963"/>
            </a:xfrm>
            <a:prstGeom prst="rect">
              <a:avLst/>
            </a:prstGeom>
            <a:blipFill dpi="0" rotWithShape="1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5" name="Rectangle 14" descr="Букет"/>
            <p:cNvSpPr>
              <a:spLocks noChangeArrowheads="1"/>
            </p:cNvSpPr>
            <p:nvPr/>
          </p:nvSpPr>
          <p:spPr bwMode="auto">
            <a:xfrm>
              <a:off x="2534424" y="5181501"/>
              <a:ext cx="1193800" cy="828675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6" name="Rectangle 15" descr="Букет"/>
            <p:cNvSpPr>
              <a:spLocks noChangeArrowheads="1"/>
            </p:cNvSpPr>
            <p:nvPr/>
          </p:nvSpPr>
          <p:spPr bwMode="auto">
            <a:xfrm>
              <a:off x="2534424" y="5005288"/>
              <a:ext cx="1193800" cy="1004888"/>
            </a:xfrm>
            <a:prstGeom prst="rect">
              <a:avLst/>
            </a:prstGeom>
            <a:blipFill dpi="0" rotWithShape="1">
              <a:blip r:embed="rId3"/>
              <a:srcRect/>
              <a:tile tx="0" ty="0" sx="100000" sy="100000" flip="none" algn="tl"/>
            </a:blip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7" name="Rectangle 16"/>
            <p:cNvSpPr>
              <a:spLocks noChangeArrowheads="1"/>
            </p:cNvSpPr>
            <p:nvPr/>
          </p:nvSpPr>
          <p:spPr bwMode="auto">
            <a:xfrm>
              <a:off x="2534424" y="4768751"/>
              <a:ext cx="1193800" cy="531812"/>
            </a:xfrm>
            <a:prstGeom prst="rect">
              <a:avLst/>
            </a:prstGeom>
            <a:gradFill rotWithShape="1">
              <a:gsLst>
                <a:gs pos="0">
                  <a:srgbClr val="FF0000">
                    <a:alpha val="21999"/>
                  </a:srgbClr>
                </a:gs>
                <a:gs pos="100000">
                  <a:srgbClr val="FF330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8" name="Rectangle 17"/>
            <p:cNvSpPr>
              <a:spLocks noChangeArrowheads="1"/>
            </p:cNvSpPr>
            <p:nvPr/>
          </p:nvSpPr>
          <p:spPr bwMode="auto">
            <a:xfrm>
              <a:off x="2534424" y="5300563"/>
              <a:ext cx="1193800" cy="58738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999" name="Oval 18"/>
            <p:cNvSpPr>
              <a:spLocks noChangeArrowheads="1"/>
            </p:cNvSpPr>
            <p:nvPr/>
          </p:nvSpPr>
          <p:spPr bwMode="auto">
            <a:xfrm>
              <a:off x="2797949" y="4946551"/>
              <a:ext cx="133350" cy="11906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0" name="Oval 19"/>
            <p:cNvSpPr>
              <a:spLocks noChangeArrowheads="1"/>
            </p:cNvSpPr>
            <p:nvPr/>
          </p:nvSpPr>
          <p:spPr bwMode="auto">
            <a:xfrm>
              <a:off x="2866212" y="5124351"/>
              <a:ext cx="133350" cy="117475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1" name="Oval 20"/>
            <p:cNvSpPr>
              <a:spLocks noChangeArrowheads="1"/>
            </p:cNvSpPr>
            <p:nvPr/>
          </p:nvSpPr>
          <p:spPr bwMode="auto">
            <a:xfrm>
              <a:off x="2997974" y="4976713"/>
              <a:ext cx="131763" cy="119063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2" name="Oval 21"/>
            <p:cNvSpPr>
              <a:spLocks noChangeArrowheads="1"/>
            </p:cNvSpPr>
            <p:nvPr/>
          </p:nvSpPr>
          <p:spPr bwMode="auto">
            <a:xfrm>
              <a:off x="3196412" y="4981476"/>
              <a:ext cx="133350" cy="11906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3" name="Oval 22"/>
            <p:cNvSpPr>
              <a:spLocks noChangeArrowheads="1"/>
            </p:cNvSpPr>
            <p:nvPr/>
          </p:nvSpPr>
          <p:spPr bwMode="auto">
            <a:xfrm>
              <a:off x="3129737" y="5152926"/>
              <a:ext cx="133350" cy="117475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4" name="Oval 23"/>
            <p:cNvSpPr>
              <a:spLocks noChangeArrowheads="1"/>
            </p:cNvSpPr>
            <p:nvPr/>
          </p:nvSpPr>
          <p:spPr bwMode="auto">
            <a:xfrm>
              <a:off x="3396437" y="5124351"/>
              <a:ext cx="133350" cy="117475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5" name="Oval 24"/>
            <p:cNvSpPr>
              <a:spLocks noChangeArrowheads="1"/>
            </p:cNvSpPr>
            <p:nvPr/>
          </p:nvSpPr>
          <p:spPr bwMode="auto">
            <a:xfrm>
              <a:off x="3396437" y="4946551"/>
              <a:ext cx="133350" cy="11906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6" name="Line 25"/>
            <p:cNvSpPr>
              <a:spLocks noChangeShapeType="1"/>
            </p:cNvSpPr>
            <p:nvPr/>
          </p:nvSpPr>
          <p:spPr bwMode="auto">
            <a:xfrm>
              <a:off x="3131324" y="5359301"/>
              <a:ext cx="0" cy="325437"/>
            </a:xfrm>
            <a:prstGeom prst="line">
              <a:avLst/>
            </a:prstGeom>
            <a:noFill/>
            <a:ln w="5715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urier New" pitchFamily="49" charset="0"/>
              </a:endParaRPr>
            </a:p>
          </p:txBody>
        </p:sp>
        <p:sp>
          <p:nvSpPr>
            <p:cNvPr id="1007" name="Rectangle 26"/>
            <p:cNvSpPr>
              <a:spLocks noChangeArrowheads="1"/>
            </p:cNvSpPr>
            <p:nvPr/>
          </p:nvSpPr>
          <p:spPr bwMode="auto">
            <a:xfrm>
              <a:off x="4229229" y="5100215"/>
              <a:ext cx="1192213" cy="709613"/>
            </a:xfrm>
            <a:prstGeom prst="rect">
              <a:avLst/>
            </a:prstGeom>
            <a:gradFill>
              <a:gsLst>
                <a:gs pos="19000">
                  <a:srgbClr val="FF0000">
                    <a:alpha val="22000"/>
                  </a:srgbClr>
                </a:gs>
                <a:gs pos="100000">
                  <a:srgbClr val="FF3300"/>
                </a:gs>
              </a:gsLst>
              <a:lin ang="5400000" scaled="1"/>
            </a:gradFill>
            <a:ln w="9525">
              <a:solidFill>
                <a:sysClr val="window" lastClr="FF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8" name="Oval 27" descr="Циновка"/>
            <p:cNvSpPr>
              <a:spLocks noChangeArrowheads="1"/>
            </p:cNvSpPr>
            <p:nvPr/>
          </p:nvSpPr>
          <p:spPr bwMode="auto">
            <a:xfrm>
              <a:off x="4426724" y="5514876"/>
              <a:ext cx="133350" cy="11906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09" name="Oval 28" descr="Циновка"/>
            <p:cNvSpPr>
              <a:spLocks noChangeArrowheads="1"/>
            </p:cNvSpPr>
            <p:nvPr/>
          </p:nvSpPr>
          <p:spPr bwMode="auto">
            <a:xfrm>
              <a:off x="4656912" y="5386288"/>
              <a:ext cx="133350" cy="119063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0" name="Oval 29" descr="Циновка"/>
            <p:cNvSpPr>
              <a:spLocks noChangeArrowheads="1"/>
            </p:cNvSpPr>
            <p:nvPr/>
          </p:nvSpPr>
          <p:spPr bwMode="auto">
            <a:xfrm>
              <a:off x="4910912" y="5337076"/>
              <a:ext cx="133350" cy="11906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1" name="Oval 30" descr="Циновка"/>
            <p:cNvSpPr>
              <a:spLocks noChangeArrowheads="1"/>
            </p:cNvSpPr>
            <p:nvPr/>
          </p:nvSpPr>
          <p:spPr bwMode="auto">
            <a:xfrm>
              <a:off x="4825187" y="5514876"/>
              <a:ext cx="133350" cy="11906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2" name="Oval 31" descr="Циновка"/>
            <p:cNvSpPr>
              <a:spLocks noChangeArrowheads="1"/>
            </p:cNvSpPr>
            <p:nvPr/>
          </p:nvSpPr>
          <p:spPr bwMode="auto">
            <a:xfrm>
              <a:off x="5023624" y="5219601"/>
              <a:ext cx="131763" cy="117475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3" name="Oval 32" descr="Циновка"/>
            <p:cNvSpPr>
              <a:spLocks noChangeArrowheads="1"/>
            </p:cNvSpPr>
            <p:nvPr/>
          </p:nvSpPr>
          <p:spPr bwMode="auto">
            <a:xfrm>
              <a:off x="4491812" y="5159276"/>
              <a:ext cx="133350" cy="117475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4" name="Oval 33" descr="Циновка"/>
            <p:cNvSpPr>
              <a:spLocks noChangeArrowheads="1"/>
            </p:cNvSpPr>
            <p:nvPr/>
          </p:nvSpPr>
          <p:spPr bwMode="auto">
            <a:xfrm>
              <a:off x="4758512" y="5219601"/>
              <a:ext cx="133350" cy="117475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5" name="Oval 34" descr="Циновка"/>
            <p:cNvSpPr>
              <a:spLocks noChangeArrowheads="1"/>
            </p:cNvSpPr>
            <p:nvPr/>
          </p:nvSpPr>
          <p:spPr bwMode="auto">
            <a:xfrm>
              <a:off x="4958537" y="5514876"/>
              <a:ext cx="131762" cy="11906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6" name="Oval 35" descr="Циновка"/>
            <p:cNvSpPr>
              <a:spLocks noChangeArrowheads="1"/>
            </p:cNvSpPr>
            <p:nvPr/>
          </p:nvSpPr>
          <p:spPr bwMode="auto">
            <a:xfrm>
              <a:off x="4625162" y="5552976"/>
              <a:ext cx="133350" cy="11906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7" name="Rectangle 36"/>
            <p:cNvSpPr>
              <a:spLocks noChangeArrowheads="1"/>
            </p:cNvSpPr>
            <p:nvPr/>
          </p:nvSpPr>
          <p:spPr bwMode="auto">
            <a:xfrm>
              <a:off x="4228287" y="5692676"/>
              <a:ext cx="1192212" cy="117475"/>
            </a:xfrm>
            <a:prstGeom prst="rect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8" name="Rectangle 37"/>
            <p:cNvSpPr>
              <a:spLocks noChangeArrowheads="1"/>
            </p:cNvSpPr>
            <p:nvPr/>
          </p:nvSpPr>
          <p:spPr bwMode="auto">
            <a:xfrm>
              <a:off x="6358712" y="5103713"/>
              <a:ext cx="1192212" cy="415925"/>
            </a:xfrm>
            <a:prstGeom prst="rect">
              <a:avLst/>
            </a:prstGeom>
            <a:gradFill rotWithShape="1">
              <a:gsLst>
                <a:gs pos="0">
                  <a:srgbClr val="FF8080"/>
                </a:gs>
                <a:gs pos="50000">
                  <a:srgbClr val="FFB3B3"/>
                </a:gs>
                <a:gs pos="100000">
                  <a:srgbClr val="FFDADA"/>
                </a:gs>
              </a:gsLst>
              <a:lin ang="162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19" name="Rectangle 38" descr="Циновка"/>
            <p:cNvSpPr>
              <a:spLocks noChangeArrowheads="1"/>
            </p:cNvSpPr>
            <p:nvPr/>
          </p:nvSpPr>
          <p:spPr bwMode="auto">
            <a:xfrm>
              <a:off x="6358712" y="5459313"/>
              <a:ext cx="1192212" cy="354013"/>
            </a:xfrm>
            <a:prstGeom prst="rect">
              <a:avLst/>
            </a:prstGeom>
            <a:blipFill dpi="0" rotWithShape="1">
              <a:blip r:embed="rId4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020" name="Rectangle 39"/>
            <p:cNvSpPr>
              <a:spLocks noChangeArrowheads="1"/>
            </p:cNvSpPr>
            <p:nvPr/>
          </p:nvSpPr>
          <p:spPr bwMode="auto">
            <a:xfrm>
              <a:off x="1068347" y="3525738"/>
              <a:ext cx="792204" cy="523220"/>
            </a:xfrm>
            <a:prstGeom prst="rect">
              <a:avLst/>
            </a:prstGeom>
            <a:solidFill>
              <a:srgbClr val="69676D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Green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mixture</a:t>
              </a:r>
              <a:endParaRPr kumimoji="0" lang="ru-RU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021" name="Rectangle 40"/>
            <p:cNvSpPr>
              <a:spLocks noChangeArrowheads="1"/>
            </p:cNvSpPr>
            <p:nvPr/>
          </p:nvSpPr>
          <p:spPr bwMode="auto">
            <a:xfrm>
              <a:off x="2269312" y="3522563"/>
              <a:ext cx="1514475" cy="307777"/>
            </a:xfrm>
            <a:prstGeom prst="rect">
              <a:avLst/>
            </a:prstGeom>
            <a:solidFill>
              <a:srgbClr val="69676D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Combustion</a:t>
              </a:r>
              <a:endParaRPr kumimoji="0" lang="ru-RU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022" name="Rectangle 41"/>
            <p:cNvSpPr>
              <a:spLocks noChangeArrowheads="1"/>
            </p:cNvSpPr>
            <p:nvPr/>
          </p:nvSpPr>
          <p:spPr bwMode="auto">
            <a:xfrm>
              <a:off x="4091218" y="3463826"/>
              <a:ext cx="1556836" cy="523220"/>
            </a:xfrm>
            <a:prstGeom prst="rect">
              <a:avLst/>
            </a:prstGeom>
            <a:solidFill>
              <a:srgbClr val="69676D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Phase segregation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of melt products </a:t>
              </a:r>
              <a:endPara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023" name="Rectangle 42"/>
            <p:cNvSpPr>
              <a:spLocks noChangeArrowheads="1"/>
            </p:cNvSpPr>
            <p:nvPr/>
          </p:nvSpPr>
          <p:spPr bwMode="auto">
            <a:xfrm>
              <a:off x="6317829" y="3462238"/>
              <a:ext cx="1199366" cy="523220"/>
            </a:xfrm>
            <a:prstGeom prst="rect">
              <a:avLst/>
            </a:prstGeom>
            <a:solidFill>
              <a:srgbClr val="69676D">
                <a:lumMod val="40000"/>
                <a:lumOff val="6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Solidification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cs typeface="Arial" charset="0"/>
                </a:rPr>
                <a:t>and cooling</a:t>
              </a:r>
              <a:endParaRPr kumimoji="0" lang="ru-RU" sz="14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charset="0"/>
              </a:endParaRPr>
            </a:p>
          </p:txBody>
        </p:sp>
        <p:sp>
          <p:nvSpPr>
            <p:cNvPr id="1024" name="Freeform 43" descr="Букет"/>
            <p:cNvSpPr>
              <a:spLocks/>
            </p:cNvSpPr>
            <p:nvPr/>
          </p:nvSpPr>
          <p:spPr bwMode="auto">
            <a:xfrm>
              <a:off x="1016774" y="4465538"/>
              <a:ext cx="927100" cy="44450"/>
            </a:xfrm>
            <a:custGeom>
              <a:avLst/>
              <a:gdLst>
                <a:gd name="T0" fmla="*/ 0 w 635"/>
                <a:gd name="T1" fmla="*/ 2147483647 h 91"/>
                <a:gd name="T2" fmla="*/ 2147483647 w 635"/>
                <a:gd name="T3" fmla="*/ 0 h 91"/>
                <a:gd name="T4" fmla="*/ 2147483647 w 635"/>
                <a:gd name="T5" fmla="*/ 2147483647 h 91"/>
                <a:gd name="T6" fmla="*/ 0 60000 65536"/>
                <a:gd name="T7" fmla="*/ 0 60000 65536"/>
                <a:gd name="T8" fmla="*/ 0 60000 65536"/>
                <a:gd name="T9" fmla="*/ 0 w 635"/>
                <a:gd name="T10" fmla="*/ 0 h 91"/>
                <a:gd name="T11" fmla="*/ 635 w 635"/>
                <a:gd name="T12" fmla="*/ 91 h 9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35" h="91">
                  <a:moveTo>
                    <a:pt x="0" y="91"/>
                  </a:moveTo>
                  <a:cubicBezTo>
                    <a:pt x="105" y="45"/>
                    <a:pt x="211" y="0"/>
                    <a:pt x="317" y="0"/>
                  </a:cubicBezTo>
                  <a:cubicBezTo>
                    <a:pt x="423" y="0"/>
                    <a:pt x="529" y="45"/>
                    <a:pt x="635" y="91"/>
                  </a:cubicBezTo>
                </a:path>
              </a:pathLst>
            </a:custGeom>
            <a:blipFill dpi="0" rotWithShape="1">
              <a:blip r:embed="rId2"/>
              <a:srcRect/>
              <a:tile tx="0" ty="0" sx="100000" sy="100000" flip="none" algn="tl"/>
            </a:blipFill>
            <a:ln w="9525">
              <a:solidFill>
                <a:sysClr val="windowText" lastClr="00000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urier New" pitchFamily="49" charset="0"/>
              </a:endParaRPr>
            </a:p>
          </p:txBody>
        </p:sp>
        <p:grpSp>
          <p:nvGrpSpPr>
            <p:cNvPr id="1025" name="Group 44"/>
            <p:cNvGrpSpPr>
              <a:grpSpLocks/>
            </p:cNvGrpSpPr>
            <p:nvPr/>
          </p:nvGrpSpPr>
          <p:grpSpPr bwMode="auto">
            <a:xfrm>
              <a:off x="1196162" y="4079776"/>
              <a:ext cx="554037" cy="452437"/>
              <a:chOff x="1247" y="255"/>
              <a:chExt cx="379" cy="347"/>
            </a:xfrm>
          </p:grpSpPr>
          <p:grpSp>
            <p:nvGrpSpPr>
              <p:cNvPr id="1026" name="Group 45"/>
              <p:cNvGrpSpPr>
                <a:grpSpLocks/>
              </p:cNvGrpSpPr>
              <p:nvPr/>
            </p:nvGrpSpPr>
            <p:grpSpPr bwMode="auto">
              <a:xfrm rot="-421808">
                <a:off x="1275" y="441"/>
                <a:ext cx="306" cy="163"/>
                <a:chOff x="5948" y="3593"/>
                <a:chExt cx="1089" cy="581"/>
              </a:xfrm>
            </p:grpSpPr>
            <p:grpSp>
              <p:nvGrpSpPr>
                <p:cNvPr id="1031" name="Group 46"/>
                <p:cNvGrpSpPr>
                  <a:grpSpLocks/>
                </p:cNvGrpSpPr>
                <p:nvPr/>
              </p:nvGrpSpPr>
              <p:grpSpPr bwMode="auto">
                <a:xfrm rot="10800000">
                  <a:off x="6337" y="3651"/>
                  <a:ext cx="467" cy="479"/>
                  <a:chOff x="6208" y="3727"/>
                  <a:chExt cx="360" cy="514"/>
                </a:xfrm>
              </p:grpSpPr>
              <p:sp>
                <p:nvSpPr>
                  <p:cNvPr id="1044" name="Oval 47"/>
                  <p:cNvSpPr>
                    <a:spLocks noChangeArrowheads="1"/>
                  </p:cNvSpPr>
                  <p:nvPr/>
                </p:nvSpPr>
                <p:spPr bwMode="auto">
                  <a:xfrm>
                    <a:off x="6278" y="3745"/>
                    <a:ext cx="170" cy="466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5" name="Oval 48"/>
                  <p:cNvSpPr>
                    <a:spLocks noChangeArrowheads="1"/>
                  </p:cNvSpPr>
                  <p:nvPr/>
                </p:nvSpPr>
                <p:spPr bwMode="auto">
                  <a:xfrm>
                    <a:off x="6201" y="3734"/>
                    <a:ext cx="161" cy="461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6" name="Oval 49"/>
                  <p:cNvSpPr>
                    <a:spLocks noChangeArrowheads="1"/>
                  </p:cNvSpPr>
                  <p:nvPr/>
                </p:nvSpPr>
                <p:spPr bwMode="auto">
                  <a:xfrm>
                    <a:off x="6318" y="3771"/>
                    <a:ext cx="164" cy="452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7" name="Oval 50"/>
                  <p:cNvSpPr>
                    <a:spLocks noChangeArrowheads="1"/>
                  </p:cNvSpPr>
                  <p:nvPr/>
                </p:nvSpPr>
                <p:spPr bwMode="auto">
                  <a:xfrm>
                    <a:off x="6361" y="3809"/>
                    <a:ext cx="176" cy="442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8" name="Oval 51"/>
                  <p:cNvSpPr>
                    <a:spLocks noChangeArrowheads="1"/>
                  </p:cNvSpPr>
                  <p:nvPr/>
                </p:nvSpPr>
                <p:spPr bwMode="auto">
                  <a:xfrm>
                    <a:off x="6401" y="3778"/>
                    <a:ext cx="161" cy="466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32" name="Group 52"/>
                <p:cNvGrpSpPr>
                  <a:grpSpLocks/>
                </p:cNvGrpSpPr>
                <p:nvPr/>
              </p:nvGrpSpPr>
              <p:grpSpPr bwMode="auto">
                <a:xfrm rot="10800000">
                  <a:off x="6566" y="3707"/>
                  <a:ext cx="471" cy="467"/>
                  <a:chOff x="6245" y="3737"/>
                  <a:chExt cx="362" cy="504"/>
                </a:xfrm>
              </p:grpSpPr>
              <p:sp>
                <p:nvSpPr>
                  <p:cNvPr id="1039" name="Oval 53"/>
                  <p:cNvSpPr>
                    <a:spLocks noChangeArrowheads="1"/>
                  </p:cNvSpPr>
                  <p:nvPr/>
                </p:nvSpPr>
                <p:spPr bwMode="auto">
                  <a:xfrm>
                    <a:off x="6317" y="3777"/>
                    <a:ext cx="154" cy="450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0" name="Oval 54"/>
                  <p:cNvSpPr>
                    <a:spLocks noChangeArrowheads="1"/>
                  </p:cNvSpPr>
                  <p:nvPr/>
                </p:nvSpPr>
                <p:spPr bwMode="auto">
                  <a:xfrm>
                    <a:off x="6250" y="3754"/>
                    <a:ext cx="154" cy="454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1" name="Oval 55"/>
                  <p:cNvSpPr>
                    <a:spLocks noChangeArrowheads="1"/>
                  </p:cNvSpPr>
                  <p:nvPr/>
                </p:nvSpPr>
                <p:spPr bwMode="auto">
                  <a:xfrm>
                    <a:off x="6384" y="3798"/>
                    <a:ext cx="146" cy="445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2" name="Oval 56"/>
                  <p:cNvSpPr>
                    <a:spLocks noChangeArrowheads="1"/>
                  </p:cNvSpPr>
                  <p:nvPr/>
                </p:nvSpPr>
                <p:spPr bwMode="auto">
                  <a:xfrm>
                    <a:off x="6432" y="3799"/>
                    <a:ext cx="151" cy="440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43" name="Oval 57"/>
                  <p:cNvSpPr>
                    <a:spLocks noChangeArrowheads="1"/>
                  </p:cNvSpPr>
                  <p:nvPr/>
                </p:nvSpPr>
                <p:spPr bwMode="auto">
                  <a:xfrm>
                    <a:off x="6458" y="3804"/>
                    <a:ext cx="154" cy="450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33" name="Group 58"/>
                <p:cNvGrpSpPr>
                  <a:grpSpLocks/>
                </p:cNvGrpSpPr>
                <p:nvPr/>
              </p:nvGrpSpPr>
              <p:grpSpPr bwMode="auto">
                <a:xfrm rot="10800000">
                  <a:off x="5948" y="3593"/>
                  <a:ext cx="477" cy="461"/>
                  <a:chOff x="6254" y="3773"/>
                  <a:chExt cx="367" cy="496"/>
                </a:xfrm>
              </p:grpSpPr>
              <p:sp>
                <p:nvSpPr>
                  <p:cNvPr id="1034" name="Oval 59"/>
                  <p:cNvSpPr>
                    <a:spLocks noChangeArrowheads="1"/>
                  </p:cNvSpPr>
                  <p:nvPr/>
                </p:nvSpPr>
                <p:spPr bwMode="auto">
                  <a:xfrm>
                    <a:off x="6300" y="3818"/>
                    <a:ext cx="167" cy="444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35" name="Oval 60"/>
                  <p:cNvSpPr>
                    <a:spLocks noChangeArrowheads="1"/>
                  </p:cNvSpPr>
                  <p:nvPr/>
                </p:nvSpPr>
                <p:spPr bwMode="auto">
                  <a:xfrm>
                    <a:off x="6257" y="3786"/>
                    <a:ext cx="164" cy="44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36" name="Oval 61"/>
                  <p:cNvSpPr>
                    <a:spLocks noChangeArrowheads="1"/>
                  </p:cNvSpPr>
                  <p:nvPr/>
                </p:nvSpPr>
                <p:spPr bwMode="auto">
                  <a:xfrm>
                    <a:off x="6354" y="3809"/>
                    <a:ext cx="167" cy="44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37" name="Oval 62"/>
                  <p:cNvSpPr>
                    <a:spLocks noChangeArrowheads="1"/>
                  </p:cNvSpPr>
                  <p:nvPr/>
                </p:nvSpPr>
                <p:spPr bwMode="auto">
                  <a:xfrm>
                    <a:off x="6394" y="3798"/>
                    <a:ext cx="167" cy="44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38" name="Oval 63"/>
                  <p:cNvSpPr>
                    <a:spLocks noChangeArrowheads="1"/>
                  </p:cNvSpPr>
                  <p:nvPr/>
                </p:nvSpPr>
                <p:spPr bwMode="auto">
                  <a:xfrm>
                    <a:off x="6467" y="3831"/>
                    <a:ext cx="161" cy="44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>
                      <a:ln>
                        <a:solidFill>
                          <a:prstClr val="black"/>
                        </a:solidFill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027" name="Line 64"/>
              <p:cNvSpPr>
                <a:spLocks noChangeShapeType="1"/>
              </p:cNvSpPr>
              <p:nvPr/>
            </p:nvSpPr>
            <p:spPr bwMode="auto">
              <a:xfrm>
                <a:off x="1278" y="320"/>
                <a:ext cx="0" cy="203"/>
              </a:xfrm>
              <a:prstGeom prst="line">
                <a:avLst/>
              </a:prstGeom>
              <a:noFill/>
              <a:ln w="127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8" name="Line 65"/>
              <p:cNvSpPr>
                <a:spLocks noChangeShapeType="1"/>
              </p:cNvSpPr>
              <p:nvPr/>
            </p:nvSpPr>
            <p:spPr bwMode="auto">
              <a:xfrm flipH="1" flipV="1">
                <a:off x="1587" y="320"/>
                <a:ext cx="0" cy="203"/>
              </a:xfrm>
              <a:prstGeom prst="line">
                <a:avLst/>
              </a:prstGeom>
              <a:noFill/>
              <a:ln w="1270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29" name="AutoShape 66"/>
              <p:cNvSpPr>
                <a:spLocks noChangeAspect="1" noChangeArrowheads="1"/>
              </p:cNvSpPr>
              <p:nvPr/>
            </p:nvSpPr>
            <p:spPr bwMode="auto">
              <a:xfrm>
                <a:off x="1565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0" name="AutoShape 67"/>
              <p:cNvSpPr>
                <a:spLocks noChangeAspect="1" noChangeArrowheads="1"/>
              </p:cNvSpPr>
              <p:nvPr/>
            </p:nvSpPr>
            <p:spPr bwMode="auto">
              <a:xfrm>
                <a:off x="1247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0" cap="none" spc="0" normalizeH="0" baseline="0" noProof="0">
                  <a:ln>
                    <a:solidFill>
                      <a:prstClr val="black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1049" name="Group 68"/>
            <p:cNvGrpSpPr>
              <a:grpSpLocks/>
            </p:cNvGrpSpPr>
            <p:nvPr/>
          </p:nvGrpSpPr>
          <p:grpSpPr bwMode="auto">
            <a:xfrm>
              <a:off x="6688912" y="4097238"/>
              <a:ext cx="554037" cy="452438"/>
              <a:chOff x="1247" y="255"/>
              <a:chExt cx="379" cy="347"/>
            </a:xfrm>
          </p:grpSpPr>
          <p:grpSp>
            <p:nvGrpSpPr>
              <p:cNvPr id="1050" name="Group 69"/>
              <p:cNvGrpSpPr>
                <a:grpSpLocks/>
              </p:cNvGrpSpPr>
              <p:nvPr/>
            </p:nvGrpSpPr>
            <p:grpSpPr bwMode="auto">
              <a:xfrm rot="-421808">
                <a:off x="1288" y="473"/>
                <a:ext cx="299" cy="151"/>
                <a:chOff x="6021" y="3693"/>
                <a:chExt cx="1073" cy="535"/>
              </a:xfrm>
            </p:grpSpPr>
            <p:grpSp>
              <p:nvGrpSpPr>
                <p:cNvPr id="1055" name="Group 70"/>
                <p:cNvGrpSpPr>
                  <a:grpSpLocks/>
                </p:cNvGrpSpPr>
                <p:nvPr/>
              </p:nvGrpSpPr>
              <p:grpSpPr bwMode="auto">
                <a:xfrm rot="10800000">
                  <a:off x="6325" y="3735"/>
                  <a:ext cx="460" cy="455"/>
                  <a:chOff x="6211" y="3695"/>
                  <a:chExt cx="354" cy="492"/>
                </a:xfrm>
              </p:grpSpPr>
              <p:sp>
                <p:nvSpPr>
                  <p:cNvPr id="1068" name="Oval 71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69" name="Oval 72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70" name="Oval 73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71" name="Oval 74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72" name="Oval 75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56" name="Group 76"/>
                <p:cNvGrpSpPr>
                  <a:grpSpLocks/>
                </p:cNvGrpSpPr>
                <p:nvPr/>
              </p:nvGrpSpPr>
              <p:grpSpPr bwMode="auto">
                <a:xfrm rot="10800000">
                  <a:off x="6634" y="3773"/>
                  <a:ext cx="460" cy="455"/>
                  <a:chOff x="6211" y="3695"/>
                  <a:chExt cx="354" cy="492"/>
                </a:xfrm>
              </p:grpSpPr>
              <p:sp>
                <p:nvSpPr>
                  <p:cNvPr id="1063" name="Oval 77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64" name="Oval 78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65" name="Oval 79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66" name="Oval 80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67" name="Oval 81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57" name="Group 82"/>
                <p:cNvGrpSpPr>
                  <a:grpSpLocks/>
                </p:cNvGrpSpPr>
                <p:nvPr/>
              </p:nvGrpSpPr>
              <p:grpSpPr bwMode="auto">
                <a:xfrm rot="10800000">
                  <a:off x="6021" y="3693"/>
                  <a:ext cx="460" cy="455"/>
                  <a:chOff x="6211" y="3695"/>
                  <a:chExt cx="354" cy="492"/>
                </a:xfrm>
              </p:grpSpPr>
              <p:sp>
                <p:nvSpPr>
                  <p:cNvPr id="1058" name="Oval 83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59" name="Oval 84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60" name="Oval 85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61" name="Oval 86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62" name="Oval 87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051" name="Line 88"/>
              <p:cNvSpPr>
                <a:spLocks noChangeShapeType="1"/>
              </p:cNvSpPr>
              <p:nvPr/>
            </p:nvSpPr>
            <p:spPr bwMode="auto">
              <a:xfrm>
                <a:off x="1278" y="319"/>
                <a:ext cx="0" cy="204"/>
              </a:xfrm>
              <a:prstGeom prst="line">
                <a:avLst/>
              </a:prstGeom>
              <a:noFill/>
              <a:ln w="127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urier New" pitchFamily="49" charset="0"/>
                </a:endParaRPr>
              </a:p>
            </p:txBody>
          </p:sp>
          <p:sp>
            <p:nvSpPr>
              <p:cNvPr id="1052" name="Line 89"/>
              <p:cNvSpPr>
                <a:spLocks noChangeShapeType="1"/>
              </p:cNvSpPr>
              <p:nvPr/>
            </p:nvSpPr>
            <p:spPr bwMode="auto">
              <a:xfrm flipH="1" flipV="1">
                <a:off x="1587" y="319"/>
                <a:ext cx="0" cy="204"/>
              </a:xfrm>
              <a:prstGeom prst="line">
                <a:avLst/>
              </a:prstGeom>
              <a:noFill/>
              <a:ln w="127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urier New" pitchFamily="49" charset="0"/>
                </a:endParaRPr>
              </a:p>
            </p:txBody>
          </p:sp>
          <p:sp>
            <p:nvSpPr>
              <p:cNvPr id="1053" name="AutoShape 90"/>
              <p:cNvSpPr>
                <a:spLocks noChangeAspect="1" noChangeArrowheads="1"/>
              </p:cNvSpPr>
              <p:nvPr/>
            </p:nvSpPr>
            <p:spPr bwMode="auto">
              <a:xfrm>
                <a:off x="1565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4" name="AutoShape 91"/>
              <p:cNvSpPr>
                <a:spLocks noChangeAspect="1" noChangeArrowheads="1"/>
              </p:cNvSpPr>
              <p:nvPr/>
            </p:nvSpPr>
            <p:spPr bwMode="auto">
              <a:xfrm>
                <a:off x="1247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1073" name="Group 92"/>
            <p:cNvGrpSpPr>
              <a:grpSpLocks/>
            </p:cNvGrpSpPr>
            <p:nvPr/>
          </p:nvGrpSpPr>
          <p:grpSpPr bwMode="auto">
            <a:xfrm>
              <a:off x="4555312" y="4111526"/>
              <a:ext cx="554037" cy="452437"/>
              <a:chOff x="1247" y="255"/>
              <a:chExt cx="379" cy="347"/>
            </a:xfrm>
          </p:grpSpPr>
          <p:grpSp>
            <p:nvGrpSpPr>
              <p:cNvPr id="1074" name="Group 93"/>
              <p:cNvGrpSpPr>
                <a:grpSpLocks/>
              </p:cNvGrpSpPr>
              <p:nvPr/>
            </p:nvGrpSpPr>
            <p:grpSpPr bwMode="auto">
              <a:xfrm rot="-421808">
                <a:off x="1288" y="473"/>
                <a:ext cx="299" cy="151"/>
                <a:chOff x="6021" y="3693"/>
                <a:chExt cx="1073" cy="535"/>
              </a:xfrm>
            </p:grpSpPr>
            <p:grpSp>
              <p:nvGrpSpPr>
                <p:cNvPr id="1079" name="Group 94"/>
                <p:cNvGrpSpPr>
                  <a:grpSpLocks/>
                </p:cNvGrpSpPr>
                <p:nvPr/>
              </p:nvGrpSpPr>
              <p:grpSpPr bwMode="auto">
                <a:xfrm rot="10800000">
                  <a:off x="6325" y="3735"/>
                  <a:ext cx="460" cy="455"/>
                  <a:chOff x="6211" y="3695"/>
                  <a:chExt cx="354" cy="492"/>
                </a:xfrm>
              </p:grpSpPr>
              <p:sp>
                <p:nvSpPr>
                  <p:cNvPr id="1092" name="Oval 95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93" name="Oval 96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94" name="Oval 97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95" name="Oval 98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96" name="Oval 99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80" name="Group 100"/>
                <p:cNvGrpSpPr>
                  <a:grpSpLocks/>
                </p:cNvGrpSpPr>
                <p:nvPr/>
              </p:nvGrpSpPr>
              <p:grpSpPr bwMode="auto">
                <a:xfrm rot="10800000">
                  <a:off x="6634" y="3773"/>
                  <a:ext cx="460" cy="455"/>
                  <a:chOff x="6211" y="3695"/>
                  <a:chExt cx="354" cy="492"/>
                </a:xfrm>
              </p:grpSpPr>
              <p:sp>
                <p:nvSpPr>
                  <p:cNvPr id="1087" name="Oval 101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88" name="Oval 102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89" name="Oval 103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90" name="Oval 104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91" name="Oval 105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081" name="Group 106"/>
                <p:cNvGrpSpPr>
                  <a:grpSpLocks/>
                </p:cNvGrpSpPr>
                <p:nvPr/>
              </p:nvGrpSpPr>
              <p:grpSpPr bwMode="auto">
                <a:xfrm rot="10800000">
                  <a:off x="6021" y="3693"/>
                  <a:ext cx="460" cy="455"/>
                  <a:chOff x="6211" y="3695"/>
                  <a:chExt cx="354" cy="492"/>
                </a:xfrm>
              </p:grpSpPr>
              <p:sp>
                <p:nvSpPr>
                  <p:cNvPr id="1082" name="Oval 107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83" name="Oval 108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84" name="Oval 109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85" name="Oval 110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086" name="Oval 111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075" name="Line 112"/>
              <p:cNvSpPr>
                <a:spLocks noChangeShapeType="1"/>
              </p:cNvSpPr>
              <p:nvPr/>
            </p:nvSpPr>
            <p:spPr bwMode="auto">
              <a:xfrm>
                <a:off x="1278" y="319"/>
                <a:ext cx="0" cy="204"/>
              </a:xfrm>
              <a:prstGeom prst="line">
                <a:avLst/>
              </a:prstGeom>
              <a:noFill/>
              <a:ln w="127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urier New" pitchFamily="49" charset="0"/>
                </a:endParaRPr>
              </a:p>
            </p:txBody>
          </p:sp>
          <p:sp>
            <p:nvSpPr>
              <p:cNvPr id="1076" name="Line 113"/>
              <p:cNvSpPr>
                <a:spLocks noChangeShapeType="1"/>
              </p:cNvSpPr>
              <p:nvPr/>
            </p:nvSpPr>
            <p:spPr bwMode="auto">
              <a:xfrm flipH="1" flipV="1">
                <a:off x="1587" y="319"/>
                <a:ext cx="0" cy="204"/>
              </a:xfrm>
              <a:prstGeom prst="line">
                <a:avLst/>
              </a:prstGeom>
              <a:noFill/>
              <a:ln w="127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urier New" pitchFamily="49" charset="0"/>
                </a:endParaRPr>
              </a:p>
            </p:txBody>
          </p:sp>
          <p:sp>
            <p:nvSpPr>
              <p:cNvPr id="1077" name="AutoShape 114"/>
              <p:cNvSpPr>
                <a:spLocks noChangeAspect="1" noChangeArrowheads="1"/>
              </p:cNvSpPr>
              <p:nvPr/>
            </p:nvSpPr>
            <p:spPr bwMode="auto">
              <a:xfrm>
                <a:off x="1565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8" name="AutoShape 115"/>
              <p:cNvSpPr>
                <a:spLocks noChangeAspect="1" noChangeArrowheads="1"/>
              </p:cNvSpPr>
              <p:nvPr/>
            </p:nvSpPr>
            <p:spPr bwMode="auto">
              <a:xfrm>
                <a:off x="1247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grpSp>
          <p:nvGrpSpPr>
            <p:cNvPr id="1097" name="Group 116"/>
            <p:cNvGrpSpPr>
              <a:grpSpLocks/>
            </p:cNvGrpSpPr>
            <p:nvPr/>
          </p:nvGrpSpPr>
          <p:grpSpPr bwMode="auto">
            <a:xfrm>
              <a:off x="2832874" y="4090888"/>
              <a:ext cx="554038" cy="452438"/>
              <a:chOff x="1247" y="255"/>
              <a:chExt cx="379" cy="347"/>
            </a:xfrm>
          </p:grpSpPr>
          <p:grpSp>
            <p:nvGrpSpPr>
              <p:cNvPr id="1098" name="Group 117"/>
              <p:cNvGrpSpPr>
                <a:grpSpLocks/>
              </p:cNvGrpSpPr>
              <p:nvPr/>
            </p:nvGrpSpPr>
            <p:grpSpPr bwMode="auto">
              <a:xfrm rot="-421808">
                <a:off x="1288" y="473"/>
                <a:ext cx="299" cy="151"/>
                <a:chOff x="6021" y="3693"/>
                <a:chExt cx="1073" cy="535"/>
              </a:xfrm>
            </p:grpSpPr>
            <p:grpSp>
              <p:nvGrpSpPr>
                <p:cNvPr id="1103" name="Group 118"/>
                <p:cNvGrpSpPr>
                  <a:grpSpLocks/>
                </p:cNvGrpSpPr>
                <p:nvPr/>
              </p:nvGrpSpPr>
              <p:grpSpPr bwMode="auto">
                <a:xfrm rot="10800000">
                  <a:off x="6325" y="3735"/>
                  <a:ext cx="460" cy="455"/>
                  <a:chOff x="6211" y="3695"/>
                  <a:chExt cx="354" cy="492"/>
                </a:xfrm>
              </p:grpSpPr>
              <p:sp>
                <p:nvSpPr>
                  <p:cNvPr id="1116" name="Oval 119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7" name="Oval 120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8" name="Oval 121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9" name="Oval 122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20" name="Oval 123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104" name="Group 124"/>
                <p:cNvGrpSpPr>
                  <a:grpSpLocks/>
                </p:cNvGrpSpPr>
                <p:nvPr/>
              </p:nvGrpSpPr>
              <p:grpSpPr bwMode="auto">
                <a:xfrm rot="10800000">
                  <a:off x="6634" y="3773"/>
                  <a:ext cx="460" cy="455"/>
                  <a:chOff x="6211" y="3695"/>
                  <a:chExt cx="354" cy="492"/>
                </a:xfrm>
              </p:grpSpPr>
              <p:sp>
                <p:nvSpPr>
                  <p:cNvPr id="1111" name="Oval 125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2" name="Oval 126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3" name="Oval 127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4" name="Oval 128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5" name="Oval 129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  <p:grpSp>
              <p:nvGrpSpPr>
                <p:cNvPr id="1105" name="Group 130"/>
                <p:cNvGrpSpPr>
                  <a:grpSpLocks/>
                </p:cNvGrpSpPr>
                <p:nvPr/>
              </p:nvGrpSpPr>
              <p:grpSpPr bwMode="auto">
                <a:xfrm rot="10800000">
                  <a:off x="6021" y="3693"/>
                  <a:ext cx="460" cy="455"/>
                  <a:chOff x="6211" y="3695"/>
                  <a:chExt cx="354" cy="492"/>
                </a:xfrm>
              </p:grpSpPr>
              <p:sp>
                <p:nvSpPr>
                  <p:cNvPr id="1106" name="Oval 131"/>
                  <p:cNvSpPr>
                    <a:spLocks noChangeArrowheads="1"/>
                  </p:cNvSpPr>
                  <p:nvPr/>
                </p:nvSpPr>
                <p:spPr bwMode="auto">
                  <a:xfrm>
                    <a:off x="6269" y="369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07" name="Oval 132"/>
                  <p:cNvSpPr>
                    <a:spLocks noChangeArrowheads="1"/>
                  </p:cNvSpPr>
                  <p:nvPr/>
                </p:nvSpPr>
                <p:spPr bwMode="auto">
                  <a:xfrm>
                    <a:off x="6211" y="3695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08" name="Oval 133"/>
                  <p:cNvSpPr>
                    <a:spLocks noChangeArrowheads="1"/>
                  </p:cNvSpPr>
                  <p:nvPr/>
                </p:nvSpPr>
                <p:spPr bwMode="auto">
                  <a:xfrm>
                    <a:off x="6315" y="3706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09" name="Oval 134"/>
                  <p:cNvSpPr>
                    <a:spLocks noChangeArrowheads="1"/>
                  </p:cNvSpPr>
                  <p:nvPr/>
                </p:nvSpPr>
                <p:spPr bwMode="auto">
                  <a:xfrm>
                    <a:off x="6366" y="3717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  <p:sp>
                <p:nvSpPr>
                  <p:cNvPr id="1110" name="Oval 135"/>
                  <p:cNvSpPr>
                    <a:spLocks noChangeArrowheads="1"/>
                  </p:cNvSpPr>
                  <p:nvPr/>
                </p:nvSpPr>
                <p:spPr bwMode="auto">
                  <a:xfrm>
                    <a:off x="6405" y="3729"/>
                    <a:ext cx="160" cy="458"/>
                  </a:xfrm>
                  <a:prstGeom prst="ellipse">
                    <a:avLst/>
                  </a:prstGeom>
                  <a:noFill/>
                  <a:ln w="0">
                    <a:solidFill>
                      <a:sysClr val="windowText" lastClr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ru-RU" sz="16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endParaRPr>
                  </a:p>
                </p:txBody>
              </p:sp>
            </p:grpSp>
          </p:grpSp>
          <p:sp>
            <p:nvSpPr>
              <p:cNvPr id="1099" name="Line 136"/>
              <p:cNvSpPr>
                <a:spLocks noChangeShapeType="1"/>
              </p:cNvSpPr>
              <p:nvPr/>
            </p:nvSpPr>
            <p:spPr bwMode="auto">
              <a:xfrm>
                <a:off x="1278" y="319"/>
                <a:ext cx="0" cy="204"/>
              </a:xfrm>
              <a:prstGeom prst="line">
                <a:avLst/>
              </a:prstGeom>
              <a:noFill/>
              <a:ln w="127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urier New" pitchFamily="49" charset="0"/>
                </a:endParaRPr>
              </a:p>
            </p:txBody>
          </p:sp>
          <p:sp>
            <p:nvSpPr>
              <p:cNvPr id="1100" name="Line 137"/>
              <p:cNvSpPr>
                <a:spLocks noChangeShapeType="1"/>
              </p:cNvSpPr>
              <p:nvPr/>
            </p:nvSpPr>
            <p:spPr bwMode="auto">
              <a:xfrm flipH="1" flipV="1">
                <a:off x="1587" y="319"/>
                <a:ext cx="0" cy="204"/>
              </a:xfrm>
              <a:prstGeom prst="line">
                <a:avLst/>
              </a:prstGeom>
              <a:noFill/>
              <a:ln w="1270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800" b="0" i="0" u="none" strike="noStrike" kern="0" cap="none" spc="0" normalizeH="0" baseline="0" noProof="0" smtClean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ourier New" pitchFamily="49" charset="0"/>
                </a:endParaRPr>
              </a:p>
            </p:txBody>
          </p:sp>
          <p:sp>
            <p:nvSpPr>
              <p:cNvPr id="1101" name="AutoShape 138"/>
              <p:cNvSpPr>
                <a:spLocks noChangeAspect="1" noChangeArrowheads="1"/>
              </p:cNvSpPr>
              <p:nvPr/>
            </p:nvSpPr>
            <p:spPr bwMode="auto">
              <a:xfrm>
                <a:off x="1565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1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2" name="AutoShape 139"/>
              <p:cNvSpPr>
                <a:spLocks noChangeAspect="1" noChangeArrowheads="1"/>
              </p:cNvSpPr>
              <p:nvPr/>
            </p:nvSpPr>
            <p:spPr bwMode="auto">
              <a:xfrm>
                <a:off x="1247" y="255"/>
                <a:ext cx="61" cy="61"/>
              </a:xfrm>
              <a:prstGeom prst="flowChartConnector">
                <a:avLst/>
              </a:prstGeom>
              <a:noFill/>
              <a:ln w="9525">
                <a:solidFill>
                  <a:sysClr val="windowText" lastClr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6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Arial" pitchFamily="34" charset="0"/>
                </a:endParaRPr>
              </a:p>
            </p:txBody>
          </p:sp>
        </p:grpSp>
        <p:sp>
          <p:nvSpPr>
            <p:cNvPr id="1121" name="Oval 140" descr="Циновка"/>
            <p:cNvSpPr>
              <a:spLocks noChangeArrowheads="1"/>
            </p:cNvSpPr>
            <p:nvPr/>
          </p:nvSpPr>
          <p:spPr bwMode="auto">
            <a:xfrm>
              <a:off x="5090299" y="5395813"/>
              <a:ext cx="133350" cy="119063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2" name="Oval 141" descr="Циновка"/>
            <p:cNvSpPr>
              <a:spLocks noChangeArrowheads="1"/>
            </p:cNvSpPr>
            <p:nvPr/>
          </p:nvSpPr>
          <p:spPr bwMode="auto">
            <a:xfrm>
              <a:off x="4426724" y="5337076"/>
              <a:ext cx="133350" cy="119062"/>
            </a:xfrm>
            <a:prstGeom prst="ellipse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solidFill>
                <a:sysClr val="window" lastClr="FFFFFF">
                  <a:lumMod val="50000"/>
                </a:sys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3" name="AutoShape 142"/>
            <p:cNvSpPr>
              <a:spLocks noChangeArrowheads="1"/>
            </p:cNvSpPr>
            <p:nvPr/>
          </p:nvSpPr>
          <p:spPr bwMode="auto">
            <a:xfrm rot="5400000" flipH="1">
              <a:off x="4789468" y="4599682"/>
              <a:ext cx="58738" cy="958850"/>
            </a:xfrm>
            <a:prstGeom prst="flowChartDelay">
              <a:avLst/>
            </a:prstGeom>
            <a:gradFill rotWithShape="1">
              <a:gsLst>
                <a:gs pos="0">
                  <a:srgbClr val="FF8080"/>
                </a:gs>
                <a:gs pos="50000">
                  <a:srgbClr val="FFB3B3"/>
                </a:gs>
                <a:gs pos="100000">
                  <a:srgbClr val="FFDADA"/>
                </a:gs>
              </a:gsLst>
              <a:lin ang="1080000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4" name="AutoShape 146"/>
            <p:cNvSpPr>
              <a:spLocks noChangeArrowheads="1"/>
            </p:cNvSpPr>
            <p:nvPr/>
          </p:nvSpPr>
          <p:spPr bwMode="auto">
            <a:xfrm>
              <a:off x="2432824" y="4302026"/>
              <a:ext cx="1393825" cy="3317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 w 21600"/>
                <a:gd name="T13" fmla="*/ 0 h 21600"/>
                <a:gd name="T14" fmla="*/ 21396 w 21600"/>
                <a:gd name="T15" fmla="*/ 93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810" y="7535"/>
                  </a:moveTo>
                  <a:cubicBezTo>
                    <a:pt x="5078" y="4820"/>
                    <a:pt x="7803" y="3085"/>
                    <a:pt x="10800" y="3086"/>
                  </a:cubicBezTo>
                  <a:cubicBezTo>
                    <a:pt x="13796" y="3086"/>
                    <a:pt x="16521" y="4820"/>
                    <a:pt x="17789" y="7535"/>
                  </a:cubicBezTo>
                  <a:lnTo>
                    <a:pt x="20585" y="6229"/>
                  </a:lnTo>
                  <a:cubicBezTo>
                    <a:pt x="18809" y="2428"/>
                    <a:pt x="14994" y="-1"/>
                    <a:pt x="10799" y="0"/>
                  </a:cubicBezTo>
                  <a:cubicBezTo>
                    <a:pt x="6605" y="0"/>
                    <a:pt x="2790" y="2428"/>
                    <a:pt x="1014" y="6229"/>
                  </a:cubicBezTo>
                  <a:close/>
                </a:path>
              </a:pathLst>
            </a:custGeom>
            <a:solidFill>
              <a:srgbClr val="C0C0C0">
                <a:alpha val="18823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urier New" pitchFamily="49" charset="0"/>
              </a:endParaRPr>
            </a:p>
          </p:txBody>
        </p:sp>
        <p:sp>
          <p:nvSpPr>
            <p:cNvPr id="1125" name="AutoShape 147"/>
            <p:cNvSpPr>
              <a:spLocks noChangeArrowheads="1"/>
            </p:cNvSpPr>
            <p:nvPr/>
          </p:nvSpPr>
          <p:spPr bwMode="auto">
            <a:xfrm>
              <a:off x="2486799" y="5873651"/>
              <a:ext cx="1219200" cy="12065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088 w 21600"/>
                <a:gd name="T13" fmla="*/ 0 h 21600"/>
                <a:gd name="T14" fmla="*/ 20512 w 21600"/>
                <a:gd name="T15" fmla="*/ 602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386" y="4028"/>
                  </a:moveTo>
                  <a:cubicBezTo>
                    <a:pt x="4436" y="1481"/>
                    <a:pt x="7530" y="-1"/>
                    <a:pt x="10800" y="0"/>
                  </a:cubicBezTo>
                  <a:cubicBezTo>
                    <a:pt x="14069" y="0"/>
                    <a:pt x="17163" y="1481"/>
                    <a:pt x="19213" y="4028"/>
                  </a:cubicBezTo>
                  <a:cubicBezTo>
                    <a:pt x="17163" y="1481"/>
                    <a:pt x="14069" y="-1"/>
                    <a:pt x="10799" y="0"/>
                  </a:cubicBezTo>
                  <a:cubicBezTo>
                    <a:pt x="7530" y="0"/>
                    <a:pt x="4436" y="1481"/>
                    <a:pt x="2386" y="4028"/>
                  </a:cubicBezTo>
                  <a:close/>
                </a:path>
              </a:pathLst>
            </a:custGeom>
            <a:solidFill>
              <a:srgbClr val="FFFFFF">
                <a:alpha val="18823"/>
              </a:srgbClr>
            </a:solidFill>
            <a:ln w="9525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ru-RU" sz="2800" smtClean="0">
                <a:solidFill>
                  <a:srgbClr val="FF6600"/>
                </a:solidFill>
                <a:latin typeface="Courier New" pitchFamily="49" charset="0"/>
              </a:endParaRPr>
            </a:p>
          </p:txBody>
        </p:sp>
        <p:sp>
          <p:nvSpPr>
            <p:cNvPr id="1126" name="AutoShape 148" descr="Темный диагональный 1"/>
            <p:cNvSpPr>
              <a:spLocks noChangeArrowheads="1"/>
            </p:cNvSpPr>
            <p:nvPr/>
          </p:nvSpPr>
          <p:spPr bwMode="auto">
            <a:xfrm>
              <a:off x="2510612" y="5810151"/>
              <a:ext cx="1236662" cy="201612"/>
            </a:xfrm>
            <a:prstGeom prst="flowChartAlternateProcess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7" name="Rectangle 149" descr="Темный диагональный 1"/>
            <p:cNvSpPr>
              <a:spLocks noChangeArrowheads="1"/>
            </p:cNvSpPr>
            <p:nvPr/>
          </p:nvSpPr>
          <p:spPr bwMode="auto">
            <a:xfrm>
              <a:off x="3585349" y="4408388"/>
              <a:ext cx="168275" cy="1501775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28" name="Rectangle 150" descr="Темный диагональный 1"/>
            <p:cNvSpPr>
              <a:spLocks noChangeArrowheads="1"/>
            </p:cNvSpPr>
            <p:nvPr/>
          </p:nvSpPr>
          <p:spPr bwMode="auto">
            <a:xfrm>
              <a:off x="2499499" y="4408388"/>
              <a:ext cx="168275" cy="1501775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0" name="AutoShape 154"/>
            <p:cNvSpPr>
              <a:spLocks noChangeArrowheads="1"/>
            </p:cNvSpPr>
            <p:nvPr/>
          </p:nvSpPr>
          <p:spPr bwMode="auto">
            <a:xfrm>
              <a:off x="6257112" y="4297263"/>
              <a:ext cx="1393825" cy="3333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 w 21600"/>
                <a:gd name="T13" fmla="*/ 0 h 21600"/>
                <a:gd name="T14" fmla="*/ 21396 w 21600"/>
                <a:gd name="T15" fmla="*/ 93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810" y="7535"/>
                  </a:moveTo>
                  <a:cubicBezTo>
                    <a:pt x="5078" y="4820"/>
                    <a:pt x="7803" y="3085"/>
                    <a:pt x="10800" y="3086"/>
                  </a:cubicBezTo>
                  <a:cubicBezTo>
                    <a:pt x="13796" y="3086"/>
                    <a:pt x="16521" y="4820"/>
                    <a:pt x="17789" y="7535"/>
                  </a:cubicBezTo>
                  <a:lnTo>
                    <a:pt x="20585" y="6229"/>
                  </a:lnTo>
                  <a:cubicBezTo>
                    <a:pt x="18809" y="2428"/>
                    <a:pt x="14994" y="-1"/>
                    <a:pt x="10799" y="0"/>
                  </a:cubicBezTo>
                  <a:cubicBezTo>
                    <a:pt x="6605" y="0"/>
                    <a:pt x="2790" y="2428"/>
                    <a:pt x="1014" y="6229"/>
                  </a:cubicBezTo>
                  <a:close/>
                </a:path>
              </a:pathLst>
            </a:custGeom>
            <a:solidFill>
              <a:srgbClr val="C0C0C0">
                <a:alpha val="18823"/>
              </a:srgbClr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ru-RU" sz="2800" smtClean="0">
                <a:solidFill>
                  <a:srgbClr val="FF6600"/>
                </a:solidFill>
                <a:latin typeface="Courier New" pitchFamily="49" charset="0"/>
              </a:endParaRPr>
            </a:p>
          </p:txBody>
        </p:sp>
        <p:sp>
          <p:nvSpPr>
            <p:cNvPr id="1131" name="AutoShape 155"/>
            <p:cNvSpPr>
              <a:spLocks noChangeArrowheads="1"/>
            </p:cNvSpPr>
            <p:nvPr/>
          </p:nvSpPr>
          <p:spPr bwMode="auto">
            <a:xfrm>
              <a:off x="6311087" y="5868888"/>
              <a:ext cx="1219200" cy="1222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088 w 21600"/>
                <a:gd name="T13" fmla="*/ 0 h 21600"/>
                <a:gd name="T14" fmla="*/ 20512 w 21600"/>
                <a:gd name="T15" fmla="*/ 602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386" y="4028"/>
                  </a:moveTo>
                  <a:cubicBezTo>
                    <a:pt x="4436" y="1481"/>
                    <a:pt x="7530" y="-1"/>
                    <a:pt x="10800" y="0"/>
                  </a:cubicBezTo>
                  <a:cubicBezTo>
                    <a:pt x="14069" y="0"/>
                    <a:pt x="17163" y="1481"/>
                    <a:pt x="19213" y="4028"/>
                  </a:cubicBezTo>
                  <a:cubicBezTo>
                    <a:pt x="17163" y="1481"/>
                    <a:pt x="14069" y="-1"/>
                    <a:pt x="10799" y="0"/>
                  </a:cubicBezTo>
                  <a:cubicBezTo>
                    <a:pt x="7530" y="0"/>
                    <a:pt x="4436" y="1481"/>
                    <a:pt x="2386" y="4028"/>
                  </a:cubicBezTo>
                  <a:close/>
                </a:path>
              </a:pathLst>
            </a:custGeom>
            <a:solidFill>
              <a:srgbClr val="FFFFFF">
                <a:alpha val="18823"/>
              </a:srgbClr>
            </a:solidFill>
            <a:ln w="9525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ru-RU" sz="2800" smtClean="0">
                <a:solidFill>
                  <a:srgbClr val="FF6600"/>
                </a:solidFill>
                <a:latin typeface="Courier New" pitchFamily="49" charset="0"/>
              </a:endParaRPr>
            </a:p>
          </p:txBody>
        </p:sp>
        <p:sp>
          <p:nvSpPr>
            <p:cNvPr id="1132" name="AutoShape 156" descr="Темный диагональный 1"/>
            <p:cNvSpPr>
              <a:spLocks noChangeArrowheads="1"/>
            </p:cNvSpPr>
            <p:nvPr/>
          </p:nvSpPr>
          <p:spPr bwMode="auto">
            <a:xfrm>
              <a:off x="6334899" y="5806976"/>
              <a:ext cx="1236663" cy="201612"/>
            </a:xfrm>
            <a:prstGeom prst="flowChartAlternateProcess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3" name="Rectangle 157" descr="Темный диагональный 1"/>
            <p:cNvSpPr>
              <a:spLocks noChangeArrowheads="1"/>
            </p:cNvSpPr>
            <p:nvPr/>
          </p:nvSpPr>
          <p:spPr bwMode="auto">
            <a:xfrm>
              <a:off x="7409637" y="4403626"/>
              <a:ext cx="168275" cy="1503362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4" name="Rectangle 158" descr="Темный диагональный 1"/>
            <p:cNvSpPr>
              <a:spLocks noChangeArrowheads="1"/>
            </p:cNvSpPr>
            <p:nvPr/>
          </p:nvSpPr>
          <p:spPr bwMode="auto">
            <a:xfrm>
              <a:off x="6323787" y="4403626"/>
              <a:ext cx="168275" cy="1503362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35" name="AutoShape 161"/>
            <p:cNvSpPr>
              <a:spLocks/>
            </p:cNvSpPr>
            <p:nvPr/>
          </p:nvSpPr>
          <p:spPr bwMode="auto">
            <a:xfrm>
              <a:off x="8147824" y="4536976"/>
              <a:ext cx="95250" cy="501650"/>
            </a:xfrm>
            <a:prstGeom prst="callout2">
              <a:avLst>
                <a:gd name="adj1" fmla="val 18750"/>
                <a:gd name="adj2" fmla="val -73847"/>
                <a:gd name="adj3" fmla="val 18750"/>
                <a:gd name="adj4" fmla="val -407694"/>
                <a:gd name="adj5" fmla="val 135940"/>
                <a:gd name="adj6" fmla="val -1046153"/>
              </a:avLst>
            </a:prstGeom>
            <a:noFill/>
            <a:ln w="158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60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36" name="Text Box 162"/>
            <p:cNvSpPr txBox="1">
              <a:spLocks noChangeArrowheads="1"/>
            </p:cNvSpPr>
            <p:nvPr/>
          </p:nvSpPr>
          <p:spPr bwMode="auto">
            <a:xfrm>
              <a:off x="7561337" y="4365104"/>
              <a:ext cx="970595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1pPr>
              <a:lvl2pPr marL="742950" indent="-28575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2pPr>
              <a:lvl3pPr marL="1143000" indent="-22860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3pPr>
              <a:lvl4pPr marL="1600200" indent="-22860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4pPr>
              <a:lvl5pPr marL="2057400" indent="-22860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Oxide</a:t>
              </a:r>
            </a:p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(Al</a:t>
              </a:r>
              <a:r>
                <a:rPr lang="en-US" sz="1600" b="1" baseline="-25000" dirty="0" smtClean="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2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O</a:t>
              </a:r>
              <a:r>
                <a:rPr lang="en-US" sz="1600" b="1" baseline="-25000" dirty="0" smtClean="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3</a:t>
              </a:r>
              <a:r>
                <a:rPr lang="en-US" sz="1600" b="1" dirty="0" smtClean="0">
                  <a:solidFill>
                    <a:prstClr val="black"/>
                  </a:solidFill>
                  <a:latin typeface="Times New Roman" pitchFamily="18" charset="0"/>
                  <a:cs typeface="Arial" pitchFamily="34" charset="0"/>
                </a:rPr>
                <a:t>)</a:t>
              </a:r>
              <a:endParaRPr lang="ru-RU" sz="1600" b="1" dirty="0" smtClean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37" name="AutoShape 163"/>
            <p:cNvSpPr>
              <a:spLocks/>
            </p:cNvSpPr>
            <p:nvPr/>
          </p:nvSpPr>
          <p:spPr bwMode="auto">
            <a:xfrm>
              <a:off x="5507812" y="5192613"/>
              <a:ext cx="95250" cy="501650"/>
            </a:xfrm>
            <a:prstGeom prst="callout2">
              <a:avLst>
                <a:gd name="adj1" fmla="val 18750"/>
                <a:gd name="adj2" fmla="val 173847"/>
                <a:gd name="adj3" fmla="val 18750"/>
                <a:gd name="adj4" fmla="val 529231"/>
                <a:gd name="adj5" fmla="val 90106"/>
                <a:gd name="adj6" fmla="val 1207694"/>
              </a:avLst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1600" smtClean="0">
                <a:solidFill>
                  <a:prstClr val="black"/>
                </a:solidFill>
                <a:cs typeface="Arial" pitchFamily="34" charset="0"/>
              </a:endParaRPr>
            </a:p>
          </p:txBody>
        </p:sp>
        <p:sp>
          <p:nvSpPr>
            <p:cNvPr id="1138" name="Text Box 164"/>
            <p:cNvSpPr txBox="1">
              <a:spLocks noChangeArrowheads="1"/>
            </p:cNvSpPr>
            <p:nvPr/>
          </p:nvSpPr>
          <p:spPr bwMode="auto">
            <a:xfrm>
              <a:off x="5580837" y="4979888"/>
              <a:ext cx="831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1pPr>
              <a:lvl2pPr marL="742950" indent="-28575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2pPr>
              <a:lvl3pPr marL="1143000" indent="-22860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3pPr>
              <a:lvl4pPr marL="1600200" indent="-22860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4pPr>
              <a:lvl5pPr marL="2057400" indent="-22860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9pPr>
            </a:lstStyle>
            <a:p>
              <a:pPr eaLnBrk="1" fontAlgn="base" hangingPunct="1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dirty="0" smtClean="0">
                  <a:solidFill>
                    <a:srgbClr val="FF0000"/>
                  </a:solidFill>
                  <a:latin typeface="Times New Roman" pitchFamily="18" charset="0"/>
                  <a:cs typeface="Arial" pitchFamily="34" charset="0"/>
                </a:rPr>
                <a:t>Cast alloy</a:t>
              </a:r>
              <a:endParaRPr lang="ru-RU" sz="1600" b="1" dirty="0" smtClean="0">
                <a:solidFill>
                  <a:srgbClr val="FF0000"/>
                </a:solidFill>
                <a:latin typeface="Times New Roman" pitchFamily="18" charset="0"/>
                <a:cs typeface="Arial" pitchFamily="34" charset="0"/>
              </a:endParaRPr>
            </a:p>
          </p:txBody>
        </p:sp>
        <p:sp>
          <p:nvSpPr>
            <p:cNvPr id="1139" name="AutoShape 168"/>
            <p:cNvSpPr>
              <a:spLocks noChangeArrowheads="1"/>
            </p:cNvSpPr>
            <p:nvPr/>
          </p:nvSpPr>
          <p:spPr bwMode="auto">
            <a:xfrm>
              <a:off x="4126687" y="4309963"/>
              <a:ext cx="1393825" cy="3333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 w 21600"/>
                <a:gd name="T13" fmla="*/ 0 h 21600"/>
                <a:gd name="T14" fmla="*/ 21396 w 21600"/>
                <a:gd name="T15" fmla="*/ 93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810" y="7535"/>
                  </a:moveTo>
                  <a:cubicBezTo>
                    <a:pt x="5078" y="4820"/>
                    <a:pt x="7803" y="3085"/>
                    <a:pt x="10800" y="3086"/>
                  </a:cubicBezTo>
                  <a:cubicBezTo>
                    <a:pt x="13796" y="3086"/>
                    <a:pt x="16521" y="4820"/>
                    <a:pt x="17789" y="7535"/>
                  </a:cubicBezTo>
                  <a:lnTo>
                    <a:pt x="20585" y="6229"/>
                  </a:lnTo>
                  <a:cubicBezTo>
                    <a:pt x="18809" y="2428"/>
                    <a:pt x="14994" y="-1"/>
                    <a:pt x="10799" y="0"/>
                  </a:cubicBezTo>
                  <a:cubicBezTo>
                    <a:pt x="6605" y="0"/>
                    <a:pt x="2790" y="2428"/>
                    <a:pt x="1014" y="6229"/>
                  </a:cubicBezTo>
                  <a:close/>
                </a:path>
              </a:pathLst>
            </a:custGeom>
            <a:solidFill>
              <a:srgbClr val="C0C0C0">
                <a:alpha val="18823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urier New" pitchFamily="49" charset="0"/>
              </a:endParaRPr>
            </a:p>
          </p:txBody>
        </p:sp>
        <p:sp>
          <p:nvSpPr>
            <p:cNvPr id="1140" name="AutoShape 169"/>
            <p:cNvSpPr>
              <a:spLocks noChangeArrowheads="1"/>
            </p:cNvSpPr>
            <p:nvPr/>
          </p:nvSpPr>
          <p:spPr bwMode="auto">
            <a:xfrm>
              <a:off x="4180662" y="5881588"/>
              <a:ext cx="1219200" cy="1222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088 w 21600"/>
                <a:gd name="T13" fmla="*/ 0 h 21600"/>
                <a:gd name="T14" fmla="*/ 20512 w 21600"/>
                <a:gd name="T15" fmla="*/ 602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386" y="4028"/>
                  </a:moveTo>
                  <a:cubicBezTo>
                    <a:pt x="4436" y="1481"/>
                    <a:pt x="7530" y="-1"/>
                    <a:pt x="10800" y="0"/>
                  </a:cubicBezTo>
                  <a:cubicBezTo>
                    <a:pt x="14069" y="0"/>
                    <a:pt x="17163" y="1481"/>
                    <a:pt x="19213" y="4028"/>
                  </a:cubicBezTo>
                  <a:cubicBezTo>
                    <a:pt x="17163" y="1481"/>
                    <a:pt x="14069" y="-1"/>
                    <a:pt x="10799" y="0"/>
                  </a:cubicBezTo>
                  <a:cubicBezTo>
                    <a:pt x="7530" y="0"/>
                    <a:pt x="4436" y="1481"/>
                    <a:pt x="2386" y="4028"/>
                  </a:cubicBezTo>
                  <a:close/>
                </a:path>
              </a:pathLst>
            </a:custGeom>
            <a:solidFill>
              <a:srgbClr val="FFFFFF">
                <a:alpha val="18823"/>
              </a:srgbClr>
            </a:solidFill>
            <a:ln w="9525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ru-RU" sz="2800" smtClean="0">
                <a:solidFill>
                  <a:srgbClr val="FF6600"/>
                </a:solidFill>
                <a:latin typeface="Courier New" pitchFamily="49" charset="0"/>
              </a:endParaRPr>
            </a:p>
          </p:txBody>
        </p:sp>
        <p:sp>
          <p:nvSpPr>
            <p:cNvPr id="1141" name="AutoShape 170" descr="Темный диагональный 1"/>
            <p:cNvSpPr>
              <a:spLocks noChangeArrowheads="1"/>
            </p:cNvSpPr>
            <p:nvPr/>
          </p:nvSpPr>
          <p:spPr bwMode="auto">
            <a:xfrm>
              <a:off x="4204474" y="5819676"/>
              <a:ext cx="1236663" cy="201612"/>
            </a:xfrm>
            <a:prstGeom prst="flowChartAlternateProcess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2" name="Rectangle 171" descr="Темный диагональный 1"/>
            <p:cNvSpPr>
              <a:spLocks noChangeArrowheads="1"/>
            </p:cNvSpPr>
            <p:nvPr/>
          </p:nvSpPr>
          <p:spPr bwMode="auto">
            <a:xfrm>
              <a:off x="5279212" y="4416326"/>
              <a:ext cx="168275" cy="1503362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3" name="Rectangle 172" descr="Темный диагональный 1"/>
            <p:cNvSpPr>
              <a:spLocks noChangeArrowheads="1"/>
            </p:cNvSpPr>
            <p:nvPr/>
          </p:nvSpPr>
          <p:spPr bwMode="auto">
            <a:xfrm>
              <a:off x="4193362" y="4416326"/>
              <a:ext cx="168275" cy="1503362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4" name="AutoShape 177"/>
            <p:cNvSpPr>
              <a:spLocks noChangeArrowheads="1"/>
            </p:cNvSpPr>
            <p:nvPr/>
          </p:nvSpPr>
          <p:spPr bwMode="auto">
            <a:xfrm>
              <a:off x="769124" y="4306788"/>
              <a:ext cx="1393825" cy="3333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04 w 21600"/>
                <a:gd name="T13" fmla="*/ 0 h 21600"/>
                <a:gd name="T14" fmla="*/ 21396 w 21600"/>
                <a:gd name="T15" fmla="*/ 936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3810" y="7535"/>
                  </a:moveTo>
                  <a:cubicBezTo>
                    <a:pt x="5078" y="4820"/>
                    <a:pt x="7803" y="3085"/>
                    <a:pt x="10800" y="3086"/>
                  </a:cubicBezTo>
                  <a:cubicBezTo>
                    <a:pt x="13796" y="3086"/>
                    <a:pt x="16521" y="4820"/>
                    <a:pt x="17789" y="7535"/>
                  </a:cubicBezTo>
                  <a:lnTo>
                    <a:pt x="20585" y="6229"/>
                  </a:lnTo>
                  <a:cubicBezTo>
                    <a:pt x="18809" y="2428"/>
                    <a:pt x="14994" y="-1"/>
                    <a:pt x="10799" y="0"/>
                  </a:cubicBezTo>
                  <a:cubicBezTo>
                    <a:pt x="6605" y="0"/>
                    <a:pt x="2790" y="2428"/>
                    <a:pt x="1014" y="6229"/>
                  </a:cubicBezTo>
                  <a:close/>
                </a:path>
              </a:pathLst>
            </a:custGeom>
            <a:solidFill>
              <a:srgbClr val="C0C0C0">
                <a:alpha val="18823"/>
              </a:srgbClr>
            </a:solidFill>
            <a:ln w="12700">
              <a:solidFill>
                <a:sysClr val="windowText" lastClr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800" b="0" i="0" u="none" strike="noStrike" kern="0" cap="none" spc="0" normalizeH="0" baseline="0" noProof="0" smtClean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ourier New" pitchFamily="49" charset="0"/>
              </a:endParaRPr>
            </a:p>
          </p:txBody>
        </p:sp>
        <p:sp>
          <p:nvSpPr>
            <p:cNvPr id="1145" name="AutoShape 178"/>
            <p:cNvSpPr>
              <a:spLocks noChangeArrowheads="1"/>
            </p:cNvSpPr>
            <p:nvPr/>
          </p:nvSpPr>
          <p:spPr bwMode="auto">
            <a:xfrm>
              <a:off x="823099" y="5878413"/>
              <a:ext cx="1219200" cy="1222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088 w 21600"/>
                <a:gd name="T13" fmla="*/ 0 h 21600"/>
                <a:gd name="T14" fmla="*/ 20512 w 21600"/>
                <a:gd name="T15" fmla="*/ 602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386" y="4028"/>
                  </a:moveTo>
                  <a:cubicBezTo>
                    <a:pt x="4436" y="1481"/>
                    <a:pt x="7530" y="-1"/>
                    <a:pt x="10800" y="0"/>
                  </a:cubicBezTo>
                  <a:cubicBezTo>
                    <a:pt x="14069" y="0"/>
                    <a:pt x="17163" y="1481"/>
                    <a:pt x="19213" y="4028"/>
                  </a:cubicBezTo>
                  <a:cubicBezTo>
                    <a:pt x="17163" y="1481"/>
                    <a:pt x="14069" y="-1"/>
                    <a:pt x="10799" y="0"/>
                  </a:cubicBezTo>
                  <a:cubicBezTo>
                    <a:pt x="7530" y="0"/>
                    <a:pt x="4436" y="1481"/>
                    <a:pt x="2386" y="4028"/>
                  </a:cubicBezTo>
                  <a:close/>
                </a:path>
              </a:pathLst>
            </a:custGeom>
            <a:solidFill>
              <a:srgbClr val="FFFFFF">
                <a:alpha val="18823"/>
              </a:srgbClr>
            </a:solidFill>
            <a:ln w="9525">
              <a:solidFill>
                <a:srgbClr val="6633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</a:pPr>
              <a:endParaRPr lang="ru-RU" sz="2800" smtClean="0">
                <a:solidFill>
                  <a:srgbClr val="FF6600"/>
                </a:solidFill>
                <a:latin typeface="Courier New" pitchFamily="49" charset="0"/>
              </a:endParaRPr>
            </a:p>
          </p:txBody>
        </p:sp>
        <p:sp>
          <p:nvSpPr>
            <p:cNvPr id="1146" name="AutoShape 179" descr="Темный диагональный 1"/>
            <p:cNvSpPr>
              <a:spLocks noChangeArrowheads="1"/>
            </p:cNvSpPr>
            <p:nvPr/>
          </p:nvSpPr>
          <p:spPr bwMode="auto">
            <a:xfrm>
              <a:off x="846912" y="5816501"/>
              <a:ext cx="1236662" cy="201612"/>
            </a:xfrm>
            <a:prstGeom prst="flowChartAlternateProcess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7" name="Rectangle 180" descr="Темный диагональный 1"/>
            <p:cNvSpPr>
              <a:spLocks noChangeArrowheads="1"/>
            </p:cNvSpPr>
            <p:nvPr/>
          </p:nvSpPr>
          <p:spPr bwMode="auto">
            <a:xfrm>
              <a:off x="1921649" y="4413151"/>
              <a:ext cx="168275" cy="1503362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48" name="Rectangle 181" descr="Темный диагональный 1"/>
            <p:cNvSpPr>
              <a:spLocks noChangeArrowheads="1"/>
            </p:cNvSpPr>
            <p:nvPr/>
          </p:nvSpPr>
          <p:spPr bwMode="auto">
            <a:xfrm>
              <a:off x="835799" y="4413151"/>
              <a:ext cx="168275" cy="1503362"/>
            </a:xfrm>
            <a:prstGeom prst="rect">
              <a:avLst/>
            </a:prstGeom>
            <a:pattFill prst="dkDnDiag">
              <a:fgClr>
                <a:srgbClr val="000000"/>
              </a:fgClr>
              <a:bgClr>
                <a:srgbClr val="FFFFFF"/>
              </a:bgClr>
            </a:patt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600" b="1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1154" name="Text Box 159"/>
            <p:cNvSpPr txBox="1">
              <a:spLocks noChangeArrowheads="1"/>
            </p:cNvSpPr>
            <p:nvPr/>
          </p:nvSpPr>
          <p:spPr bwMode="auto">
            <a:xfrm>
              <a:off x="8085510" y="3861570"/>
              <a:ext cx="109341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1pPr>
              <a:lvl2pPr marL="742950" indent="-28575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2pPr>
              <a:lvl3pPr marL="1143000" indent="-22860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3pPr>
              <a:lvl4pPr marL="1600200" indent="-22860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4pPr>
              <a:lvl5pPr marL="2057400" indent="-228600" eaLnBrk="0" hangingPunct="0"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2800">
                  <a:solidFill>
                    <a:srgbClr val="FF6600"/>
                  </a:solidFill>
                  <a:latin typeface="Courier New" pitchFamily="49" charset="0"/>
                </a:defRPr>
              </a:lvl9pPr>
            </a:lstStyle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Centrifugal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acceleration</a:t>
              </a:r>
            </a:p>
            <a:p>
              <a:pPr marL="0" marR="0" lvl="0" indent="0" algn="ctr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n</a:t>
              </a: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=</a:t>
              </a:r>
              <a:r>
                <a:rPr kumimoji="0" lang="ru-RU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kumimoji="0" lang="en-US" sz="1200" b="1" i="1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a/g</a:t>
              </a:r>
              <a:r>
                <a:rPr kumimoji="0" lang="en-US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)</a:t>
              </a:r>
              <a:endParaRPr kumimoji="0" lang="ru-RU" sz="12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6" name="Line 184"/>
            <p:cNvSpPr>
              <a:spLocks noChangeShapeType="1"/>
            </p:cNvSpPr>
            <p:nvPr/>
          </p:nvSpPr>
          <p:spPr bwMode="auto">
            <a:xfrm>
              <a:off x="8748464" y="4539826"/>
              <a:ext cx="0" cy="1404000"/>
            </a:xfrm>
            <a:prstGeom prst="line">
              <a:avLst/>
            </a:prstGeom>
            <a:noFill/>
            <a:ln w="76200">
              <a:solidFill>
                <a:srgbClr val="FF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73" name="Прямоугольник 4"/>
          <p:cNvSpPr>
            <a:spLocks noChangeArrowheads="1"/>
          </p:cNvSpPr>
          <p:nvPr/>
        </p:nvSpPr>
        <p:spPr bwMode="auto">
          <a:xfrm>
            <a:off x="708799" y="116632"/>
            <a:ext cx="789564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</a:rPr>
              <a:t>Centrifugal SHS of multicomponent alloys </a:t>
            </a:r>
          </a:p>
        </p:txBody>
      </p:sp>
      <p:sp>
        <p:nvSpPr>
          <p:cNvPr id="175" name="Rectangle 3"/>
          <p:cNvSpPr>
            <a:spLocks noChangeArrowheads="1"/>
          </p:cNvSpPr>
          <p:nvPr/>
        </p:nvSpPr>
        <p:spPr bwMode="auto">
          <a:xfrm>
            <a:off x="398454" y="976417"/>
            <a:ext cx="836335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rIns="72000" anchor="ctr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... + 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PT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 + (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+ ... + 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pt-PT" b="1" i="1" baseline="-25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) + 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R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[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en-US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pt-PT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PT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pt-PT" b="1" i="1" dirty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PT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where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stands for oxides of Cr, Ni, Co,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Nb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W, Mo,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, etc.;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i="1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stands for nonmetals such as C, B, etc.; and R is reducing agent (Al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</a:t>
            </a:r>
            <a:r>
              <a:rPr 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 cast alloys;</a:t>
            </a:r>
          </a:p>
          <a:p>
            <a:r>
              <a:rPr lang="pt-PT" b="1" i="1" dirty="0">
                <a:latin typeface="Arial" panose="020B0604020202020204" pitchFamily="34" charset="0"/>
                <a:cs typeface="Arial" panose="020B0604020202020204" pitchFamily="34" charset="0"/>
              </a:rPr>
              <a:t>Q </a:t>
            </a:r>
            <a:r>
              <a:rPr lang="pt-PT" b="1" dirty="0">
                <a:latin typeface="Arial" panose="020B0604020202020204" pitchFamily="34" charset="0"/>
                <a:cs typeface="Arial" panose="020B0604020202020204" pitchFamily="34" charset="0"/>
              </a:rPr>
              <a:t>heat release</a:t>
            </a:r>
            <a:r>
              <a:rPr lang="pt-PT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pt-PT" b="1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0438" y="2169829"/>
            <a:ext cx="2871072" cy="1843899"/>
          </a:xfrm>
          <a:prstGeom prst="rect">
            <a:avLst/>
          </a:prstGeom>
        </p:spPr>
      </p:pic>
      <p:sp>
        <p:nvSpPr>
          <p:cNvPr id="170" name="TextBox 169"/>
          <p:cNvSpPr txBox="1"/>
          <p:nvPr/>
        </p:nvSpPr>
        <p:spPr>
          <a:xfrm>
            <a:off x="311085" y="563980"/>
            <a:ext cx="7572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Laboratory of Prof. Vladimir I. </a:t>
            </a:r>
            <a:r>
              <a:rPr lang="en-US" sz="2000" i="1" dirty="0" err="1" smtClean="0">
                <a:solidFill>
                  <a:srgbClr val="FF0000"/>
                </a:solidFill>
              </a:rPr>
              <a:t>Yukhvid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34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55391" y="0"/>
            <a:ext cx="8736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New materials: high-entropy </a:t>
            </a:r>
            <a:r>
              <a:rPr lang="en-US" sz="2800" b="1" dirty="0" err="1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NiCrCoFeMnAl</a:t>
            </a:r>
            <a:r>
              <a:rPr lang="en-US" sz="28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800" b="1" dirty="0" smtClean="0">
                <a:solidFill>
                  <a:srgbClr val="003399"/>
                </a:solidFill>
                <a:latin typeface="Times New Roman" pitchFamily="18" charset="0"/>
                <a:cs typeface="Times New Roman" pitchFamily="18" charset="0"/>
              </a:rPr>
              <a:t> alloys by SHS-casting</a:t>
            </a:r>
            <a:endParaRPr lang="ru-RU" sz="2800" i="1" dirty="0">
              <a:solidFill>
                <a:srgbClr val="003399"/>
              </a:solidFill>
            </a:endParaRPr>
          </a:p>
        </p:txBody>
      </p:sp>
      <p:sp>
        <p:nvSpPr>
          <p:cNvPr id="15" name="Прямоугольник 9"/>
          <p:cNvSpPr>
            <a:spLocks noChangeArrowheads="1"/>
          </p:cNvSpPr>
          <p:nvPr/>
        </p:nvSpPr>
        <p:spPr bwMode="auto">
          <a:xfrm>
            <a:off x="765974" y="3803399"/>
            <a:ext cx="232146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1400" b="1" i="1" u="sng" dirty="0" smtClean="0">
                <a:solidFill>
                  <a:srgbClr val="0000FF"/>
                </a:solidFill>
                <a:latin typeface="Arial" pitchFamily="34" charset="0"/>
              </a:rPr>
              <a:t>After light etching (SEM)</a:t>
            </a:r>
            <a:endParaRPr lang="en-US" sz="1400" b="1" i="1" u="sng" dirty="0">
              <a:solidFill>
                <a:srgbClr val="0000FF"/>
              </a:solidFill>
              <a:latin typeface="Arial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218051"/>
              </p:ext>
            </p:extLst>
          </p:nvPr>
        </p:nvGraphicFramePr>
        <p:xfrm>
          <a:off x="161107" y="1213816"/>
          <a:ext cx="5682679" cy="39577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Graph" r:id="rId4" imgW="4129200" imgH="2877120" progId="Origin50.Graph">
                  <p:embed/>
                </p:oleObj>
              </mc:Choice>
              <mc:Fallback>
                <p:oleObj name="Graph" r:id="rId4" imgW="4129200" imgH="2877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107" y="1213816"/>
                        <a:ext cx="5682679" cy="39577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2" descr="D:\Текущие-ДЕЛА=====================\Тущие_дела=2014года\===ВСЕ-ПРОЕКТЫ\===РФФИ+ВЕСы-2014\HEA-3___Al-x\SEM-и-Беликова-Первая-микроструктура\SEM_НЕА-3(Alx)\х=2,0\Photo\sample_08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796" y="1556792"/>
            <a:ext cx="3050311" cy="228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:\Текущие-ДЕЛА=====================\Тущие_дела=2014года\===ВСЕ-ПРОЕКТЫ\===РФФИ+ВЕСы-2014\HEA-3___Al-x\SEM-eatched-HEA-1-2-и_3\HEA-3 eatch\2\sample_23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24" y="4126930"/>
            <a:ext cx="3479960" cy="260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Текущие-ДЕЛА=====================\Тущие_дела=2014года\===ВСЕ-ПРОЕКТЫ\===РФФИ+ВЕСы-2014\HEA-3___Al-x\SEM-eatched-HEA-1-2-и_3\HEA-3 eatch\2\sample_30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967" y="4111176"/>
            <a:ext cx="3551968" cy="266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 rot="10800000" flipH="1" flipV="1">
            <a:off x="2273460" y="1825034"/>
            <a:ext cx="967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X=2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0129" y="927751"/>
            <a:ext cx="87216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Vladimir Sanin</a:t>
            </a:r>
            <a:r>
              <a:rPr lang="en-US" b="1" u="sng" dirty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 Denis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Ikornikov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Dmitry Andreev, Vladimir 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Yukhvid</a:t>
            </a:r>
            <a:endParaRPr lang="en-US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9144000" cy="79216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 dirty="0" smtClean="0">
                <a:solidFill>
                  <a:srgbClr val="0070C0"/>
                </a:solidFill>
              </a:rPr>
              <a:t>POLYMETALLIC CATALYSTS ON THE BASE OF SHS-INTERMETALLIDES</a:t>
            </a:r>
            <a:endParaRPr lang="ru-RU" altLang="ru-RU" sz="2800" b="1" dirty="0" smtClean="0">
              <a:solidFill>
                <a:srgbClr val="0070C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832"/>
            <a:ext cx="9144000" cy="5949950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ru-RU" sz="2000" b="1" dirty="0" smtClean="0">
                <a:solidFill>
                  <a:srgbClr val="0070C0"/>
                </a:solidFill>
              </a:rPr>
              <a:t>Complex multicomponent </a:t>
            </a:r>
            <a:r>
              <a:rPr lang="en-US" altLang="ru-RU" sz="2000" b="1" dirty="0" err="1" smtClean="0">
                <a:solidFill>
                  <a:srgbClr val="0070C0"/>
                </a:solidFill>
              </a:rPr>
              <a:t>intermetallides</a:t>
            </a:r>
            <a:r>
              <a:rPr lang="en-US" altLang="ru-RU" sz="2000" b="1" dirty="0" smtClean="0">
                <a:solidFill>
                  <a:srgbClr val="0070C0"/>
                </a:solidFill>
              </a:rPr>
              <a:t> (aluminides) produced in one-stage short-term SHS were the precursors for new class of catalysts.</a:t>
            </a: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ru-RU" sz="2000" b="1" dirty="0" smtClean="0">
                <a:solidFill>
                  <a:srgbClr val="0070C0"/>
                </a:solidFill>
              </a:rPr>
              <a:t>The catalysts were produced by leaching and stabilizing of intermetallic alloys.</a:t>
            </a:r>
            <a:endParaRPr lang="ru-RU" altLang="ru-RU" sz="2000" b="1" dirty="0" smtClean="0">
              <a:solidFill>
                <a:srgbClr val="0070C0"/>
              </a:solidFill>
            </a:endParaRPr>
          </a:p>
          <a:p>
            <a:pPr algn="just" eaLnBrk="1" hangingPunct="1">
              <a:lnSpc>
                <a:spcPct val="90000"/>
              </a:lnSpc>
              <a:spcBef>
                <a:spcPct val="0"/>
              </a:spcBef>
            </a:pPr>
            <a:r>
              <a:rPr lang="en-US" altLang="ru-RU" sz="2000" b="1" dirty="0" smtClean="0">
                <a:solidFill>
                  <a:srgbClr val="0070C0"/>
                </a:solidFill>
              </a:rPr>
              <a:t>The catalysts composition consisted of iron group metals</a:t>
            </a:r>
            <a:r>
              <a:rPr lang="ru-RU" altLang="ru-RU" sz="2000" b="1" dirty="0" smtClean="0">
                <a:solidFill>
                  <a:srgbClr val="0070C0"/>
                </a:solidFill>
              </a:rPr>
              <a:t> (</a:t>
            </a:r>
            <a:r>
              <a:rPr lang="en-US" altLang="ru-RU" sz="2000" b="1" dirty="0" smtClean="0">
                <a:solidFill>
                  <a:srgbClr val="0070C0"/>
                </a:solidFill>
              </a:rPr>
              <a:t>Fe, Ni, Co) as main components</a:t>
            </a:r>
            <a:r>
              <a:rPr lang="ru-RU" altLang="ru-RU" sz="2000" b="1" dirty="0" smtClean="0">
                <a:solidFill>
                  <a:srgbClr val="0070C0"/>
                </a:solidFill>
              </a:rPr>
              <a:t> </a:t>
            </a:r>
            <a:r>
              <a:rPr lang="en-US" altLang="ru-RU" sz="2000" b="1" dirty="0" smtClean="0">
                <a:solidFill>
                  <a:srgbClr val="0070C0"/>
                </a:solidFill>
              </a:rPr>
              <a:t>with addition of other d-metals and rare-earth elements (V, </a:t>
            </a:r>
            <a:r>
              <a:rPr lang="en-US" altLang="ru-RU" sz="2000" b="1" dirty="0" err="1" smtClean="0">
                <a:solidFill>
                  <a:srgbClr val="0070C0"/>
                </a:solidFill>
              </a:rPr>
              <a:t>Mn</a:t>
            </a:r>
            <a:r>
              <a:rPr lang="en-US" altLang="ru-RU" sz="2000" b="1" dirty="0" smtClean="0">
                <a:solidFill>
                  <a:srgbClr val="0070C0"/>
                </a:solidFill>
              </a:rPr>
              <a:t>, Cu, </a:t>
            </a:r>
            <a:r>
              <a:rPr lang="en-US" altLang="ru-RU" sz="2000" b="1" dirty="0" err="1" smtClean="0">
                <a:solidFill>
                  <a:srgbClr val="0070C0"/>
                </a:solidFill>
              </a:rPr>
              <a:t>Zr</a:t>
            </a:r>
            <a:r>
              <a:rPr lang="en-US" altLang="ru-RU" sz="2000" b="1" dirty="0" smtClean="0">
                <a:solidFill>
                  <a:srgbClr val="0070C0"/>
                </a:solidFill>
              </a:rPr>
              <a:t>, Mo, La, Ce etc.) as promoters.</a:t>
            </a:r>
            <a:r>
              <a:rPr lang="en-US" altLang="ru-RU" sz="2000" dirty="0" smtClean="0">
                <a:solidFill>
                  <a:srgbClr val="0070C0"/>
                </a:solidFill>
              </a:rPr>
              <a:t> </a:t>
            </a:r>
            <a:r>
              <a:rPr lang="en-US" altLang="ru-RU" sz="2000" b="1" dirty="0" smtClean="0">
                <a:solidFill>
                  <a:srgbClr val="0070C0"/>
                </a:solidFill>
              </a:rPr>
              <a:t>Catalysts demonstrated high activity and selectivity both in oxidative and in reducing processes.</a:t>
            </a:r>
            <a:endParaRPr lang="ru-RU" altLang="ru-RU" sz="2000" b="1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ru-RU" sz="2000" b="1" dirty="0" smtClean="0">
                <a:solidFill>
                  <a:srgbClr val="0070C0"/>
                </a:solidFill>
              </a:rPr>
              <a:t>The catalysts are composite materials in fact, with highly disordered nanostructured metal-oxide phases supported by </a:t>
            </a:r>
            <a:r>
              <a:rPr lang="en-US" altLang="ru-RU" sz="2000" b="1" dirty="0" err="1" smtClean="0">
                <a:solidFill>
                  <a:srgbClr val="0070C0"/>
                </a:solidFill>
              </a:rPr>
              <a:t>unleached</a:t>
            </a:r>
            <a:r>
              <a:rPr lang="en-US" altLang="ru-RU" sz="2000" b="1" dirty="0" smtClean="0">
                <a:solidFill>
                  <a:srgbClr val="0070C0"/>
                </a:solidFill>
              </a:rPr>
              <a:t> phases of lower </a:t>
            </a:r>
            <a:r>
              <a:rPr lang="en-US" altLang="ru-RU" sz="2000" b="1" dirty="0" err="1" smtClean="0">
                <a:solidFill>
                  <a:srgbClr val="0070C0"/>
                </a:solidFill>
              </a:rPr>
              <a:t>intermetallides</a:t>
            </a:r>
            <a:r>
              <a:rPr lang="en-US" altLang="ru-RU" sz="2000" b="1" dirty="0" smtClean="0">
                <a:solidFill>
                  <a:srgbClr val="0070C0"/>
                </a:solidFill>
              </a:rPr>
              <a:t>.</a:t>
            </a:r>
            <a:endParaRPr lang="ru-RU" altLang="ru-RU" sz="2000" b="1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ru-RU" sz="2000" b="1" dirty="0" smtClean="0">
                <a:solidFill>
                  <a:srgbClr val="0070C0"/>
                </a:solidFill>
              </a:rPr>
              <a:t>The catalysts surface was covered by two-level nanostructures. Low-level structures observed for all catalysts samples and consisted of almost perfect or slightly distorted plane hexagons of 1-2 </a:t>
            </a:r>
            <a:r>
              <a:rPr lang="en-US" altLang="ru-RU" sz="2000" b="1" dirty="0" smtClean="0">
                <a:solidFill>
                  <a:srgbClr val="0070C0"/>
                </a:solidFill>
                <a:latin typeface="Symbol" panose="05050102010706020507" pitchFamily="18" charset="2"/>
              </a:rPr>
              <a:t>m</a:t>
            </a:r>
            <a:r>
              <a:rPr lang="en-US" altLang="ru-RU" sz="2000" b="1" dirty="0" smtClean="0">
                <a:solidFill>
                  <a:srgbClr val="0070C0"/>
                </a:solidFill>
              </a:rPr>
              <a:t>m in diameter and 10 - 100 nm in thickness. Inner structure of these hexagons depended on chemical composition and consists of 10-30 nm granules or fine unresolved substructures.</a:t>
            </a:r>
          </a:p>
          <a:p>
            <a:pPr eaLnBrk="1" hangingPunct="1">
              <a:lnSpc>
                <a:spcPct val="80000"/>
              </a:lnSpc>
            </a:pPr>
            <a:r>
              <a:rPr lang="en-US" altLang="ru-RU" sz="2000" b="1" dirty="0" smtClean="0">
                <a:solidFill>
                  <a:srgbClr val="0070C0"/>
                </a:solidFill>
              </a:rPr>
              <a:t>We suppose the nanostructures noted are main reason of high catalytic properties of these materials.</a:t>
            </a:r>
            <a:endParaRPr lang="ru-RU" altLang="ru-RU" sz="2000" b="1" dirty="0" smtClean="0">
              <a:solidFill>
                <a:srgbClr val="0070C0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000" dirty="0" smtClean="0">
              <a:solidFill>
                <a:schemeClr val="accent2"/>
              </a:solidFill>
            </a:endParaRPr>
          </a:p>
          <a:p>
            <a:pPr eaLnBrk="1" hangingPunct="1">
              <a:lnSpc>
                <a:spcPct val="80000"/>
              </a:lnSpc>
            </a:pPr>
            <a:endParaRPr lang="ru-RU" altLang="ru-RU" sz="2000" dirty="0" smtClean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75756" y="1177442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Laboratory of Dr. </a:t>
            </a:r>
            <a:r>
              <a:rPr lang="en-US" sz="2000" i="1" dirty="0" err="1" smtClean="0">
                <a:solidFill>
                  <a:srgbClr val="FF0000"/>
                </a:solidFill>
              </a:rPr>
              <a:t>Vyacheslav</a:t>
            </a:r>
            <a:r>
              <a:rPr lang="en-US" sz="2000" i="1" dirty="0" smtClean="0">
                <a:solidFill>
                  <a:srgbClr val="FF0000"/>
                </a:solidFill>
              </a:rPr>
              <a:t> N. Borsch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266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7860226" cy="5238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95936" y="6432008"/>
            <a:ext cx="4824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http://z-walls.ru/oboi/siluet_alpinist_chelovek_gory_sneg</a:t>
            </a:r>
            <a:endParaRPr lang="ru-RU" sz="1400" dirty="0"/>
          </a:p>
        </p:txBody>
      </p:sp>
      <p:sp>
        <p:nvSpPr>
          <p:cNvPr id="5" name="Полилиния 4"/>
          <p:cNvSpPr/>
          <p:nvPr/>
        </p:nvSpPr>
        <p:spPr>
          <a:xfrm>
            <a:off x="5317724" y="1500326"/>
            <a:ext cx="858749" cy="2636668"/>
          </a:xfrm>
          <a:custGeom>
            <a:avLst/>
            <a:gdLst>
              <a:gd name="connsiteX0" fmla="*/ 639193 w 858749"/>
              <a:gd name="connsiteY0" fmla="*/ 2636668 h 2636668"/>
              <a:gd name="connsiteX1" fmla="*/ 275208 w 858749"/>
              <a:gd name="connsiteY1" fmla="*/ 2059620 h 2636668"/>
              <a:gd name="connsiteX2" fmla="*/ 692459 w 858749"/>
              <a:gd name="connsiteY2" fmla="*/ 1846556 h 2636668"/>
              <a:gd name="connsiteX3" fmla="*/ 816746 w 858749"/>
              <a:gd name="connsiteY3" fmla="*/ 1065321 h 2636668"/>
              <a:gd name="connsiteX4" fmla="*/ 0 w 858749"/>
              <a:gd name="connsiteY4" fmla="*/ 0 h 2636668"/>
              <a:gd name="connsiteX5" fmla="*/ 0 w 858749"/>
              <a:gd name="connsiteY5" fmla="*/ 0 h 2636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8749" h="2636668">
                <a:moveTo>
                  <a:pt x="639193" y="2636668"/>
                </a:moveTo>
                <a:cubicBezTo>
                  <a:pt x="452761" y="2413986"/>
                  <a:pt x="266330" y="2191305"/>
                  <a:pt x="275208" y="2059620"/>
                </a:cubicBezTo>
                <a:cubicBezTo>
                  <a:pt x="284086" y="1927935"/>
                  <a:pt x="602203" y="2012272"/>
                  <a:pt x="692459" y="1846556"/>
                </a:cubicBezTo>
                <a:cubicBezTo>
                  <a:pt x="782715" y="1680839"/>
                  <a:pt x="932156" y="1373080"/>
                  <a:pt x="816746" y="1065321"/>
                </a:cubicBezTo>
                <a:cubicBezTo>
                  <a:pt x="701336" y="757562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олилиния 5"/>
          <p:cNvSpPr/>
          <p:nvPr/>
        </p:nvSpPr>
        <p:spPr>
          <a:xfrm>
            <a:off x="1052436" y="4962617"/>
            <a:ext cx="4797947" cy="1074244"/>
          </a:xfrm>
          <a:custGeom>
            <a:avLst/>
            <a:gdLst>
              <a:gd name="connsiteX0" fmla="*/ 4855858 w 4855858"/>
              <a:gd name="connsiteY0" fmla="*/ 0 h 887812"/>
              <a:gd name="connsiteX1" fmla="*/ 4474119 w 4855858"/>
              <a:gd name="connsiteY1" fmla="*/ 372862 h 887812"/>
              <a:gd name="connsiteX2" fmla="*/ 3435431 w 4855858"/>
              <a:gd name="connsiteY2" fmla="*/ 488271 h 887812"/>
              <a:gd name="connsiteX3" fmla="*/ 2538787 w 4855858"/>
              <a:gd name="connsiteY3" fmla="*/ 887767 h 887812"/>
              <a:gd name="connsiteX4" fmla="*/ 683354 w 4855858"/>
              <a:gd name="connsiteY4" fmla="*/ 461638 h 887812"/>
              <a:gd name="connsiteX5" fmla="*/ 390391 w 4855858"/>
              <a:gd name="connsiteY5" fmla="*/ 204186 h 887812"/>
              <a:gd name="connsiteX6" fmla="*/ 1500099 w 4855858"/>
              <a:gd name="connsiteY6" fmla="*/ 452761 h 887812"/>
              <a:gd name="connsiteX7" fmla="*/ 2547664 w 4855858"/>
              <a:gd name="connsiteY7" fmla="*/ 665825 h 887812"/>
              <a:gd name="connsiteX8" fmla="*/ 3470942 w 4855858"/>
              <a:gd name="connsiteY8" fmla="*/ 239697 h 887812"/>
              <a:gd name="connsiteX9" fmla="*/ 2592053 w 4855858"/>
              <a:gd name="connsiteY9" fmla="*/ 363984 h 887812"/>
              <a:gd name="connsiteX10" fmla="*/ 1837451 w 4855858"/>
              <a:gd name="connsiteY10" fmla="*/ 275207 h 887812"/>
              <a:gd name="connsiteX11" fmla="*/ 674476 w 4855858"/>
              <a:gd name="connsiteY11" fmla="*/ 71021 h 887812"/>
              <a:gd name="connsiteX12" fmla="*/ 61917 w 4855858"/>
              <a:gd name="connsiteY12" fmla="*/ 142042 h 887812"/>
              <a:gd name="connsiteX13" fmla="*/ 53039 w 4855858"/>
              <a:gd name="connsiteY13" fmla="*/ 142042 h 887812"/>
              <a:gd name="connsiteX0" fmla="*/ 4812781 w 4812781"/>
              <a:gd name="connsiteY0" fmla="*/ 88778 h 976590"/>
              <a:gd name="connsiteX1" fmla="*/ 4431042 w 4812781"/>
              <a:gd name="connsiteY1" fmla="*/ 461640 h 976590"/>
              <a:gd name="connsiteX2" fmla="*/ 3392354 w 4812781"/>
              <a:gd name="connsiteY2" fmla="*/ 577049 h 976590"/>
              <a:gd name="connsiteX3" fmla="*/ 2495710 w 4812781"/>
              <a:gd name="connsiteY3" fmla="*/ 976545 h 976590"/>
              <a:gd name="connsiteX4" fmla="*/ 640277 w 4812781"/>
              <a:gd name="connsiteY4" fmla="*/ 550416 h 976590"/>
              <a:gd name="connsiteX5" fmla="*/ 347314 w 4812781"/>
              <a:gd name="connsiteY5" fmla="*/ 292964 h 976590"/>
              <a:gd name="connsiteX6" fmla="*/ 1457022 w 4812781"/>
              <a:gd name="connsiteY6" fmla="*/ 541539 h 976590"/>
              <a:gd name="connsiteX7" fmla="*/ 2504587 w 4812781"/>
              <a:gd name="connsiteY7" fmla="*/ 754603 h 976590"/>
              <a:gd name="connsiteX8" fmla="*/ 3427865 w 4812781"/>
              <a:gd name="connsiteY8" fmla="*/ 328475 h 976590"/>
              <a:gd name="connsiteX9" fmla="*/ 2548976 w 4812781"/>
              <a:gd name="connsiteY9" fmla="*/ 452762 h 976590"/>
              <a:gd name="connsiteX10" fmla="*/ 1794374 w 4812781"/>
              <a:gd name="connsiteY10" fmla="*/ 363985 h 976590"/>
              <a:gd name="connsiteX11" fmla="*/ 631399 w 4812781"/>
              <a:gd name="connsiteY11" fmla="*/ 159799 h 976590"/>
              <a:gd name="connsiteX12" fmla="*/ 18840 w 4812781"/>
              <a:gd name="connsiteY12" fmla="*/ 230820 h 976590"/>
              <a:gd name="connsiteX13" fmla="*/ 169760 w 4812781"/>
              <a:gd name="connsiteY13" fmla="*/ 0 h 976590"/>
              <a:gd name="connsiteX0" fmla="*/ 4794018 w 4794018"/>
              <a:gd name="connsiteY0" fmla="*/ 177555 h 1065367"/>
              <a:gd name="connsiteX1" fmla="*/ 4412279 w 4794018"/>
              <a:gd name="connsiteY1" fmla="*/ 550417 h 1065367"/>
              <a:gd name="connsiteX2" fmla="*/ 3373591 w 4794018"/>
              <a:gd name="connsiteY2" fmla="*/ 665826 h 1065367"/>
              <a:gd name="connsiteX3" fmla="*/ 2476947 w 4794018"/>
              <a:gd name="connsiteY3" fmla="*/ 1065322 h 1065367"/>
              <a:gd name="connsiteX4" fmla="*/ 621514 w 4794018"/>
              <a:gd name="connsiteY4" fmla="*/ 639193 h 1065367"/>
              <a:gd name="connsiteX5" fmla="*/ 328551 w 4794018"/>
              <a:gd name="connsiteY5" fmla="*/ 381741 h 1065367"/>
              <a:gd name="connsiteX6" fmla="*/ 1438259 w 4794018"/>
              <a:gd name="connsiteY6" fmla="*/ 630316 h 1065367"/>
              <a:gd name="connsiteX7" fmla="*/ 2485824 w 4794018"/>
              <a:gd name="connsiteY7" fmla="*/ 843380 h 1065367"/>
              <a:gd name="connsiteX8" fmla="*/ 3409102 w 4794018"/>
              <a:gd name="connsiteY8" fmla="*/ 417252 h 1065367"/>
              <a:gd name="connsiteX9" fmla="*/ 2530213 w 4794018"/>
              <a:gd name="connsiteY9" fmla="*/ 541539 h 1065367"/>
              <a:gd name="connsiteX10" fmla="*/ 1775611 w 4794018"/>
              <a:gd name="connsiteY10" fmla="*/ 452762 h 1065367"/>
              <a:gd name="connsiteX11" fmla="*/ 612636 w 4794018"/>
              <a:gd name="connsiteY11" fmla="*/ 248576 h 1065367"/>
              <a:gd name="connsiteX12" fmla="*/ 77 w 4794018"/>
              <a:gd name="connsiteY12" fmla="*/ 319597 h 1065367"/>
              <a:gd name="connsiteX13" fmla="*/ 568248 w 4794018"/>
              <a:gd name="connsiteY13" fmla="*/ 0 h 1065367"/>
              <a:gd name="connsiteX0" fmla="*/ 4806727 w 4806727"/>
              <a:gd name="connsiteY0" fmla="*/ 230821 h 1118633"/>
              <a:gd name="connsiteX1" fmla="*/ 4424988 w 4806727"/>
              <a:gd name="connsiteY1" fmla="*/ 603683 h 1118633"/>
              <a:gd name="connsiteX2" fmla="*/ 3386300 w 4806727"/>
              <a:gd name="connsiteY2" fmla="*/ 719092 h 1118633"/>
              <a:gd name="connsiteX3" fmla="*/ 2489656 w 4806727"/>
              <a:gd name="connsiteY3" fmla="*/ 1118588 h 1118633"/>
              <a:gd name="connsiteX4" fmla="*/ 634223 w 4806727"/>
              <a:gd name="connsiteY4" fmla="*/ 692459 h 1118633"/>
              <a:gd name="connsiteX5" fmla="*/ 341260 w 4806727"/>
              <a:gd name="connsiteY5" fmla="*/ 435007 h 1118633"/>
              <a:gd name="connsiteX6" fmla="*/ 1450968 w 4806727"/>
              <a:gd name="connsiteY6" fmla="*/ 683582 h 1118633"/>
              <a:gd name="connsiteX7" fmla="*/ 2498533 w 4806727"/>
              <a:gd name="connsiteY7" fmla="*/ 896646 h 1118633"/>
              <a:gd name="connsiteX8" fmla="*/ 3421811 w 4806727"/>
              <a:gd name="connsiteY8" fmla="*/ 470518 h 1118633"/>
              <a:gd name="connsiteX9" fmla="*/ 2542922 w 4806727"/>
              <a:gd name="connsiteY9" fmla="*/ 594805 h 1118633"/>
              <a:gd name="connsiteX10" fmla="*/ 1788320 w 4806727"/>
              <a:gd name="connsiteY10" fmla="*/ 506028 h 1118633"/>
              <a:gd name="connsiteX11" fmla="*/ 625345 w 4806727"/>
              <a:gd name="connsiteY11" fmla="*/ 301842 h 1118633"/>
              <a:gd name="connsiteX12" fmla="*/ 12786 w 4806727"/>
              <a:gd name="connsiteY12" fmla="*/ 372863 h 1118633"/>
              <a:gd name="connsiteX13" fmla="*/ 1166883 w 4806727"/>
              <a:gd name="connsiteY13" fmla="*/ 0 h 1118633"/>
              <a:gd name="connsiteX0" fmla="*/ 4807790 w 4807790"/>
              <a:gd name="connsiteY0" fmla="*/ 221943 h 1109755"/>
              <a:gd name="connsiteX1" fmla="*/ 4426051 w 4807790"/>
              <a:gd name="connsiteY1" fmla="*/ 594805 h 1109755"/>
              <a:gd name="connsiteX2" fmla="*/ 3387363 w 4807790"/>
              <a:gd name="connsiteY2" fmla="*/ 710214 h 1109755"/>
              <a:gd name="connsiteX3" fmla="*/ 2490719 w 4807790"/>
              <a:gd name="connsiteY3" fmla="*/ 1109710 h 1109755"/>
              <a:gd name="connsiteX4" fmla="*/ 635286 w 4807790"/>
              <a:gd name="connsiteY4" fmla="*/ 683581 h 1109755"/>
              <a:gd name="connsiteX5" fmla="*/ 342323 w 4807790"/>
              <a:gd name="connsiteY5" fmla="*/ 426129 h 1109755"/>
              <a:gd name="connsiteX6" fmla="*/ 1452031 w 4807790"/>
              <a:gd name="connsiteY6" fmla="*/ 674704 h 1109755"/>
              <a:gd name="connsiteX7" fmla="*/ 2499596 w 4807790"/>
              <a:gd name="connsiteY7" fmla="*/ 887768 h 1109755"/>
              <a:gd name="connsiteX8" fmla="*/ 3422874 w 4807790"/>
              <a:gd name="connsiteY8" fmla="*/ 461640 h 1109755"/>
              <a:gd name="connsiteX9" fmla="*/ 2543985 w 4807790"/>
              <a:gd name="connsiteY9" fmla="*/ 585927 h 1109755"/>
              <a:gd name="connsiteX10" fmla="*/ 1789383 w 4807790"/>
              <a:gd name="connsiteY10" fmla="*/ 497150 h 1109755"/>
              <a:gd name="connsiteX11" fmla="*/ 626408 w 4807790"/>
              <a:gd name="connsiteY11" fmla="*/ 292964 h 1109755"/>
              <a:gd name="connsiteX12" fmla="*/ 13849 w 4807790"/>
              <a:gd name="connsiteY12" fmla="*/ 363985 h 1109755"/>
              <a:gd name="connsiteX13" fmla="*/ 1194579 w 4807790"/>
              <a:gd name="connsiteY13" fmla="*/ 0 h 1109755"/>
              <a:gd name="connsiteX0" fmla="*/ 4816811 w 4816811"/>
              <a:gd name="connsiteY0" fmla="*/ 186432 h 1074244"/>
              <a:gd name="connsiteX1" fmla="*/ 4435072 w 4816811"/>
              <a:gd name="connsiteY1" fmla="*/ 559294 h 1074244"/>
              <a:gd name="connsiteX2" fmla="*/ 3396384 w 4816811"/>
              <a:gd name="connsiteY2" fmla="*/ 674703 h 1074244"/>
              <a:gd name="connsiteX3" fmla="*/ 2499740 w 4816811"/>
              <a:gd name="connsiteY3" fmla="*/ 1074199 h 1074244"/>
              <a:gd name="connsiteX4" fmla="*/ 644307 w 4816811"/>
              <a:gd name="connsiteY4" fmla="*/ 648070 h 1074244"/>
              <a:gd name="connsiteX5" fmla="*/ 351344 w 4816811"/>
              <a:gd name="connsiteY5" fmla="*/ 390618 h 1074244"/>
              <a:gd name="connsiteX6" fmla="*/ 1461052 w 4816811"/>
              <a:gd name="connsiteY6" fmla="*/ 639193 h 1074244"/>
              <a:gd name="connsiteX7" fmla="*/ 2508617 w 4816811"/>
              <a:gd name="connsiteY7" fmla="*/ 852257 h 1074244"/>
              <a:gd name="connsiteX8" fmla="*/ 3431895 w 4816811"/>
              <a:gd name="connsiteY8" fmla="*/ 426129 h 1074244"/>
              <a:gd name="connsiteX9" fmla="*/ 2553006 w 4816811"/>
              <a:gd name="connsiteY9" fmla="*/ 550416 h 1074244"/>
              <a:gd name="connsiteX10" fmla="*/ 1798404 w 4816811"/>
              <a:gd name="connsiteY10" fmla="*/ 461639 h 1074244"/>
              <a:gd name="connsiteX11" fmla="*/ 635429 w 4816811"/>
              <a:gd name="connsiteY11" fmla="*/ 257453 h 1074244"/>
              <a:gd name="connsiteX12" fmla="*/ 22870 w 4816811"/>
              <a:gd name="connsiteY12" fmla="*/ 328474 h 1074244"/>
              <a:gd name="connsiteX13" fmla="*/ 147157 w 4816811"/>
              <a:gd name="connsiteY13" fmla="*/ 0 h 1074244"/>
              <a:gd name="connsiteX0" fmla="*/ 4797947 w 4797947"/>
              <a:gd name="connsiteY0" fmla="*/ 186432 h 1074244"/>
              <a:gd name="connsiteX1" fmla="*/ 4416208 w 4797947"/>
              <a:gd name="connsiteY1" fmla="*/ 559294 h 1074244"/>
              <a:gd name="connsiteX2" fmla="*/ 3377520 w 4797947"/>
              <a:gd name="connsiteY2" fmla="*/ 674703 h 1074244"/>
              <a:gd name="connsiteX3" fmla="*/ 2480876 w 4797947"/>
              <a:gd name="connsiteY3" fmla="*/ 1074199 h 1074244"/>
              <a:gd name="connsiteX4" fmla="*/ 625443 w 4797947"/>
              <a:gd name="connsiteY4" fmla="*/ 648070 h 1074244"/>
              <a:gd name="connsiteX5" fmla="*/ 332480 w 4797947"/>
              <a:gd name="connsiteY5" fmla="*/ 390618 h 1074244"/>
              <a:gd name="connsiteX6" fmla="*/ 1442188 w 4797947"/>
              <a:gd name="connsiteY6" fmla="*/ 639193 h 1074244"/>
              <a:gd name="connsiteX7" fmla="*/ 2489753 w 4797947"/>
              <a:gd name="connsiteY7" fmla="*/ 852257 h 1074244"/>
              <a:gd name="connsiteX8" fmla="*/ 3413031 w 4797947"/>
              <a:gd name="connsiteY8" fmla="*/ 426129 h 1074244"/>
              <a:gd name="connsiteX9" fmla="*/ 2534142 w 4797947"/>
              <a:gd name="connsiteY9" fmla="*/ 550416 h 1074244"/>
              <a:gd name="connsiteX10" fmla="*/ 1779540 w 4797947"/>
              <a:gd name="connsiteY10" fmla="*/ 461639 h 1074244"/>
              <a:gd name="connsiteX11" fmla="*/ 616565 w 4797947"/>
              <a:gd name="connsiteY11" fmla="*/ 257453 h 1074244"/>
              <a:gd name="connsiteX12" fmla="*/ 4006 w 4797947"/>
              <a:gd name="connsiteY12" fmla="*/ 328474 h 1074244"/>
              <a:gd name="connsiteX13" fmla="*/ 128293 w 4797947"/>
              <a:gd name="connsiteY13" fmla="*/ 0 h 1074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97947" h="1074244">
                <a:moveTo>
                  <a:pt x="4797947" y="186432"/>
                </a:moveTo>
                <a:cubicBezTo>
                  <a:pt x="4725446" y="332174"/>
                  <a:pt x="4652946" y="477916"/>
                  <a:pt x="4416208" y="559294"/>
                </a:cubicBezTo>
                <a:cubicBezTo>
                  <a:pt x="4179470" y="640673"/>
                  <a:pt x="3700075" y="588886"/>
                  <a:pt x="3377520" y="674703"/>
                </a:cubicBezTo>
                <a:cubicBezTo>
                  <a:pt x="3054965" y="760520"/>
                  <a:pt x="2939555" y="1078638"/>
                  <a:pt x="2480876" y="1074199"/>
                </a:cubicBezTo>
                <a:cubicBezTo>
                  <a:pt x="2022196" y="1069760"/>
                  <a:pt x="983509" y="762000"/>
                  <a:pt x="625443" y="648070"/>
                </a:cubicBezTo>
                <a:cubicBezTo>
                  <a:pt x="267377" y="534140"/>
                  <a:pt x="196356" y="392097"/>
                  <a:pt x="332480" y="390618"/>
                </a:cubicBezTo>
                <a:cubicBezTo>
                  <a:pt x="468604" y="389139"/>
                  <a:pt x="1082643" y="562253"/>
                  <a:pt x="1442188" y="639193"/>
                </a:cubicBezTo>
                <a:cubicBezTo>
                  <a:pt x="1801733" y="716133"/>
                  <a:pt x="2161279" y="887768"/>
                  <a:pt x="2489753" y="852257"/>
                </a:cubicBezTo>
                <a:cubicBezTo>
                  <a:pt x="2818227" y="816746"/>
                  <a:pt x="3405633" y="476436"/>
                  <a:pt x="3413031" y="426129"/>
                </a:cubicBezTo>
                <a:cubicBezTo>
                  <a:pt x="3420429" y="375822"/>
                  <a:pt x="2806390" y="544498"/>
                  <a:pt x="2534142" y="550416"/>
                </a:cubicBezTo>
                <a:cubicBezTo>
                  <a:pt x="2261894" y="556334"/>
                  <a:pt x="2099136" y="510466"/>
                  <a:pt x="1779540" y="461639"/>
                </a:cubicBezTo>
                <a:cubicBezTo>
                  <a:pt x="1459944" y="412812"/>
                  <a:pt x="912487" y="279647"/>
                  <a:pt x="616565" y="257453"/>
                </a:cubicBezTo>
                <a:cubicBezTo>
                  <a:pt x="320643" y="235259"/>
                  <a:pt x="85385" y="371383"/>
                  <a:pt x="4006" y="328474"/>
                </a:cubicBezTo>
                <a:cubicBezTo>
                  <a:pt x="-77373" y="285565"/>
                  <a:pt x="1119633" y="165716"/>
                  <a:pt x="128293" y="0"/>
                </a:cubicBezTo>
              </a:path>
            </a:pathLst>
          </a:cu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99992" y="1268760"/>
            <a:ext cx="7409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Theory</a:t>
            </a:r>
            <a:endParaRPr lang="ru-RU" sz="14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839" y="2490423"/>
            <a:ext cx="522388" cy="417808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4433680" y="5147313"/>
            <a:ext cx="13193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92D050"/>
                </a:solidFill>
              </a:rPr>
              <a:t>Trial-and-error</a:t>
            </a:r>
            <a:endParaRPr lang="ru-RU" sz="1400" dirty="0">
              <a:solidFill>
                <a:srgbClr val="92D05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3273887"/>
            <a:ext cx="442921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22" y="5765398"/>
            <a:ext cx="676275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70" y="5675697"/>
            <a:ext cx="923153" cy="618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522" y="1957011"/>
            <a:ext cx="497794" cy="37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559" y="4405018"/>
            <a:ext cx="504056" cy="448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H="1">
            <a:off x="1691680" y="1576537"/>
            <a:ext cx="3549220" cy="314860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V="1">
            <a:off x="1187624" y="4869160"/>
            <a:ext cx="360040" cy="93457"/>
          </a:xfrm>
          <a:prstGeom prst="straightConnector1">
            <a:avLst/>
          </a:prstGeom>
          <a:ln>
            <a:solidFill>
              <a:srgbClr val="92D05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176472" y="2922342"/>
            <a:ext cx="10903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Experiment</a:t>
            </a:r>
            <a:endParaRPr lang="ru-RU" sz="1400" dirty="0">
              <a:solidFill>
                <a:srgbClr val="FF0000"/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4032316" y="1576537"/>
            <a:ext cx="1061030" cy="56714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3779227" y="1700808"/>
            <a:ext cx="1224821" cy="8640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endCxn id="2055" idx="0"/>
          </p:cNvCxnSpPr>
          <p:nvPr/>
        </p:nvCxnSpPr>
        <p:spPr>
          <a:xfrm flipH="1">
            <a:off x="5093347" y="1700808"/>
            <a:ext cx="224377" cy="397488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5554923" y="1700808"/>
            <a:ext cx="2185429" cy="1656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 flipH="1">
            <a:off x="1571697" y="1860110"/>
            <a:ext cx="3521651" cy="40171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91680" y="198575"/>
            <a:ext cx="51650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Tradition #1:</a:t>
            </a:r>
            <a:r>
              <a:rPr lang="en-US" sz="3200" dirty="0" smtClean="0"/>
              <a:t> Don’t miss theory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51628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/>
      <p:bldP spid="12" grpId="0"/>
      <p:bldP spid="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181588" y="109604"/>
            <a:ext cx="9144000" cy="83661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 dirty="0" smtClean="0">
                <a:solidFill>
                  <a:srgbClr val="0070C0"/>
                </a:solidFill>
              </a:rPr>
              <a:t>NANOSTRUCTURES OF Ni- AND Fe-BASED CATALYSTS OF DEEP OXIDATION</a:t>
            </a:r>
            <a:endParaRPr lang="ru-RU" altLang="ru-RU" sz="2800" b="1" dirty="0" smtClean="0">
              <a:solidFill>
                <a:srgbClr val="0070C0"/>
              </a:solidFill>
            </a:endParaRPr>
          </a:p>
        </p:txBody>
      </p:sp>
      <p:grpSp>
        <p:nvGrpSpPr>
          <p:cNvPr id="6148" name="Group 4"/>
          <p:cNvGrpSpPr>
            <a:grpSpLocks/>
          </p:cNvGrpSpPr>
          <p:nvPr/>
        </p:nvGrpSpPr>
        <p:grpSpPr bwMode="auto">
          <a:xfrm>
            <a:off x="539553" y="1412776"/>
            <a:ext cx="7416824" cy="5388074"/>
            <a:chOff x="249" y="563"/>
            <a:chExt cx="4870" cy="3757"/>
          </a:xfrm>
        </p:grpSpPr>
        <p:pic>
          <p:nvPicPr>
            <p:cNvPr id="6149" name="Picture 5" descr="new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" y="2481"/>
              <a:ext cx="2177" cy="18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0" name="Picture 6" descr="new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" y="2432"/>
              <a:ext cx="2103" cy="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151" name="Group 7"/>
            <p:cNvGrpSpPr>
              <a:grpSpLocks/>
            </p:cNvGrpSpPr>
            <p:nvPr/>
          </p:nvGrpSpPr>
          <p:grpSpPr bwMode="auto">
            <a:xfrm>
              <a:off x="249" y="563"/>
              <a:ext cx="4866" cy="3548"/>
              <a:chOff x="249" y="563"/>
              <a:chExt cx="4866" cy="3548"/>
            </a:xfrm>
          </p:grpSpPr>
          <p:pic>
            <p:nvPicPr>
              <p:cNvPr id="6152" name="Picture 8" descr="N378a_04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6" y="563"/>
                <a:ext cx="2099" cy="20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53" name="Picture 9" descr="100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9" y="572"/>
                <a:ext cx="2177" cy="19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4" name="Rectangle 10"/>
              <p:cNvSpPr>
                <a:spLocks noChangeArrowheads="1"/>
              </p:cNvSpPr>
              <p:nvPr/>
            </p:nvSpPr>
            <p:spPr bwMode="auto">
              <a:xfrm>
                <a:off x="340" y="663"/>
                <a:ext cx="1196" cy="231"/>
              </a:xfrm>
              <a:prstGeom prst="rect">
                <a:avLst/>
              </a:pr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b="1">
                    <a:solidFill>
                      <a:srgbClr val="FFFF00"/>
                    </a:solidFill>
                  </a:rPr>
                  <a:t>85Ni-10Co-5Mn </a:t>
                </a:r>
                <a:endParaRPr lang="ru-RU" altLang="ru-RU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6155" name="Rectangle 11"/>
              <p:cNvSpPr>
                <a:spLocks noChangeArrowheads="1"/>
              </p:cNvSpPr>
              <p:nvPr/>
            </p:nvSpPr>
            <p:spPr bwMode="auto">
              <a:xfrm>
                <a:off x="521" y="1980"/>
                <a:ext cx="439" cy="231"/>
              </a:xfrm>
              <a:prstGeom prst="rect">
                <a:avLst/>
              </a:pr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b="1">
                    <a:solidFill>
                      <a:srgbClr val="FFFF00"/>
                    </a:solidFill>
                  </a:rPr>
                  <a:t>2</a:t>
                </a:r>
                <a:r>
                  <a:rPr lang="en-US" altLang="ru-RU" b="1">
                    <a:solidFill>
                      <a:srgbClr val="FFFF00"/>
                    </a:solidFill>
                  </a:rPr>
                  <a:t> </a:t>
                </a:r>
                <a:r>
                  <a:rPr lang="en-US" altLang="ru-RU" b="1">
                    <a:solidFill>
                      <a:srgbClr val="FFFF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ru-RU" b="1">
                    <a:solidFill>
                      <a:srgbClr val="FFFF00"/>
                    </a:solidFill>
                    <a:latin typeface="Times New Roman" panose="02020603050405020304" pitchFamily="18" charset="0"/>
                  </a:rPr>
                  <a:t>m</a:t>
                </a:r>
                <a:endParaRPr lang="ru-RU" altLang="ru-RU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6156" name="Line 12"/>
              <p:cNvSpPr>
                <a:spLocks noChangeShapeType="1"/>
              </p:cNvSpPr>
              <p:nvPr/>
            </p:nvSpPr>
            <p:spPr bwMode="auto">
              <a:xfrm>
                <a:off x="340" y="2296"/>
                <a:ext cx="1044" cy="0"/>
              </a:xfrm>
              <a:prstGeom prst="line">
                <a:avLst/>
              </a:prstGeom>
              <a:noFill/>
              <a:ln w="57150">
                <a:solidFill>
                  <a:srgbClr val="00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7" name="Rectangle 13"/>
              <p:cNvSpPr>
                <a:spLocks noChangeArrowheads="1"/>
              </p:cNvSpPr>
              <p:nvPr/>
            </p:nvSpPr>
            <p:spPr bwMode="auto">
              <a:xfrm>
                <a:off x="3107" y="663"/>
                <a:ext cx="1270" cy="237"/>
              </a:xfrm>
              <a:prstGeom prst="rect">
                <a:avLst/>
              </a:prstGeom>
              <a:solidFill>
                <a:srgbClr val="003399"/>
              </a:solidFill>
              <a:ln w="9525">
                <a:solidFill>
                  <a:srgbClr val="00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b="1">
                    <a:solidFill>
                      <a:srgbClr val="FFFF00"/>
                    </a:solidFill>
                  </a:rPr>
                  <a:t>79Fe-15Co-6Mn</a:t>
                </a:r>
                <a:endParaRPr lang="ru-RU" altLang="ru-RU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6158" name="Line 14"/>
              <p:cNvSpPr>
                <a:spLocks noChangeShapeType="1"/>
              </p:cNvSpPr>
              <p:nvPr/>
            </p:nvSpPr>
            <p:spPr bwMode="auto">
              <a:xfrm>
                <a:off x="3107" y="2251"/>
                <a:ext cx="681" cy="0"/>
              </a:xfrm>
              <a:prstGeom prst="line">
                <a:avLst/>
              </a:prstGeom>
              <a:noFill/>
              <a:ln w="57150">
                <a:solidFill>
                  <a:srgbClr val="00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59" name="Rectangle 15"/>
              <p:cNvSpPr>
                <a:spLocks noChangeArrowheads="1"/>
              </p:cNvSpPr>
              <p:nvPr/>
            </p:nvSpPr>
            <p:spPr bwMode="auto">
              <a:xfrm>
                <a:off x="3198" y="1952"/>
                <a:ext cx="439" cy="231"/>
              </a:xfrm>
              <a:prstGeom prst="rect">
                <a:avLst/>
              </a:pr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b="1">
                    <a:solidFill>
                      <a:srgbClr val="FFFF00"/>
                    </a:solidFill>
                  </a:rPr>
                  <a:t>2</a:t>
                </a:r>
                <a:r>
                  <a:rPr lang="en-US" altLang="ru-RU" b="1">
                    <a:solidFill>
                      <a:srgbClr val="FFFF00"/>
                    </a:solidFill>
                  </a:rPr>
                  <a:t> </a:t>
                </a:r>
                <a:r>
                  <a:rPr lang="en-US" altLang="ru-RU" b="1">
                    <a:solidFill>
                      <a:srgbClr val="FFFF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ru-RU" b="1">
                    <a:solidFill>
                      <a:srgbClr val="FFFF00"/>
                    </a:solidFill>
                    <a:latin typeface="Times New Roman" panose="02020603050405020304" pitchFamily="18" charset="0"/>
                  </a:rPr>
                  <a:t>m</a:t>
                </a:r>
                <a:endParaRPr lang="ru-RU" altLang="ru-RU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6160" name="Rectangle 16"/>
              <p:cNvSpPr>
                <a:spLocks noChangeArrowheads="1"/>
              </p:cNvSpPr>
              <p:nvPr/>
            </p:nvSpPr>
            <p:spPr bwMode="auto">
              <a:xfrm>
                <a:off x="385" y="2614"/>
                <a:ext cx="1132" cy="231"/>
              </a:xfrm>
              <a:prstGeom prst="rect">
                <a:avLst/>
              </a:pr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b="1">
                    <a:solidFill>
                      <a:srgbClr val="FFFF00"/>
                    </a:solidFill>
                  </a:rPr>
                  <a:t>90Fe-5Mn-5Ce</a:t>
                </a:r>
                <a:r>
                  <a:rPr lang="ru-RU" altLang="ru-RU" b="1">
                    <a:solidFill>
                      <a:srgbClr val="FFFF00"/>
                    </a:solidFill>
                  </a:rPr>
                  <a:t> </a:t>
                </a:r>
              </a:p>
            </p:txBody>
          </p:sp>
          <p:sp>
            <p:nvSpPr>
              <p:cNvPr id="6161" name="Line 17"/>
              <p:cNvSpPr>
                <a:spLocks noChangeShapeType="1"/>
              </p:cNvSpPr>
              <p:nvPr/>
            </p:nvSpPr>
            <p:spPr bwMode="auto">
              <a:xfrm>
                <a:off x="385" y="4065"/>
                <a:ext cx="726" cy="0"/>
              </a:xfrm>
              <a:prstGeom prst="line">
                <a:avLst/>
              </a:prstGeom>
              <a:noFill/>
              <a:ln w="57150">
                <a:solidFill>
                  <a:srgbClr val="00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62" name="Rectangle 18"/>
              <p:cNvSpPr>
                <a:spLocks noChangeArrowheads="1"/>
              </p:cNvSpPr>
              <p:nvPr/>
            </p:nvSpPr>
            <p:spPr bwMode="auto">
              <a:xfrm>
                <a:off x="494" y="3767"/>
                <a:ext cx="439" cy="231"/>
              </a:xfrm>
              <a:prstGeom prst="rect">
                <a:avLst/>
              </a:pr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b="1">
                    <a:solidFill>
                      <a:srgbClr val="FFFF00"/>
                    </a:solidFill>
                  </a:rPr>
                  <a:t>2</a:t>
                </a:r>
                <a:r>
                  <a:rPr lang="en-US" altLang="ru-RU" b="1">
                    <a:solidFill>
                      <a:srgbClr val="FFFF00"/>
                    </a:solidFill>
                  </a:rPr>
                  <a:t> </a:t>
                </a:r>
                <a:r>
                  <a:rPr lang="en-US" altLang="ru-RU" b="1">
                    <a:solidFill>
                      <a:srgbClr val="FFFF00"/>
                    </a:solidFill>
                    <a:latin typeface="Symbol" panose="05050102010706020507" pitchFamily="18" charset="2"/>
                  </a:rPr>
                  <a:t>m</a:t>
                </a:r>
                <a:r>
                  <a:rPr lang="en-US" altLang="ru-RU" b="1">
                    <a:solidFill>
                      <a:srgbClr val="FFFF00"/>
                    </a:solidFill>
                    <a:latin typeface="Times New Roman" panose="02020603050405020304" pitchFamily="18" charset="0"/>
                  </a:rPr>
                  <a:t>m</a:t>
                </a:r>
                <a:endParaRPr lang="ru-RU" altLang="ru-RU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6163" name="Line 19"/>
              <p:cNvSpPr>
                <a:spLocks noChangeShapeType="1"/>
              </p:cNvSpPr>
              <p:nvPr/>
            </p:nvSpPr>
            <p:spPr bwMode="auto">
              <a:xfrm flipV="1">
                <a:off x="3163" y="4110"/>
                <a:ext cx="624" cy="1"/>
              </a:xfrm>
              <a:prstGeom prst="line">
                <a:avLst/>
              </a:prstGeom>
              <a:noFill/>
              <a:ln w="57150">
                <a:solidFill>
                  <a:srgbClr val="003399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64" name="Text Box 20"/>
              <p:cNvSpPr txBox="1">
                <a:spLocks noChangeArrowheads="1"/>
              </p:cNvSpPr>
              <p:nvPr/>
            </p:nvSpPr>
            <p:spPr bwMode="auto">
              <a:xfrm>
                <a:off x="3125" y="3820"/>
                <a:ext cx="612" cy="231"/>
              </a:xfrm>
              <a:prstGeom prst="rect">
                <a:avLst/>
              </a:pr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ru-RU" altLang="ru-RU" b="1">
                    <a:solidFill>
                      <a:srgbClr val="FFFF00"/>
                    </a:solidFill>
                  </a:rPr>
                  <a:t>200 </a:t>
                </a:r>
                <a:r>
                  <a:rPr lang="en-US" altLang="ru-RU" b="1">
                    <a:solidFill>
                      <a:srgbClr val="FFFF00"/>
                    </a:solidFill>
                  </a:rPr>
                  <a:t>nm</a:t>
                </a:r>
                <a:endParaRPr lang="ru-RU" altLang="ru-RU" b="1">
                  <a:solidFill>
                    <a:srgbClr val="FFFF00"/>
                  </a:solidFill>
                </a:endParaRPr>
              </a:p>
            </p:txBody>
          </p:sp>
          <p:sp>
            <p:nvSpPr>
              <p:cNvPr id="6165" name="Rectangle 21"/>
              <p:cNvSpPr>
                <a:spLocks noChangeArrowheads="1"/>
              </p:cNvSpPr>
              <p:nvPr/>
            </p:nvSpPr>
            <p:spPr bwMode="auto">
              <a:xfrm>
                <a:off x="3424" y="2568"/>
                <a:ext cx="1270" cy="237"/>
              </a:xfrm>
              <a:prstGeom prst="rect">
                <a:avLst/>
              </a:prstGeom>
              <a:solidFill>
                <a:srgbClr val="003399"/>
              </a:solidFill>
              <a:ln w="9525">
                <a:solidFill>
                  <a:srgbClr val="003399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ru-RU" b="1">
                    <a:solidFill>
                      <a:srgbClr val="FFFF00"/>
                    </a:solidFill>
                  </a:rPr>
                  <a:t>79Fe-15Co-6Mn</a:t>
                </a:r>
                <a:endParaRPr lang="ru-RU" altLang="ru-RU" b="1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3557797" y="1039898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Laboratory of Dr. </a:t>
            </a:r>
            <a:r>
              <a:rPr lang="en-US" sz="2000" i="1" dirty="0" err="1" smtClean="0">
                <a:solidFill>
                  <a:srgbClr val="FF0000"/>
                </a:solidFill>
              </a:rPr>
              <a:t>Vyacheslav</a:t>
            </a:r>
            <a:r>
              <a:rPr lang="en-US" sz="2000" i="1" dirty="0" smtClean="0">
                <a:solidFill>
                  <a:srgbClr val="FF0000"/>
                </a:solidFill>
              </a:rPr>
              <a:t> N. Borsch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7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9573051"/>
              </p:ext>
            </p:extLst>
          </p:nvPr>
        </p:nvGraphicFramePr>
        <p:xfrm>
          <a:off x="4383088" y="-387351"/>
          <a:ext cx="4716462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2" name="SPW 4.0 Graph" r:id="rId3" imgW="7791480" imgH="8047440" progId="JandelGraphicObject.2">
                  <p:embed/>
                </p:oleObj>
              </mc:Choice>
              <mc:Fallback>
                <p:oleObj name="SPW 4.0 Graph" r:id="rId3" imgW="7791480" imgH="8047440" progId="JandelGraphicObject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3088" y="-387351"/>
                        <a:ext cx="4716462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0559103"/>
              </p:ext>
            </p:extLst>
          </p:nvPr>
        </p:nvGraphicFramePr>
        <p:xfrm>
          <a:off x="123825" y="-387351"/>
          <a:ext cx="4500563" cy="587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SPW 4.0 Graph" r:id="rId5" imgW="7791480" imgH="8047440" progId="JandelGraphicObject.2">
                  <p:embed/>
                </p:oleObj>
              </mc:Choice>
              <mc:Fallback>
                <p:oleObj name="SPW 4.0 Graph" r:id="rId5" imgW="7791480" imgH="8047440" progId="JandelGraphicObject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-387351"/>
                        <a:ext cx="4500563" cy="587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188913"/>
            <a:ext cx="9144000" cy="561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 smtClean="0">
                <a:solidFill>
                  <a:schemeClr val="accent2"/>
                </a:solidFill>
              </a:rPr>
              <a:t>DEEP OXIDATION OF CO AND PROPANE </a:t>
            </a:r>
            <a:br>
              <a:rPr lang="en-US" altLang="ru-RU" sz="2800" b="1" smtClean="0">
                <a:solidFill>
                  <a:schemeClr val="accent2"/>
                </a:solidFill>
              </a:rPr>
            </a:br>
            <a:r>
              <a:rPr lang="en-US" altLang="ru-RU" sz="2800" b="1" smtClean="0">
                <a:solidFill>
                  <a:schemeClr val="accent2"/>
                </a:solidFill>
              </a:rPr>
              <a:t>ON Ni-Co-Mn CATALYSTS</a:t>
            </a:r>
            <a:endParaRPr lang="ru-RU" altLang="ru-RU" sz="2800" b="1" smtClean="0">
              <a:solidFill>
                <a:schemeClr val="accent2"/>
              </a:solidFill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07950" y="981075"/>
            <a:ext cx="9144000" cy="43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7176" name="Text Box 10"/>
          <p:cNvSpPr txBox="1">
            <a:spLocks noChangeArrowheads="1"/>
          </p:cNvSpPr>
          <p:nvPr/>
        </p:nvSpPr>
        <p:spPr bwMode="auto">
          <a:xfrm rot="-5400000">
            <a:off x="-642143" y="3145631"/>
            <a:ext cx="2546350" cy="36671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FFFF00"/>
                </a:solidFill>
              </a:rPr>
              <a:t>Propane conversion, %</a:t>
            </a:r>
            <a:endParaRPr lang="ru-RU" altLang="ru-RU">
              <a:solidFill>
                <a:srgbClr val="FFFF00"/>
              </a:solidFill>
            </a:endParaRPr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 rot="-5400000">
            <a:off x="3991769" y="3071019"/>
            <a:ext cx="2025650" cy="366712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FFFF00"/>
                </a:solidFill>
              </a:rPr>
              <a:t>CO conversion, %</a:t>
            </a:r>
            <a:endParaRPr lang="ru-RU" altLang="ru-RU">
              <a:solidFill>
                <a:srgbClr val="FFFF00"/>
              </a:solidFill>
            </a:endParaRPr>
          </a:p>
        </p:txBody>
      </p:sp>
      <p:sp>
        <p:nvSpPr>
          <p:cNvPr id="7178" name="Text Box 12"/>
          <p:cNvSpPr txBox="1">
            <a:spLocks noChangeArrowheads="1"/>
          </p:cNvSpPr>
          <p:nvPr/>
        </p:nvSpPr>
        <p:spPr bwMode="auto">
          <a:xfrm>
            <a:off x="1547813" y="4883150"/>
            <a:ext cx="1868487" cy="366713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FFFF00"/>
                </a:solidFill>
              </a:rPr>
              <a:t>Temperature, </a:t>
            </a:r>
            <a:r>
              <a:rPr lang="en-US" altLang="ru-RU" baseline="30000">
                <a:solidFill>
                  <a:srgbClr val="FFFF00"/>
                </a:solidFill>
              </a:rPr>
              <a:t>0</a:t>
            </a:r>
            <a:r>
              <a:rPr lang="en-US" altLang="ru-RU">
                <a:solidFill>
                  <a:srgbClr val="FFFF00"/>
                </a:solidFill>
              </a:rPr>
              <a:t>C</a:t>
            </a:r>
            <a:endParaRPr lang="ru-RU" altLang="ru-RU">
              <a:solidFill>
                <a:srgbClr val="FFFF00"/>
              </a:solidFill>
            </a:endParaRPr>
          </a:p>
        </p:txBody>
      </p:sp>
      <p:sp>
        <p:nvSpPr>
          <p:cNvPr id="7179" name="Text Box 13"/>
          <p:cNvSpPr txBox="1">
            <a:spLocks noChangeArrowheads="1"/>
          </p:cNvSpPr>
          <p:nvPr/>
        </p:nvSpPr>
        <p:spPr bwMode="auto">
          <a:xfrm>
            <a:off x="5884863" y="4894263"/>
            <a:ext cx="1868487" cy="366712"/>
          </a:xfrm>
          <a:prstGeom prst="rect">
            <a:avLst/>
          </a:prstGeom>
          <a:solidFill>
            <a:srgbClr val="0033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>
                <a:solidFill>
                  <a:srgbClr val="FFFF00"/>
                </a:solidFill>
              </a:rPr>
              <a:t>Temperature, </a:t>
            </a:r>
            <a:r>
              <a:rPr lang="en-US" altLang="ru-RU" baseline="30000">
                <a:solidFill>
                  <a:srgbClr val="FFFF00"/>
                </a:solidFill>
              </a:rPr>
              <a:t>0</a:t>
            </a:r>
            <a:r>
              <a:rPr lang="en-US" altLang="ru-RU">
                <a:solidFill>
                  <a:srgbClr val="FFFF00"/>
                </a:solidFill>
              </a:rPr>
              <a:t>C</a:t>
            </a:r>
            <a:endParaRPr lang="ru-RU" altLang="ru-RU">
              <a:solidFill>
                <a:srgbClr val="FFFF00"/>
              </a:solidFill>
            </a:endParaRPr>
          </a:p>
        </p:txBody>
      </p:sp>
      <p:sp>
        <p:nvSpPr>
          <p:cNvPr id="7180" name="Rectangle 15"/>
          <p:cNvSpPr>
            <a:spLocks noChangeArrowheads="1"/>
          </p:cNvSpPr>
          <p:nvPr/>
        </p:nvSpPr>
        <p:spPr bwMode="auto">
          <a:xfrm>
            <a:off x="0" y="5489575"/>
            <a:ext cx="9144000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ru-RU" sz="1400" b="1" dirty="0">
                <a:solidFill>
                  <a:schemeClr val="accent2"/>
                </a:solidFill>
              </a:rPr>
              <a:t>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V.N.Borshch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E.V.Pugacheva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S.Ya.Zhuk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D.E.Andreev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V.N.Sanin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V.I.Yukhvid</a:t>
            </a:r>
            <a:r>
              <a:rPr lang="en-US" altLang="ru-RU" sz="1400" b="1" dirty="0">
                <a:solidFill>
                  <a:schemeClr val="accent2"/>
                </a:solidFill>
              </a:rPr>
              <a:t> /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Doklady</a:t>
            </a:r>
            <a:r>
              <a:rPr lang="en-US" altLang="ru-RU" sz="1400" b="1" dirty="0">
                <a:solidFill>
                  <a:schemeClr val="accent2"/>
                </a:solidFill>
              </a:rPr>
              <a:t> Physical Chemistry, 2008, Vol.419. Part 2, pp.77-79.</a:t>
            </a:r>
          </a:p>
          <a:p>
            <a:pPr eaLnBrk="1" hangingPunct="1">
              <a:buFontTx/>
              <a:buChar char="•"/>
            </a:pPr>
            <a:r>
              <a:rPr lang="en-US" altLang="ru-RU" sz="1400" b="1" dirty="0">
                <a:solidFill>
                  <a:schemeClr val="accent2"/>
                </a:solidFill>
              </a:rPr>
              <a:t>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V.N.Sanin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D.E.Andreev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E.V.Pugacheva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S.Ya.Zhuk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V.N.Borshch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V.I.Yukhvid</a:t>
            </a:r>
            <a:r>
              <a:rPr lang="en-US" altLang="ru-RU" sz="1400" b="1" dirty="0">
                <a:solidFill>
                  <a:schemeClr val="accent2"/>
                </a:solidFill>
              </a:rPr>
              <a:t> / Inorganic Materials, 2009, Vol.45, No.7, pp.777-784</a:t>
            </a:r>
          </a:p>
          <a:p>
            <a:pPr eaLnBrk="1" hangingPunct="1">
              <a:buFontTx/>
              <a:buChar char="•"/>
            </a:pPr>
            <a:r>
              <a:rPr lang="en-US" altLang="ru-RU" sz="1400" b="1" dirty="0">
                <a:solidFill>
                  <a:schemeClr val="accent2"/>
                </a:solidFill>
              </a:rPr>
              <a:t>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E.V.Pugacheva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V.N.Borshch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S.Ya.Zhuk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D.E.Andreev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V.N.Sanin</a:t>
            </a:r>
            <a:r>
              <a:rPr lang="en-US" altLang="ru-RU" sz="1400" b="1" dirty="0">
                <a:solidFill>
                  <a:schemeClr val="accent2"/>
                </a:solidFill>
              </a:rPr>
              <a:t>, </a:t>
            </a:r>
            <a:r>
              <a:rPr lang="en-US" altLang="ru-RU" sz="1400" b="1" dirty="0" err="1">
                <a:solidFill>
                  <a:schemeClr val="accent2"/>
                </a:solidFill>
              </a:rPr>
              <a:t>V.I.Yukhvid</a:t>
            </a:r>
            <a:r>
              <a:rPr lang="en-US" altLang="ru-RU" sz="1400" b="1" dirty="0">
                <a:solidFill>
                  <a:schemeClr val="accent2"/>
                </a:solidFill>
              </a:rPr>
              <a:t>. / Int. J. SHS, 2010, V.19, No.1, pp. 65–69</a:t>
            </a:r>
            <a:r>
              <a:rPr lang="en-US" altLang="ru-RU" sz="1400" b="1" dirty="0"/>
              <a:t>.</a:t>
            </a:r>
            <a:endParaRPr lang="ru-RU" altLang="ru-RU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355260" y="893282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Laboratory of Dr. </a:t>
            </a:r>
            <a:r>
              <a:rPr lang="en-US" sz="2000" i="1" dirty="0" err="1" smtClean="0">
                <a:solidFill>
                  <a:srgbClr val="FF0000"/>
                </a:solidFill>
              </a:rPr>
              <a:t>Vyacheslav</a:t>
            </a:r>
            <a:r>
              <a:rPr lang="en-US" sz="2000" i="1" dirty="0" smtClean="0">
                <a:solidFill>
                  <a:srgbClr val="FF0000"/>
                </a:solidFill>
              </a:rPr>
              <a:t> N. Borsch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82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00013"/>
            <a:ext cx="9144000" cy="947738"/>
          </a:xfrm>
        </p:spPr>
        <p:txBody>
          <a:bodyPr/>
          <a:lstStyle/>
          <a:p>
            <a:pPr eaLnBrk="1" hangingPunct="1"/>
            <a:r>
              <a:rPr lang="en-US" altLang="ru-RU" sz="2400" b="1" smtClean="0">
                <a:solidFill>
                  <a:schemeClr val="accent2"/>
                </a:solidFill>
              </a:rPr>
              <a:t>NANOSTRUCTURES ON THE SURFACE OF Co-BASED CATALYSTS FOR FISCHER-TROPSCH PROCESS</a:t>
            </a:r>
            <a:endParaRPr lang="ru-RU" altLang="ru-RU" sz="2400" b="1" smtClean="0">
              <a:solidFill>
                <a:schemeClr val="accent2"/>
              </a:solidFill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6613"/>
            <a:ext cx="9144000" cy="6021387"/>
          </a:xfrm>
        </p:spPr>
        <p:txBody>
          <a:bodyPr/>
          <a:lstStyle/>
          <a:p>
            <a:pPr algn="ctr" eaLnBrk="1" hangingPunct="1"/>
            <a:endParaRPr lang="ru-RU" altLang="ru-RU" smtClean="0"/>
          </a:p>
        </p:txBody>
      </p:sp>
      <p:grpSp>
        <p:nvGrpSpPr>
          <p:cNvPr id="8196" name="Group 4"/>
          <p:cNvGrpSpPr>
            <a:grpSpLocks/>
          </p:cNvGrpSpPr>
          <p:nvPr/>
        </p:nvGrpSpPr>
        <p:grpSpPr bwMode="auto">
          <a:xfrm>
            <a:off x="900113" y="836613"/>
            <a:ext cx="7056437" cy="6021387"/>
            <a:chOff x="657" y="799"/>
            <a:chExt cx="4037" cy="3463"/>
          </a:xfrm>
        </p:grpSpPr>
        <p:pic>
          <p:nvPicPr>
            <p:cNvPr id="8197" name="Picture 5" descr="sample 2_2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" y="799"/>
              <a:ext cx="1996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198" name="Picture 6" descr="sample 2_25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799"/>
              <a:ext cx="1995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9" name="Line 7"/>
            <p:cNvSpPr>
              <a:spLocks noChangeShapeType="1"/>
            </p:cNvSpPr>
            <p:nvPr/>
          </p:nvSpPr>
          <p:spPr bwMode="auto">
            <a:xfrm>
              <a:off x="2018" y="1752"/>
              <a:ext cx="1542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0" name="Line 8"/>
            <p:cNvSpPr>
              <a:spLocks noChangeShapeType="1"/>
            </p:cNvSpPr>
            <p:nvPr/>
          </p:nvSpPr>
          <p:spPr bwMode="auto">
            <a:xfrm>
              <a:off x="1020" y="2115"/>
              <a:ext cx="227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1" name="Line 9"/>
            <p:cNvSpPr>
              <a:spLocks noChangeShapeType="1"/>
            </p:cNvSpPr>
            <p:nvPr/>
          </p:nvSpPr>
          <p:spPr bwMode="auto">
            <a:xfrm>
              <a:off x="2971" y="2115"/>
              <a:ext cx="227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2" name="Text Box 10"/>
            <p:cNvSpPr txBox="1">
              <a:spLocks noChangeArrowheads="1"/>
            </p:cNvSpPr>
            <p:nvPr/>
          </p:nvSpPr>
          <p:spPr bwMode="auto">
            <a:xfrm>
              <a:off x="884" y="1888"/>
              <a:ext cx="455" cy="176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400" b="1">
                  <a:solidFill>
                    <a:srgbClr val="FFFF00"/>
                  </a:solidFill>
                </a:rPr>
                <a:t>100 nm</a:t>
              </a:r>
              <a:endParaRPr lang="ru-RU" altLang="ru-RU" sz="1400" b="1">
                <a:solidFill>
                  <a:srgbClr val="FFFF00"/>
                </a:solidFill>
              </a:endParaRPr>
            </a:p>
          </p:txBody>
        </p:sp>
        <p:sp>
          <p:nvSpPr>
            <p:cNvPr id="8203" name="Text Box 11"/>
            <p:cNvSpPr txBox="1">
              <a:spLocks noChangeArrowheads="1"/>
            </p:cNvSpPr>
            <p:nvPr/>
          </p:nvSpPr>
          <p:spPr bwMode="auto">
            <a:xfrm>
              <a:off x="2880" y="1888"/>
              <a:ext cx="399" cy="176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sz="1400" b="1">
                  <a:solidFill>
                    <a:srgbClr val="FFFF00"/>
                  </a:solidFill>
                </a:rPr>
                <a:t>40 nm</a:t>
              </a:r>
              <a:endParaRPr lang="ru-RU" altLang="ru-RU" sz="1400" b="1">
                <a:solidFill>
                  <a:srgbClr val="FFFF00"/>
                </a:solidFill>
              </a:endParaRPr>
            </a:p>
          </p:txBody>
        </p:sp>
        <p:pic>
          <p:nvPicPr>
            <p:cNvPr id="8204" name="Picture 12" descr="sample 1_0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" y="2523"/>
              <a:ext cx="2017" cy="1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5" name="Picture 13" descr="sample 1_2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9" y="2523"/>
              <a:ext cx="1995" cy="1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6" name="Text Box 14"/>
            <p:cNvSpPr txBox="1">
              <a:spLocks noChangeArrowheads="1"/>
            </p:cNvSpPr>
            <p:nvPr/>
          </p:nvSpPr>
          <p:spPr bwMode="auto">
            <a:xfrm>
              <a:off x="930" y="845"/>
              <a:ext cx="709" cy="211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FFFF00"/>
                  </a:solidFill>
                </a:rPr>
                <a:t>95Co-5Ce</a:t>
              </a:r>
              <a:endParaRPr lang="ru-RU" altLang="ru-RU" b="1">
                <a:solidFill>
                  <a:srgbClr val="FFFF00"/>
                </a:solidFill>
              </a:endParaRPr>
            </a:p>
          </p:txBody>
        </p:sp>
        <p:sp>
          <p:nvSpPr>
            <p:cNvPr id="8207" name="Text Box 15"/>
            <p:cNvSpPr txBox="1">
              <a:spLocks noChangeArrowheads="1"/>
            </p:cNvSpPr>
            <p:nvPr/>
          </p:nvSpPr>
          <p:spPr bwMode="auto">
            <a:xfrm>
              <a:off x="793" y="2614"/>
              <a:ext cx="956" cy="211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FFFF00"/>
                  </a:solidFill>
                </a:rPr>
                <a:t>95Co-5Ce-5Zr</a:t>
              </a:r>
              <a:endParaRPr lang="ru-RU" altLang="ru-RU" b="1">
                <a:solidFill>
                  <a:srgbClr val="FFFF00"/>
                </a:solidFill>
              </a:endParaRPr>
            </a:p>
          </p:txBody>
        </p:sp>
        <p:sp>
          <p:nvSpPr>
            <p:cNvPr id="8208" name="Text Box 16"/>
            <p:cNvSpPr txBox="1">
              <a:spLocks noChangeArrowheads="1"/>
            </p:cNvSpPr>
            <p:nvPr/>
          </p:nvSpPr>
          <p:spPr bwMode="auto">
            <a:xfrm>
              <a:off x="2789" y="2614"/>
              <a:ext cx="955" cy="211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FFFF00"/>
                  </a:solidFill>
                </a:rPr>
                <a:t>95Co-5Ce-5Zr</a:t>
              </a:r>
              <a:endParaRPr lang="ru-RU" altLang="ru-RU" b="1">
                <a:solidFill>
                  <a:srgbClr val="FFFF00"/>
                </a:solidFill>
              </a:endParaRPr>
            </a:p>
          </p:txBody>
        </p:sp>
        <p:sp>
          <p:nvSpPr>
            <p:cNvPr id="8209" name="Line 17"/>
            <p:cNvSpPr>
              <a:spLocks noChangeShapeType="1"/>
            </p:cNvSpPr>
            <p:nvPr/>
          </p:nvSpPr>
          <p:spPr bwMode="auto">
            <a:xfrm>
              <a:off x="975" y="3974"/>
              <a:ext cx="227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8210" name="Text Box 18"/>
            <p:cNvSpPr txBox="1">
              <a:spLocks noChangeArrowheads="1"/>
            </p:cNvSpPr>
            <p:nvPr/>
          </p:nvSpPr>
          <p:spPr bwMode="auto">
            <a:xfrm>
              <a:off x="793" y="3684"/>
              <a:ext cx="556" cy="211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FFFF00"/>
                  </a:solidFill>
                </a:rPr>
                <a:t>200 nm</a:t>
              </a:r>
              <a:endParaRPr lang="ru-RU" altLang="ru-RU" b="1">
                <a:solidFill>
                  <a:srgbClr val="FFFF00"/>
                </a:solidFill>
              </a:endParaRPr>
            </a:p>
          </p:txBody>
        </p:sp>
        <p:sp>
          <p:nvSpPr>
            <p:cNvPr id="8211" name="Line 19"/>
            <p:cNvSpPr>
              <a:spLocks noChangeShapeType="1"/>
            </p:cNvSpPr>
            <p:nvPr/>
          </p:nvSpPr>
          <p:spPr bwMode="auto">
            <a:xfrm>
              <a:off x="3016" y="4020"/>
              <a:ext cx="272" cy="0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ru-RU"/>
            </a:p>
          </p:txBody>
        </p:sp>
        <p:sp>
          <p:nvSpPr>
            <p:cNvPr id="8212" name="Text Box 20"/>
            <p:cNvSpPr txBox="1">
              <a:spLocks noChangeArrowheads="1"/>
            </p:cNvSpPr>
            <p:nvPr/>
          </p:nvSpPr>
          <p:spPr bwMode="auto">
            <a:xfrm>
              <a:off x="2880" y="3720"/>
              <a:ext cx="483" cy="211"/>
            </a:xfrm>
            <a:prstGeom prst="rect">
              <a:avLst/>
            </a:prstGeom>
            <a:solidFill>
              <a:srgbClr val="0033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ru-RU" b="1">
                  <a:solidFill>
                    <a:srgbClr val="FFFF00"/>
                  </a:solidFill>
                </a:rPr>
                <a:t>20 nm</a:t>
              </a:r>
              <a:endParaRPr lang="ru-RU" altLang="ru-RU" b="1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933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97"/>
          <p:cNvSpPr>
            <a:spLocks noGrp="1" noChangeArrowheads="1"/>
          </p:cNvSpPr>
          <p:nvPr>
            <p:ph type="title"/>
          </p:nvPr>
        </p:nvSpPr>
        <p:spPr>
          <a:xfrm>
            <a:off x="0" y="49213"/>
            <a:ext cx="9144000" cy="1076325"/>
          </a:xfrm>
        </p:spPr>
        <p:txBody>
          <a:bodyPr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ru-RU" sz="2400" b="1" smtClean="0">
                <a:solidFill>
                  <a:schemeClr val="accent2"/>
                </a:solidFill>
              </a:rPr>
              <a:t>ACTIVITY AND SELECTIVITY OF Co-BASED CATALYSTS </a:t>
            </a:r>
            <a:br>
              <a:rPr lang="en-US" altLang="ru-RU" sz="2400" b="1" smtClean="0">
                <a:solidFill>
                  <a:schemeClr val="accent2"/>
                </a:solidFill>
              </a:rPr>
            </a:br>
            <a:r>
              <a:rPr lang="en-US" altLang="ru-RU" sz="2400" b="1" smtClean="0">
                <a:solidFill>
                  <a:schemeClr val="accent2"/>
                </a:solidFill>
              </a:rPr>
              <a:t>IN FISCHER-TROPSCH PROCESS</a:t>
            </a:r>
            <a:br>
              <a:rPr lang="en-US" altLang="ru-RU" sz="2400" b="1" smtClean="0">
                <a:solidFill>
                  <a:schemeClr val="accent2"/>
                </a:solidFill>
              </a:rPr>
            </a:br>
            <a:r>
              <a:rPr lang="en-US" altLang="ru-RU" sz="2400" b="1" smtClean="0">
                <a:solidFill>
                  <a:schemeClr val="accent2"/>
                </a:solidFill>
              </a:rPr>
              <a:t> </a:t>
            </a:r>
            <a:r>
              <a:rPr lang="en-US" altLang="ru-RU" sz="1800" b="1" smtClean="0">
                <a:solidFill>
                  <a:srgbClr val="003399"/>
                </a:solidFill>
              </a:rPr>
              <a:t>P=2.0 MPa, t=200</a:t>
            </a:r>
            <a:r>
              <a:rPr lang="en-US" altLang="ru-RU" sz="1800" b="1" baseline="30000" smtClean="0">
                <a:solidFill>
                  <a:srgbClr val="003399"/>
                </a:solidFill>
              </a:rPr>
              <a:t>0</a:t>
            </a:r>
            <a:r>
              <a:rPr lang="en-US" altLang="ru-RU" sz="1800" b="1" smtClean="0">
                <a:solidFill>
                  <a:srgbClr val="003399"/>
                </a:solidFill>
              </a:rPr>
              <a:t>C, H</a:t>
            </a:r>
            <a:r>
              <a:rPr lang="en-US" altLang="ru-RU" sz="1800" b="1" baseline="-25000" smtClean="0">
                <a:solidFill>
                  <a:srgbClr val="003399"/>
                </a:solidFill>
              </a:rPr>
              <a:t>2</a:t>
            </a:r>
            <a:r>
              <a:rPr lang="en-US" altLang="ru-RU" sz="1800" b="1" smtClean="0">
                <a:solidFill>
                  <a:srgbClr val="003399"/>
                </a:solidFill>
              </a:rPr>
              <a:t>:CO = 2:1, V=2.5 l(NTP)</a:t>
            </a:r>
            <a:r>
              <a:rPr lang="ru-RU" altLang="ru-RU" sz="1800" b="1" smtClean="0">
                <a:solidFill>
                  <a:srgbClr val="003399"/>
                </a:solidFill>
                <a:latin typeface="Symbol" panose="05050102010706020507" pitchFamily="18" charset="2"/>
              </a:rPr>
              <a:t>Ч</a:t>
            </a:r>
            <a:r>
              <a:rPr lang="en-US" altLang="ru-RU" sz="1800" b="1" smtClean="0">
                <a:solidFill>
                  <a:srgbClr val="003399"/>
                </a:solidFill>
                <a:latin typeface="Symbol" panose="05050102010706020507" pitchFamily="18" charset="2"/>
              </a:rPr>
              <a:t>(</a:t>
            </a:r>
            <a:r>
              <a:rPr lang="en-US" altLang="ru-RU" sz="1800" b="1" smtClean="0">
                <a:solidFill>
                  <a:srgbClr val="003399"/>
                </a:solidFill>
              </a:rPr>
              <a:t>s</a:t>
            </a:r>
            <a:r>
              <a:rPr lang="ru-RU" altLang="ru-RU" sz="1800" b="1" smtClean="0">
                <a:solidFill>
                  <a:srgbClr val="003399"/>
                </a:solidFill>
                <a:latin typeface="Symbol" panose="05050102010706020507" pitchFamily="18" charset="2"/>
              </a:rPr>
              <a:t>Ч</a:t>
            </a:r>
            <a:r>
              <a:rPr lang="en-US" altLang="ru-RU" sz="1800" b="1" smtClean="0">
                <a:solidFill>
                  <a:srgbClr val="003399"/>
                </a:solidFill>
              </a:rPr>
              <a:t>g)</a:t>
            </a:r>
            <a:r>
              <a:rPr lang="en-US" altLang="ru-RU" sz="1800" b="1" baseline="30000" smtClean="0">
                <a:solidFill>
                  <a:srgbClr val="003399"/>
                </a:solidFill>
              </a:rPr>
              <a:t>-1</a:t>
            </a:r>
            <a:endParaRPr lang="ru-RU" altLang="ru-RU" sz="1800" b="1" baseline="30000" smtClean="0">
              <a:solidFill>
                <a:srgbClr val="003399"/>
              </a:solidFill>
            </a:endParaRPr>
          </a:p>
        </p:txBody>
      </p:sp>
      <p:graphicFrame>
        <p:nvGraphicFramePr>
          <p:cNvPr id="13417" name="Group 10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3151434"/>
              </p:ext>
            </p:extLst>
          </p:nvPr>
        </p:nvGraphicFramePr>
        <p:xfrm>
          <a:off x="636835" y="1181317"/>
          <a:ext cx="7870329" cy="4452721"/>
        </p:xfrm>
        <a:graphic>
          <a:graphicData uri="http://schemas.openxmlformats.org/drawingml/2006/table">
            <a:tbl>
              <a:tblPr/>
              <a:tblGrid>
                <a:gridCol w="1267693"/>
                <a:gridCol w="1134093"/>
                <a:gridCol w="989864"/>
                <a:gridCol w="1129538"/>
                <a:gridCol w="1015673"/>
                <a:gridCol w="1199375"/>
                <a:gridCol w="1134093"/>
              </a:tblGrid>
              <a:tr h="54069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Catalyst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Activity, (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mol CO)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</a:rPr>
                        <a:t>Ч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(s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</a:rPr>
                        <a:t>Ч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g)</a:t>
                      </a:r>
                      <a:r>
                        <a:rPr kumimoji="0" lang="en-US" altLang="ru-RU" sz="14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-1</a:t>
                      </a:r>
                      <a:endParaRPr kumimoji="0" lang="ru-RU" altLang="ru-RU" sz="1400" b="1" i="0" u="none" strike="noStrike" cap="none" normalizeH="0" baseline="30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Selectivity, %mol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Compound of C</a:t>
                      </a:r>
                      <a:r>
                        <a:rPr kumimoji="0" lang="en-US" altLang="ru-RU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5+ 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products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424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CH</a:t>
                      </a:r>
                      <a:r>
                        <a:rPr kumimoji="0" lang="en-US" altLang="ru-RU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</a:t>
                      </a:r>
                      <a:endParaRPr kumimoji="0" lang="ru-RU" altLang="ru-RU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</a:t>
                      </a:r>
                      <a:r>
                        <a:rPr kumimoji="0" lang="en-US" altLang="ru-RU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5+</a:t>
                      </a:r>
                      <a:endParaRPr kumimoji="0" lang="ru-RU" altLang="ru-RU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CO</a:t>
                      </a:r>
                      <a:r>
                        <a:rPr kumimoji="0" lang="en-US" altLang="ru-RU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  <a:endParaRPr kumimoji="0" lang="ru-RU" altLang="ru-RU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ASF 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Symbol" pitchFamily="18" charset="2"/>
                        </a:rPr>
                        <a:t>a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iso- / n-</a:t>
                      </a:r>
                      <a:endParaRPr kumimoji="0" lang="ru-RU" altLang="ru-RU" sz="1400" b="1" i="1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Co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1.29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7.2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92.8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0.18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50Co-50Ni</a:t>
                      </a: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2.11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6.7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92.6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0.5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0.91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0.15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4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95Co-5V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1.27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7.1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92.9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0.92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0.16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95Co-5Zr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0.97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7.5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91.8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0.91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0.17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4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95Co-5Ce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4.64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12.7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73.7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1.1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0.82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0.15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95Co-5La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3.37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4.0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93.8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1.1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0.94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0.13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41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90Co-5Ce-5Zr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2.63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12.3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82.0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2.0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0.85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0.14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48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90Co-5La-5Zr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3.24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8.0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87.6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1.4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0.88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0.16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69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20Co-0.5Re/Al</a:t>
                      </a:r>
                      <a:r>
                        <a:rPr kumimoji="0" lang="en-US" altLang="ru-RU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</a:t>
                      </a:r>
                      <a:r>
                        <a:rPr kumimoji="0" lang="en-US" altLang="ru-RU" sz="14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</a:t>
                      </a:r>
                      <a:endParaRPr kumimoji="0" lang="ru-RU" altLang="ru-RU" sz="1400" b="1" i="0" u="none" strike="noStrike" cap="none" normalizeH="0" baseline="-2500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3.95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7.0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88.0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1.5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0.83</a:t>
                      </a:r>
                      <a:endParaRPr kumimoji="0" lang="ru-RU" altLang="ru-RU" sz="1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0.25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18000" marR="18000" marT="89988" marB="8998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312" name="Text Box 103"/>
          <p:cNvSpPr txBox="1">
            <a:spLocks noChangeArrowheads="1"/>
          </p:cNvSpPr>
          <p:nvPr/>
        </p:nvSpPr>
        <p:spPr bwMode="auto">
          <a:xfrm>
            <a:off x="0" y="6184900"/>
            <a:ext cx="9144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9313" name="Rectangle 104"/>
          <p:cNvSpPr>
            <a:spLocks noChangeArrowheads="1"/>
          </p:cNvSpPr>
          <p:nvPr/>
        </p:nvSpPr>
        <p:spPr bwMode="auto">
          <a:xfrm>
            <a:off x="0" y="5634038"/>
            <a:ext cx="9144000" cy="1217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ru-RU" sz="1400" b="1">
                <a:solidFill>
                  <a:schemeClr val="accent2"/>
                </a:solidFill>
              </a:rPr>
              <a:t>V.N.Borshch</a:t>
            </a:r>
            <a:r>
              <a:rPr lang="en-US" altLang="ru-RU" b="1">
                <a:solidFill>
                  <a:schemeClr val="accent2"/>
                </a:solidFill>
              </a:rPr>
              <a:t>, </a:t>
            </a:r>
            <a:r>
              <a:rPr lang="en-US" altLang="ru-RU" sz="1400" b="1">
                <a:solidFill>
                  <a:schemeClr val="accent2"/>
                </a:solidFill>
              </a:rPr>
              <a:t>O.L.Eliseev, S.Ya.Zhuk, R.V.Kazantsev, D.E.Andreev, V.N.Sanin, V.I.Yukhvid and A.L.Lapidus / Doklady Physical Chemistry, 2013, Vol.451. Part 2, pp.167-171.</a:t>
            </a:r>
          </a:p>
          <a:p>
            <a:pPr eaLnBrk="1" hangingPunct="1">
              <a:buFontTx/>
              <a:buChar char="•"/>
            </a:pPr>
            <a:r>
              <a:rPr lang="en-US" altLang="ru-RU" sz="1400" b="1">
                <a:solidFill>
                  <a:schemeClr val="accent2"/>
                </a:solidFill>
              </a:rPr>
              <a:t>V.N.Borshch, E.V.Pugacheva, S.Ya.Zhuk, D.E.Andreev, V.N.Sanin, V.I.Yukhvid O.L.Eliseev,</a:t>
            </a:r>
            <a:r>
              <a:rPr lang="en-US" altLang="ru-RU" sz="1400"/>
              <a:t> </a:t>
            </a:r>
            <a:r>
              <a:rPr lang="en-US" altLang="ru-RU" sz="1400" b="1">
                <a:solidFill>
                  <a:schemeClr val="accent2"/>
                </a:solidFill>
              </a:rPr>
              <a:t>R.V.Kazantsev,</a:t>
            </a:r>
            <a:r>
              <a:rPr lang="en-US" altLang="ru-RU" sz="1400"/>
              <a:t> </a:t>
            </a:r>
            <a:r>
              <a:rPr lang="en-US" altLang="ru-RU" sz="1400" b="1">
                <a:solidFill>
                  <a:schemeClr val="accent2"/>
                </a:solidFill>
              </a:rPr>
              <a:t>S.I.Kolesnikov, I.M.Kolesnikov,and A.L.Lapidus / Kinetics and Catalysis, 2015, Vol.56, No.5, pp.681-688.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629338" y="3181960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</a:rPr>
              <a:t>Laboratory of Dr. </a:t>
            </a:r>
            <a:r>
              <a:rPr lang="en-US" sz="2000" i="1" dirty="0" err="1" smtClean="0">
                <a:solidFill>
                  <a:srgbClr val="FF0000"/>
                </a:solidFill>
              </a:rPr>
              <a:t>Vyacheslav</a:t>
            </a:r>
            <a:r>
              <a:rPr lang="en-US" sz="2000" i="1" dirty="0" smtClean="0">
                <a:solidFill>
                  <a:srgbClr val="FF0000"/>
                </a:solidFill>
              </a:rPr>
              <a:t> N. Borsch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2471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7788"/>
            <a:ext cx="9144000" cy="11906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ru-RU" sz="2800" b="1" smtClean="0">
                <a:solidFill>
                  <a:schemeClr val="accent2"/>
                </a:solidFill>
              </a:rPr>
              <a:t>Mo-Ni-CATALYSTS OF HYDRODESULPHURIZATION PROCESS</a:t>
            </a:r>
            <a:br>
              <a:rPr lang="en-US" altLang="ru-RU" sz="2800" b="1" smtClean="0">
                <a:solidFill>
                  <a:schemeClr val="accent2"/>
                </a:solidFill>
              </a:rPr>
            </a:br>
            <a:r>
              <a:rPr lang="en-US" altLang="ru-RU" sz="2400" b="1" smtClean="0">
                <a:solidFill>
                  <a:schemeClr val="accent2"/>
                </a:solidFill>
              </a:rPr>
              <a:t>(hydropurification of diesel fraction)</a:t>
            </a:r>
            <a:endParaRPr lang="ru-RU" altLang="ru-RU" sz="2800" b="1" smtClean="0">
              <a:solidFill>
                <a:schemeClr val="accent2"/>
              </a:solidFill>
            </a:endParaRPr>
          </a:p>
        </p:txBody>
      </p:sp>
      <p:graphicFrame>
        <p:nvGraphicFramePr>
          <p:cNvPr id="15420" name="Group 60"/>
          <p:cNvGraphicFramePr>
            <a:graphicFrameLocks noGrp="1"/>
          </p:cNvGraphicFramePr>
          <p:nvPr>
            <p:ph idx="1"/>
          </p:nvPr>
        </p:nvGraphicFramePr>
        <p:xfrm>
          <a:off x="468313" y="1412875"/>
          <a:ext cx="8229600" cy="4248151"/>
        </p:xfrm>
        <a:graphic>
          <a:graphicData uri="http://schemas.openxmlformats.org/drawingml/2006/table">
            <a:tbl>
              <a:tblPr/>
              <a:tblGrid>
                <a:gridCol w="1646237"/>
                <a:gridCol w="1593850"/>
                <a:gridCol w="1697038"/>
                <a:gridCol w="1646237"/>
                <a:gridCol w="1646238"/>
              </a:tblGrid>
              <a:tr h="1582737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Catalyst</a:t>
                      </a:r>
                      <a:endParaRPr kumimoji="0" lang="ru-RU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Initial concentration</a:t>
                      </a:r>
                      <a:r>
                        <a:rPr kumimoji="0" lang="en-US" altLang="ru-R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of total sulphur in diesel fraction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ppm</a:t>
                      </a:r>
                    </a:p>
                  </a:txBody>
                  <a:tcPr marL="36000" marR="36000" marT="540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Residual sulphur concentration</a:t>
                      </a:r>
                      <a:r>
                        <a:rPr kumimoji="0" lang="ru-RU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, </a:t>
                      </a:r>
                      <a:r>
                        <a:rPr kumimoji="0" lang="en-US" alt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ppm</a:t>
                      </a:r>
                      <a:endParaRPr kumimoji="0" lang="ru-RU" altLang="ru-RU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11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250</a:t>
                      </a:r>
                      <a:r>
                        <a:rPr kumimoji="0" lang="ru-RU" alt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С</a:t>
                      </a:r>
                      <a:endParaRPr kumimoji="0" lang="en-US" altLang="ru-RU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accent2"/>
                        </a:solidFill>
                        <a:effectLst/>
                        <a:latin typeface="Arial" charset="0"/>
                      </a:endParaRP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350</a:t>
                      </a:r>
                      <a:r>
                        <a:rPr kumimoji="0" lang="ru-RU" alt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400</a:t>
                      </a:r>
                      <a:r>
                        <a:rPr kumimoji="0" lang="ru-RU" altLang="ru-RU" sz="20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0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С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18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А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М-1</a:t>
                      </a:r>
                    </a:p>
                  </a:txBody>
                  <a:tcPr marL="36000" marR="36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9900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7200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33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288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51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А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М-2</a:t>
                      </a:r>
                    </a:p>
                  </a:txBody>
                  <a:tcPr marL="36000" marR="36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9900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7230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37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312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А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М-3</a:t>
                      </a:r>
                    </a:p>
                  </a:txBody>
                  <a:tcPr marL="36000" marR="36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9900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7410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45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335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А</a:t>
                      </a:r>
                      <a:r>
                        <a:rPr kumimoji="0" lang="en-US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N</a:t>
                      </a: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М-4</a:t>
                      </a:r>
                    </a:p>
                  </a:txBody>
                  <a:tcPr marL="36000" marR="36000" marT="46800" marB="4680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9900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7490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52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accent2"/>
                          </a:solidFill>
                          <a:effectLst/>
                          <a:latin typeface="Arial" charset="0"/>
                        </a:rPr>
                        <a:t>358</a:t>
                      </a:r>
                    </a:p>
                  </a:txBody>
                  <a:tcPr marL="36000" marR="36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283" name="Rectangle 58"/>
          <p:cNvSpPr>
            <a:spLocks noChangeArrowheads="1"/>
          </p:cNvSpPr>
          <p:nvPr/>
        </p:nvSpPr>
        <p:spPr bwMode="auto">
          <a:xfrm>
            <a:off x="0" y="5805488"/>
            <a:ext cx="9145588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ru-RU" sz="1400" b="1">
                <a:solidFill>
                  <a:schemeClr val="accent2"/>
                </a:solidFill>
              </a:rPr>
              <a:t> </a:t>
            </a:r>
            <a:r>
              <a:rPr lang="en-US" altLang="ru-RU" sz="1600" b="1">
                <a:solidFill>
                  <a:schemeClr val="accent2"/>
                </a:solidFill>
              </a:rPr>
              <a:t>V.N.Borshch, E.V.Pugacheva, S.Ya.Zhuk, D.E.Andreev, V.N.Sanin, V.I.Yukhvid O.L.Eliseev,</a:t>
            </a:r>
            <a:r>
              <a:rPr lang="en-US" altLang="ru-RU" sz="1600"/>
              <a:t> </a:t>
            </a:r>
            <a:r>
              <a:rPr lang="en-US" altLang="ru-RU" sz="1600" b="1">
                <a:solidFill>
                  <a:schemeClr val="accent2"/>
                </a:solidFill>
              </a:rPr>
              <a:t>R.V.Kazantsev,</a:t>
            </a:r>
            <a:r>
              <a:rPr lang="en-US" altLang="ru-RU" sz="1600"/>
              <a:t> </a:t>
            </a:r>
            <a:r>
              <a:rPr lang="en-US" altLang="ru-RU" sz="1600" b="1">
                <a:solidFill>
                  <a:schemeClr val="accent2"/>
                </a:solidFill>
              </a:rPr>
              <a:t>S.I.Kolesnikov, I.M.Kolesnikov,and A.L.Lapidus / Kinetics and Catalysis, 2015, Vol.56, No.5, pp.681-688.</a:t>
            </a:r>
            <a:endParaRPr lang="ru-RU" altLang="ru-RU" sz="1600" b="1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361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87"/>
          <p:cNvSpPr>
            <a:spLocks noGrp="1"/>
          </p:cNvSpPr>
          <p:nvPr>
            <p:ph type="title"/>
          </p:nvPr>
        </p:nvSpPr>
        <p:spPr>
          <a:xfrm>
            <a:off x="590872" y="147375"/>
            <a:ext cx="8229600" cy="756084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Cold rolling of Reactive films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with corrugated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profiled) surface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467544" y="0"/>
            <a:ext cx="82809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" name="Рисунок 89" descr="C:\Documents and Settings\User\Рабочий стол\фотопленок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402" y="1662418"/>
            <a:ext cx="3127562" cy="3253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5604" y="1620622"/>
            <a:ext cx="3652762" cy="1565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2212" y="3279837"/>
            <a:ext cx="4818260" cy="356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8" name="Прямая со стрелкой 107"/>
          <p:cNvCxnSpPr/>
          <p:nvPr/>
        </p:nvCxnSpPr>
        <p:spPr bwMode="auto">
          <a:xfrm>
            <a:off x="6551985" y="4077072"/>
            <a:ext cx="2340495" cy="0"/>
          </a:xfrm>
          <a:prstGeom prst="straightConnector1">
            <a:avLst/>
          </a:prstGeom>
          <a:ln w="25400">
            <a:solidFill>
              <a:srgbClr val="C0000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Прямоугольник 110"/>
          <p:cNvSpPr/>
          <p:nvPr/>
        </p:nvSpPr>
        <p:spPr>
          <a:xfrm>
            <a:off x="7236296" y="3645024"/>
            <a:ext cx="8467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Calibri" pitchFamily="34" charset="0"/>
              </a:rPr>
              <a:t>20 mm</a:t>
            </a:r>
            <a:endParaRPr lang="ru-RU" b="1" dirty="0">
              <a:solidFill>
                <a:schemeClr val="accent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pic>
        <p:nvPicPr>
          <p:cNvPr id="11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3083" y="5710605"/>
            <a:ext cx="3342527" cy="1050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10565" y="4990058"/>
            <a:ext cx="324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 ~ 1200 – 1300 J/g</a:t>
            </a:r>
          </a:p>
          <a:p>
            <a:r>
              <a:rPr lang="en-US" dirty="0" err="1" smtClean="0"/>
              <a:t>dQ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~ 1  MJ/g s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403648" y="1124744"/>
            <a:ext cx="5328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FF0000"/>
                </a:solidFill>
              </a:rPr>
              <a:t>Dr. Sergey G, </a:t>
            </a:r>
            <a:r>
              <a:rPr lang="en-US" sz="2400" i="1" dirty="0" err="1" smtClean="0">
                <a:solidFill>
                  <a:srgbClr val="FF0000"/>
                </a:solidFill>
              </a:rPr>
              <a:t>Vadchenko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984" y="6021288"/>
            <a:ext cx="17056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TiB</a:t>
            </a:r>
            <a:r>
              <a:rPr lang="en-US" sz="3200" b="1" baseline="-25000" dirty="0" smtClean="0">
                <a:solidFill>
                  <a:srgbClr val="FFFF00"/>
                </a:solidFill>
              </a:rPr>
              <a:t>2</a:t>
            </a:r>
            <a:endParaRPr lang="ru-RU" sz="32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188640"/>
            <a:ext cx="8686800" cy="838200"/>
          </a:xfrm>
        </p:spPr>
        <p:txBody>
          <a:bodyPr/>
          <a:lstStyle/>
          <a:p>
            <a:r>
              <a:rPr lang="en-US" dirty="0" smtClean="0"/>
              <a:t>Ceramic items produced by SHS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27" y="2060848"/>
            <a:ext cx="8089746" cy="44706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9592" y="1196752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0000"/>
                </a:solidFill>
              </a:rPr>
              <a:t>Prof. </a:t>
            </a:r>
            <a:r>
              <a:rPr lang="en-US" sz="2800" i="1" dirty="0" err="1" smtClean="0">
                <a:solidFill>
                  <a:srgbClr val="FF0000"/>
                </a:solidFill>
              </a:rPr>
              <a:t>I.P.Borovinskaya</a:t>
            </a:r>
            <a:r>
              <a:rPr lang="en-US" sz="2800" i="1" dirty="0" smtClean="0">
                <a:solidFill>
                  <a:srgbClr val="FF0000"/>
                </a:solidFill>
              </a:rPr>
              <a:t> with co-workers</a:t>
            </a:r>
            <a:endParaRPr lang="ru-RU" sz="28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3854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 in space: ISS</a:t>
            </a:r>
            <a:endParaRPr lang="ru-RU" dirty="0"/>
          </a:p>
        </p:txBody>
      </p:sp>
      <p:pic>
        <p:nvPicPr>
          <p:cNvPr id="3075" name="Picture 2" descr="DSCF011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1865" y="1384787"/>
            <a:ext cx="4038600" cy="2692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9" descr="ss_107hi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lum brigh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4093325"/>
            <a:ext cx="3457575" cy="2622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4716016" y="1319615"/>
            <a:ext cx="4255122" cy="2761850"/>
            <a:chOff x="2880" y="2024"/>
            <a:chExt cx="2789" cy="1907"/>
          </a:xfrm>
        </p:grpSpPr>
        <p:pic>
          <p:nvPicPr>
            <p:cNvPr id="3092" name="Picture 4"/>
            <p:cNvPicPr>
              <a:picLocks noChangeAspect="1" noChangeArrowheads="1"/>
            </p:cNvPicPr>
            <p:nvPr/>
          </p:nvPicPr>
          <p:blipFill>
            <a:blip r:embed="rId4" cstate="print">
              <a:lum bright="32000" contras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024"/>
              <a:ext cx="2789" cy="1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9511" name="Text Box 7"/>
            <p:cNvSpPr txBox="1">
              <a:spLocks noChangeArrowheads="1"/>
            </p:cNvSpPr>
            <p:nvPr/>
          </p:nvSpPr>
          <p:spPr bwMode="auto">
            <a:xfrm>
              <a:off x="4195" y="2069"/>
              <a:ext cx="11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endParaRPr lang="ru-RU" sz="1600" b="1">
                <a:solidFill>
                  <a:srgbClr val="00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23" name="Picture 5" descr="iss-crew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671" y="4093325"/>
            <a:ext cx="3691186" cy="262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73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P10305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2"/>
            <a:ext cx="3563938" cy="2673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P10305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75973"/>
            <a:ext cx="3779962" cy="2834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0" y="1784893"/>
            <a:ext cx="4227122" cy="212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4077072"/>
            <a:ext cx="3951349" cy="267029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01770" y="234725"/>
            <a:ext cx="8686800" cy="841248"/>
          </a:xfrm>
        </p:spPr>
        <p:txBody>
          <a:bodyPr/>
          <a:lstStyle/>
          <a:p>
            <a:r>
              <a:rPr lang="en-US" dirty="0" smtClean="0"/>
              <a:t>SHS in space: unmanned spacecraft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208090" y="1242434"/>
            <a:ext cx="4514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Dr. </a:t>
            </a:r>
            <a:r>
              <a:rPr lang="en-US" sz="2000" i="1" dirty="0" err="1" smtClean="0">
                <a:solidFill>
                  <a:srgbClr val="FF0000"/>
                </a:solidFill>
              </a:rPr>
              <a:t>A.E.Sytschev</a:t>
            </a:r>
            <a:r>
              <a:rPr lang="en-US" sz="2000" i="1" dirty="0" smtClean="0">
                <a:solidFill>
                  <a:srgbClr val="FF0000"/>
                </a:solidFill>
              </a:rPr>
              <a:t>, </a:t>
            </a:r>
            <a:r>
              <a:rPr lang="en-US" sz="2000" i="1" dirty="0" err="1" smtClean="0">
                <a:solidFill>
                  <a:srgbClr val="FF0000"/>
                </a:solidFill>
              </a:rPr>
              <a:t>S.G.Vadchenko</a:t>
            </a:r>
            <a:r>
              <a:rPr lang="en-US" sz="2000" i="1" dirty="0" smtClean="0">
                <a:solidFill>
                  <a:srgbClr val="FF0000"/>
                </a:solidFill>
              </a:rPr>
              <a:t>, et al.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81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5287" y="2363727"/>
            <a:ext cx="4105275" cy="409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7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95666"/>
              </p:ext>
            </p:extLst>
          </p:nvPr>
        </p:nvGraphicFramePr>
        <p:xfrm>
          <a:off x="4500562" y="3105150"/>
          <a:ext cx="4751388" cy="3700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2" name="Graph" r:id="rId6" imgW="3529440" imgH="2747520" progId="Origin50.Graph">
                  <p:embed/>
                </p:oleObj>
              </mc:Choice>
              <mc:Fallback>
                <p:oleObj name="Graph" r:id="rId6" imgW="3529440" imgH="27475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2" y="3105150"/>
                        <a:ext cx="4751388" cy="3700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1835696" y="6457890"/>
            <a:ext cx="181011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000" dirty="0" smtClean="0"/>
              <a:t>- Distance, mm</a:t>
            </a:r>
            <a:endParaRPr lang="ru-RU" altLang="ru-RU" sz="2000" dirty="0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 rot="16200000">
            <a:off x="-66859" y="4413380"/>
            <a:ext cx="55496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dirty="0" smtClean="0"/>
              <a:t> </a:t>
            </a:r>
            <a:r>
              <a:rPr lang="ru-RU" altLang="ru-RU" dirty="0"/>
              <a:t>2 </a:t>
            </a:r>
            <a:r>
              <a:rPr lang="el-GR" altLang="ru-RU" dirty="0"/>
              <a:t>θ</a:t>
            </a:r>
            <a:endParaRPr lang="ru-RU" alt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287" y="166908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Wave of </a:t>
            </a:r>
            <a:r>
              <a:rPr lang="en-US" dirty="0" err="1" smtClean="0"/>
              <a:t>CuTi</a:t>
            </a:r>
            <a:r>
              <a:rPr lang="en-US" dirty="0" smtClean="0"/>
              <a:t>(</a:t>
            </a:r>
            <a:r>
              <a:rPr lang="en-US" dirty="0" err="1" smtClean="0"/>
              <a:t>amorph</a:t>
            </a:r>
            <a:r>
              <a:rPr lang="en-US" dirty="0" smtClean="0"/>
              <a:t>) to </a:t>
            </a:r>
            <a:r>
              <a:rPr lang="en-US" dirty="0" err="1" smtClean="0"/>
              <a:t>CuTi</a:t>
            </a:r>
            <a:r>
              <a:rPr lang="en-US" dirty="0" smtClean="0"/>
              <a:t> (</a:t>
            </a:r>
            <a:r>
              <a:rPr lang="en-US" dirty="0" err="1" smtClean="0"/>
              <a:t>cryst</a:t>
            </a:r>
            <a:r>
              <a:rPr lang="en-US" dirty="0" smtClean="0"/>
              <a:t>) transformation</a:t>
            </a:r>
            <a:endParaRPr lang="ru-RU" dirty="0"/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6154383" y="6457890"/>
            <a:ext cx="168187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000" dirty="0" smtClean="0"/>
              <a:t>Distance, mm</a:t>
            </a:r>
            <a:endParaRPr lang="ru-RU" altLang="ru-RU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716016" y="2376500"/>
            <a:ext cx="14383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Intensity of</a:t>
            </a:r>
          </a:p>
          <a:p>
            <a:r>
              <a:rPr lang="en-US" dirty="0" smtClean="0"/>
              <a:t>XRD peak, counts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708189" y="3501008"/>
            <a:ext cx="72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CuTi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87914" y="4770715"/>
            <a:ext cx="729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CuTi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36166" y="1193697"/>
            <a:ext cx="7128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CuTi</a:t>
            </a:r>
            <a:r>
              <a:rPr lang="en-US" sz="2400" dirty="0" smtClean="0"/>
              <a:t>(amorphous)           </a:t>
            </a:r>
            <a:r>
              <a:rPr lang="en-US" sz="2400" dirty="0" err="1" smtClean="0"/>
              <a:t>CuTi</a:t>
            </a:r>
            <a:r>
              <a:rPr lang="en-US" sz="2400" dirty="0" smtClean="0"/>
              <a:t> (crystalline intermetallic)</a:t>
            </a:r>
            <a:endParaRPr lang="ru-RU" sz="2400" dirty="0"/>
          </a:p>
        </p:txBody>
      </p:sp>
      <p:cxnSp>
        <p:nvCxnSpPr>
          <p:cNvPr id="7" name="Прямая со стрелкой 6"/>
          <p:cNvCxnSpPr/>
          <p:nvPr/>
        </p:nvCxnSpPr>
        <p:spPr>
          <a:xfrm>
            <a:off x="3419872" y="1445532"/>
            <a:ext cx="43204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u50-Ti50-n3 1k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4288" y="1749578"/>
            <a:ext cx="1917799" cy="239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608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 and Combustion Theory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just"/>
            <a:r>
              <a:rPr lang="en-US" dirty="0" smtClean="0"/>
              <a:t>“Up to now, structure-macro-kinetic theory of SHS that consider the combustion process together with structure-formation … has not been created”</a:t>
            </a:r>
          </a:p>
          <a:p>
            <a:pPr algn="just"/>
            <a:r>
              <a:rPr lang="en-US" dirty="0" smtClean="0"/>
              <a:t>“Possibility for development of generalized theory of flame propagation in heterogeneous media, that is important not only for SHS, has appeared”</a:t>
            </a:r>
          </a:p>
          <a:p>
            <a:pPr marL="0" indent="0" algn="just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sz="2600" dirty="0" smtClean="0"/>
              <a:t>(</a:t>
            </a:r>
            <a:r>
              <a:rPr lang="en-US" sz="2600" dirty="0" err="1" smtClean="0"/>
              <a:t>A.G.Merzhanov</a:t>
            </a:r>
            <a:r>
              <a:rPr lang="en-US" sz="2600" dirty="0" smtClean="0"/>
              <a:t>, </a:t>
            </a:r>
            <a:r>
              <a:rPr lang="en-US" sz="2600" dirty="0" err="1" smtClean="0"/>
              <a:t>I.P.Borovinskaya</a:t>
            </a:r>
            <a:r>
              <a:rPr lang="en-US" sz="2600" dirty="0" smtClean="0"/>
              <a:t>, “Concept of SHS development”, </a:t>
            </a:r>
            <a:r>
              <a:rPr lang="en-US" sz="2600" dirty="0" err="1" smtClean="0"/>
              <a:t>Chernogolovka</a:t>
            </a:r>
            <a:r>
              <a:rPr lang="en-US" sz="2600" dirty="0" smtClean="0"/>
              <a:t>, 2003) </a:t>
            </a:r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175790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other achievements: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Production of ultrafine </a:t>
            </a:r>
            <a:r>
              <a:rPr lang="en-US" dirty="0" err="1" smtClean="0"/>
              <a:t>Ti</a:t>
            </a:r>
            <a:r>
              <a:rPr lang="en-US" dirty="0" smtClean="0"/>
              <a:t> through SHS hydrogenation-milling-furnace dehydrogenation route</a:t>
            </a:r>
          </a:p>
          <a:p>
            <a:r>
              <a:rPr lang="en-US" dirty="0" smtClean="0"/>
              <a:t>New modification of boron carbide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Mg</a:t>
            </a:r>
            <a:r>
              <a:rPr lang="en-US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1.42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dirty="0" smtClean="0"/>
              <a:t>Electric insulating ceramics BN-SiO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Filters and membranes of </a:t>
            </a:r>
            <a:r>
              <a:rPr lang="en-US" dirty="0" err="1" smtClean="0"/>
              <a:t>TiC</a:t>
            </a:r>
            <a:r>
              <a:rPr lang="en-US" dirty="0" smtClean="0"/>
              <a:t> with catalytic activity</a:t>
            </a:r>
          </a:p>
          <a:p>
            <a:r>
              <a:rPr lang="en-US" dirty="0" smtClean="0"/>
              <a:t>And others…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578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144387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99" y="929760"/>
            <a:ext cx="7248805" cy="5436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5994" y="4323"/>
            <a:ext cx="85320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noFill/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Thank you for your attention!</a:t>
            </a:r>
            <a:endParaRPr lang="ru-RU" sz="5400" b="1" cap="none" spc="0" dirty="0">
              <a:ln w="12700">
                <a:noFill/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35696" y="6334780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C00000"/>
                </a:solidFill>
              </a:rPr>
              <a:t>Carrying on </a:t>
            </a:r>
            <a:r>
              <a:rPr lang="en-US" sz="2800" i="1" dirty="0" err="1" smtClean="0">
                <a:solidFill>
                  <a:srgbClr val="C00000"/>
                </a:solidFill>
              </a:rPr>
              <a:t>Merzhanov’s</a:t>
            </a:r>
            <a:r>
              <a:rPr lang="en-US" sz="2800" i="1" dirty="0" smtClean="0">
                <a:solidFill>
                  <a:srgbClr val="C00000"/>
                </a:solidFill>
              </a:rPr>
              <a:t> traditions…</a:t>
            </a:r>
            <a:endParaRPr lang="ru-RU" sz="2800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46343"/>
      </p:ext>
    </p:extLst>
  </p:cSld>
  <p:clrMapOvr>
    <a:masterClrMapping/>
  </p:clrMapOvr>
  <p:transition spd="med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phenomena in filtration combustion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4604" y="954832"/>
            <a:ext cx="8686800" cy="65070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Reaction spots and fingering (</a:t>
            </a:r>
            <a:r>
              <a:rPr lang="en-US" dirty="0" err="1" smtClean="0"/>
              <a:t>Ti</a:t>
            </a:r>
            <a:r>
              <a:rPr lang="en-US" dirty="0" smtClean="0"/>
              <a:t> – Air)</a:t>
            </a:r>
            <a:endParaRPr lang="ru-RU" dirty="0"/>
          </a:p>
        </p:txBody>
      </p:sp>
      <p:pic>
        <p:nvPicPr>
          <p:cNvPr id="4" name="Film_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91680" y="2036636"/>
            <a:ext cx="6084076" cy="341962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1660738"/>
            <a:ext cx="405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Laboratory of Prof. Petr </a:t>
            </a:r>
            <a:r>
              <a:rPr lang="en-US" sz="2000" i="1" dirty="0" err="1" smtClean="0">
                <a:solidFill>
                  <a:srgbClr val="FF0000"/>
                </a:solidFill>
              </a:rPr>
              <a:t>M.Krishenik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733256"/>
            <a:ext cx="885698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Kostin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S.V.,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Krishenik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P.M., and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Shkadinsky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K.G.,Experimental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study of the heterogeneous filtration combustion mode, </a:t>
            </a:r>
            <a:r>
              <a:rPr lang="en-US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Combust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Explos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Shock Waves, 2012, vol. 48, no. 1, pp. </a:t>
            </a:r>
            <a:r>
              <a:rPr lang="en-US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1–9.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Kostin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S.V. and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Krishenik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P.M., Unsteady infiltration mediated combustion in conditions of regulated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quasiisobaric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flow of gaseous reagent, Int. J. Self.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Propag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HighTemp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Synth., 2013, vol. 22, no. 2, pp. 88–92.</a:t>
            </a:r>
            <a:endParaRPr lang="ru-RU" sz="1200" dirty="0"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9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2782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phenomena in filtration combustion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5500" y="981469"/>
            <a:ext cx="8686800" cy="650702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Computer modeling</a:t>
            </a:r>
            <a:endParaRPr lang="ru-RU" dirty="0"/>
          </a:p>
        </p:txBody>
      </p:sp>
      <p:pic>
        <p:nvPicPr>
          <p:cNvPr id="7" name="FILM_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63688" y="1938544"/>
            <a:ext cx="5976663" cy="335924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3528" y="5589240"/>
            <a:ext cx="8712968" cy="1014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Ozerkovskaya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N.I.,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Firsov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A.N., and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Shkadinsky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K.G., Emergence of spatial structures during filtration combustion, </a:t>
            </a:r>
            <a:r>
              <a:rPr lang="en-US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Combust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Explos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Shock Waves</a:t>
            </a:r>
            <a:r>
              <a:rPr lang="en-US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2010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vol. 46, no. 5, pp. </a:t>
            </a:r>
            <a:r>
              <a:rPr lang="en-US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515–522.</a:t>
            </a:r>
            <a:endParaRPr lang="ru-RU" sz="12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en-US" sz="1200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Kostin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S.V.,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Krishenik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P.M.,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Ozerkovskaya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N.I.,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Firsov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A.N., and </a:t>
            </a:r>
            <a:r>
              <a:rPr lang="en-US" sz="1200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Shkadinsky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K.G., Cellular filtration combustion of porous layers, </a:t>
            </a:r>
            <a:r>
              <a:rPr lang="en-US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en-US" sz="1200" dirty="0" err="1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Combust.Explos</a:t>
            </a:r>
            <a:r>
              <a:rPr lang="en-US" sz="12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Shock Waves, 2012, vol. 48, no. 1, pp. </a:t>
            </a:r>
            <a:r>
              <a:rPr lang="en-US" sz="12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1–9.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9786" y="1538434"/>
            <a:ext cx="405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Laboratory of Prof. Petr </a:t>
            </a:r>
            <a:r>
              <a:rPr lang="en-US" sz="2000" i="1" dirty="0" err="1" smtClean="0">
                <a:solidFill>
                  <a:srgbClr val="FF0000"/>
                </a:solidFill>
              </a:rPr>
              <a:t>M.Krishenik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9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рабочий стол\Сеплярский\Pict\фото_гранулы и шихты_2Ti_C\IMG_0691.JPG"/>
          <p:cNvPicPr>
            <a:picLocks noChangeAspect="1" noChangeArrowheads="1"/>
          </p:cNvPicPr>
          <p:nvPr/>
        </p:nvPicPr>
        <p:blipFill>
          <a:blip r:embed="rId6" cstate="print"/>
          <a:srcRect t="7476" r="21650" b="11978"/>
          <a:stretch>
            <a:fillRect/>
          </a:stretch>
        </p:blipFill>
        <p:spPr bwMode="auto">
          <a:xfrm>
            <a:off x="1490228" y="1156188"/>
            <a:ext cx="2808312" cy="2260043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5" name="Picture 9" descr="F:\рабочий стол\Сеплярский\Pict\фото_гранулы и шихты_2Ti_C\IMG_0684.JPG"/>
          <p:cNvPicPr>
            <a:picLocks noChangeAspect="1" noChangeArrowheads="1"/>
          </p:cNvPicPr>
          <p:nvPr/>
        </p:nvPicPr>
        <p:blipFill>
          <a:blip r:embed="rId7" cstate="print"/>
          <a:srcRect r="14285"/>
          <a:stretch>
            <a:fillRect/>
          </a:stretch>
        </p:blipFill>
        <p:spPr bwMode="auto">
          <a:xfrm>
            <a:off x="4860032" y="1150537"/>
            <a:ext cx="2880320" cy="2254939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2" name="Гранулы в аргон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60032" y="3456121"/>
            <a:ext cx="3992029" cy="29940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31640" y="14988"/>
            <a:ext cx="6318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Combustion of powder and granulated Ti+0.5C </a:t>
            </a:r>
            <a:endParaRPr lang="ru-RU" sz="2400" dirty="0"/>
          </a:p>
        </p:txBody>
      </p:sp>
      <p:pic>
        <p:nvPicPr>
          <p:cNvPr id="4" name="Порошок в аргоне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23528" y="3469836"/>
            <a:ext cx="3984104" cy="29880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6390" y="2856968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3 mm/s</a:t>
            </a:r>
            <a:endParaRPr lang="ru-RU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7800170" y="2871170"/>
            <a:ext cx="1051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9</a:t>
            </a:r>
            <a:r>
              <a:rPr lang="en-US" sz="2000" dirty="0" smtClean="0"/>
              <a:t> mm/s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195414" y="508610"/>
            <a:ext cx="4104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Laboratory of Dr. Boris S. </a:t>
            </a:r>
            <a:r>
              <a:rPr lang="en-US" sz="2000" i="1" dirty="0" err="1" smtClean="0">
                <a:solidFill>
                  <a:srgbClr val="FF0000"/>
                </a:solidFill>
              </a:rPr>
              <a:t>Seplyarskii</a:t>
            </a:r>
            <a:endParaRPr lang="ru-RU" sz="20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0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2686507"/>
            <a:ext cx="2759501" cy="3252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686506"/>
            <a:ext cx="2736304" cy="3252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TextBox 1"/>
          <p:cNvSpPr txBox="1">
            <a:spLocks noChangeArrowheads="1"/>
          </p:cNvSpPr>
          <p:nvPr/>
        </p:nvSpPr>
        <p:spPr bwMode="auto">
          <a:xfrm>
            <a:off x="193116" y="135089"/>
            <a:ext cx="875485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cs typeface="Arial" pitchFamily="34" charset="0"/>
              </a:rPr>
              <a:t>Combustion of granulated Ti+0,5C: yield</a:t>
            </a:r>
            <a:endParaRPr lang="ru-RU" sz="2800" b="1" dirty="0"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8153" y="658309"/>
            <a:ext cx="4104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</a:rPr>
              <a:t>Laboratory of Dr. Boris S. </a:t>
            </a:r>
            <a:r>
              <a:rPr lang="en-US" sz="2000" i="1" dirty="0" err="1" smtClean="0">
                <a:solidFill>
                  <a:srgbClr val="FF0000"/>
                </a:solidFill>
              </a:rPr>
              <a:t>Seplyarskii</a:t>
            </a:r>
            <a:endParaRPr lang="ru-RU" sz="2000" i="1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0376" y="6105947"/>
            <a:ext cx="3595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Combustion in </a:t>
            </a:r>
            <a:r>
              <a:rPr lang="en-US" sz="2400" dirty="0" err="1" smtClean="0"/>
              <a:t>Ar</a:t>
            </a:r>
            <a:r>
              <a:rPr lang="en-US" sz="2400" dirty="0" smtClean="0"/>
              <a:t>: </a:t>
            </a:r>
            <a:r>
              <a:rPr lang="en-US" sz="2400" dirty="0"/>
              <a:t>carbide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934193" y="6105947"/>
            <a:ext cx="41681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</a:t>
            </a:r>
            <a:r>
              <a:rPr lang="en-US" sz="2400" dirty="0" smtClean="0"/>
              <a:t>ombustion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: </a:t>
            </a:r>
            <a:r>
              <a:rPr lang="en-US" sz="2400" dirty="0" err="1" smtClean="0"/>
              <a:t>carbonitride</a:t>
            </a:r>
            <a:endParaRPr lang="ru-RU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3418414" y="3429000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Contribution to combustion science</a:t>
            </a:r>
            <a:endParaRPr lang="ru-RU" sz="2400" dirty="0"/>
          </a:p>
        </p:txBody>
      </p:sp>
      <p:cxnSp>
        <p:nvCxnSpPr>
          <p:cNvPr id="5" name="Прямая со стрелкой 4"/>
          <p:cNvCxnSpPr>
            <a:endCxn id="3" idx="0"/>
          </p:cNvCxnSpPr>
          <p:nvPr/>
        </p:nvCxnSpPr>
        <p:spPr>
          <a:xfrm>
            <a:off x="4570542" y="1196752"/>
            <a:ext cx="0" cy="2232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H="1">
            <a:off x="2123728" y="1196752"/>
            <a:ext cx="2304256" cy="12961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4788024" y="1224390"/>
            <a:ext cx="2230233" cy="12954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158619" y="1581639"/>
            <a:ext cx="220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SHS products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132759" y="1578866"/>
            <a:ext cx="2205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SHS products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4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ialm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1520" y="2420888"/>
            <a:ext cx="3999160" cy="3845175"/>
          </a:xfrm>
          <a:prstGeom prst="rect">
            <a:avLst/>
          </a:prstGeom>
        </p:spPr>
      </p:pic>
      <p:pic>
        <p:nvPicPr>
          <p:cNvPr id="3" name="TiB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429" y="2420887"/>
            <a:ext cx="3845175" cy="38451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18952" y="1429324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Ni+Al</a:t>
            </a:r>
            <a:r>
              <a:rPr lang="en-US" sz="2400" dirty="0" smtClean="0"/>
              <a:t> Mechanically structured System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00760" y="1613989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Ti+B</a:t>
            </a:r>
            <a:r>
              <a:rPr lang="en-US" sz="2400" dirty="0" smtClean="0"/>
              <a:t> System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412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speed Macro- and Micro- video: influence of the medium microstructure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5783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1442</TotalTime>
  <Words>2075</Words>
  <Application>Microsoft Office PowerPoint</Application>
  <PresentationFormat>Экран (4:3)</PresentationFormat>
  <Paragraphs>385</Paragraphs>
  <Slides>41</Slides>
  <Notes>5</Notes>
  <HiddenSlides>0</HiddenSlides>
  <MMClips>9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41</vt:i4>
      </vt:variant>
    </vt:vector>
  </HeadingPairs>
  <TitlesOfParts>
    <vt:vector size="55" baseType="lpstr">
      <vt:lpstr>Arial</vt:lpstr>
      <vt:lpstr>Calibri</vt:lpstr>
      <vt:lpstr>Courier New</vt:lpstr>
      <vt:lpstr>Franklin Gothic Book</vt:lpstr>
      <vt:lpstr>Franklin Gothic Medium</vt:lpstr>
      <vt:lpstr>Symbol</vt:lpstr>
      <vt:lpstr>Times New Roman</vt:lpstr>
      <vt:lpstr>Verdana</vt:lpstr>
      <vt:lpstr>Wingdings</vt:lpstr>
      <vt:lpstr>Wingdings 2</vt:lpstr>
      <vt:lpstr>Трек</vt:lpstr>
      <vt:lpstr>Graph</vt:lpstr>
      <vt:lpstr>SPW 4.0 Graph</vt:lpstr>
      <vt:lpstr>Origin Graph</vt:lpstr>
      <vt:lpstr>CARRYING ON MEZHANOV'S TRADITIONS: NEW ACHIEVEMENTS ON SHS IN ISMAN</vt:lpstr>
      <vt:lpstr>Plan of the lecture</vt:lpstr>
      <vt:lpstr>Презентация PowerPoint</vt:lpstr>
      <vt:lpstr>SHS and Combustion Theory</vt:lpstr>
      <vt:lpstr>New phenomena in filtration combustion</vt:lpstr>
      <vt:lpstr>New phenomena in filtration combustion</vt:lpstr>
      <vt:lpstr>Презентация PowerPoint</vt:lpstr>
      <vt:lpstr>Презентация PowerPoint</vt:lpstr>
      <vt:lpstr>High speed Macro- and Micro- video: influence of the medium microstructure</vt:lpstr>
      <vt:lpstr>Dynamics of the local combustion front movement</vt:lpstr>
      <vt:lpstr>2D model of the microheterogeneous combustion and experimental verification</vt:lpstr>
      <vt:lpstr>mutual contributions of shs and combustion science (made recently)</vt:lpstr>
      <vt:lpstr>Merzhavov’s traditions</vt:lpstr>
      <vt:lpstr>Probing local gas pressure during SHS</vt:lpstr>
      <vt:lpstr>Voltage generated by shs under pressure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New materials: alon</vt:lpstr>
      <vt:lpstr>New morphologies: si3n4</vt:lpstr>
      <vt:lpstr>New microstructures: submicron and nano- powders</vt:lpstr>
      <vt:lpstr>New chemical route: B + co2</vt:lpstr>
      <vt:lpstr>Презентация PowerPoint</vt:lpstr>
      <vt:lpstr>Презентация PowerPoint</vt:lpstr>
      <vt:lpstr>Презентация PowerPoint</vt:lpstr>
      <vt:lpstr>POLYMETALLIC CATALYSTS ON THE BASE OF SHS-INTERMETALLIDES</vt:lpstr>
      <vt:lpstr>NANOSTRUCTURES OF Ni- AND Fe-BASED CATALYSTS OF DEEP OXIDATION</vt:lpstr>
      <vt:lpstr>DEEP OXIDATION OF CO AND PROPANE  ON Ni-Co-Mn CATALYSTS</vt:lpstr>
      <vt:lpstr>NANOSTRUCTURES ON THE SURFACE OF Co-BASED CATALYSTS FOR FISCHER-TROPSCH PROCESS</vt:lpstr>
      <vt:lpstr>ACTIVITY AND SELECTIVITY OF Co-BASED CATALYSTS  IN FISCHER-TROPSCH PROCESS  P=2.0 MPa, t=2000C, H2:CO = 2:1, V=2.5 l(NTP)Ч(sЧg)-1</vt:lpstr>
      <vt:lpstr>Mo-Ni-CATALYSTS OF HYDRODESULPHURIZATION PROCESS (hydropurification of diesel fraction)</vt:lpstr>
      <vt:lpstr>Cold rolling of Reactive films with corrugated (profiled) surface</vt:lpstr>
      <vt:lpstr>Ceramic items produced by SHS</vt:lpstr>
      <vt:lpstr>SHS in space: ISS</vt:lpstr>
      <vt:lpstr>SHS in space: unmanned spacecraft</vt:lpstr>
      <vt:lpstr>Wave of CuTi(amorph) to CuTi (cryst) transformation</vt:lpstr>
      <vt:lpstr>Some other achievements: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</dc:creator>
  <cp:lastModifiedBy>Александр Рогачев</cp:lastModifiedBy>
  <cp:revision>94</cp:revision>
  <dcterms:created xsi:type="dcterms:W3CDTF">2015-10-04T15:55:07Z</dcterms:created>
  <dcterms:modified xsi:type="dcterms:W3CDTF">2015-10-14T20:35:24Z</dcterms:modified>
</cp:coreProperties>
</file>