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x-msvideo"/>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 id="2147483687" r:id="rId2"/>
    <p:sldMasterId id="2147483691" r:id="rId3"/>
    <p:sldMasterId id="2147483693" r:id="rId4"/>
    <p:sldMasterId id="2147483697" r:id="rId5"/>
  </p:sldMasterIdLst>
  <p:notesMasterIdLst>
    <p:notesMasterId r:id="rId40"/>
  </p:notesMasterIdLst>
  <p:sldIdLst>
    <p:sldId id="256" r:id="rId6"/>
    <p:sldId id="258" r:id="rId7"/>
    <p:sldId id="300" r:id="rId8"/>
    <p:sldId id="259" r:id="rId9"/>
    <p:sldId id="260" r:id="rId10"/>
    <p:sldId id="261" r:id="rId11"/>
    <p:sldId id="262" r:id="rId12"/>
    <p:sldId id="263" r:id="rId13"/>
    <p:sldId id="264" r:id="rId14"/>
    <p:sldId id="296" r:id="rId15"/>
    <p:sldId id="273" r:id="rId16"/>
    <p:sldId id="278" r:id="rId17"/>
    <p:sldId id="282" r:id="rId18"/>
    <p:sldId id="281" r:id="rId19"/>
    <p:sldId id="279" r:id="rId20"/>
    <p:sldId id="266" r:id="rId21"/>
    <p:sldId id="269" r:id="rId22"/>
    <p:sldId id="298" r:id="rId23"/>
    <p:sldId id="289" r:id="rId24"/>
    <p:sldId id="299" r:id="rId25"/>
    <p:sldId id="267" r:id="rId26"/>
    <p:sldId id="284" r:id="rId27"/>
    <p:sldId id="288" r:id="rId28"/>
    <p:sldId id="285" r:id="rId29"/>
    <p:sldId id="287" r:id="rId30"/>
    <p:sldId id="272" r:id="rId31"/>
    <p:sldId id="271" r:id="rId32"/>
    <p:sldId id="291" r:id="rId33"/>
    <p:sldId id="290" r:id="rId34"/>
    <p:sldId id="292" r:id="rId35"/>
    <p:sldId id="301" r:id="rId36"/>
    <p:sldId id="293" r:id="rId37"/>
    <p:sldId id="295" r:id="rId38"/>
    <p:sldId id="29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7A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6" d="100"/>
          <a:sy n="106" d="100"/>
        </p:scale>
        <p:origin x="474" y="336"/>
      </p:cViewPr>
      <p:guideLst/>
    </p:cSldViewPr>
  </p:slideViewPr>
  <p:notesTextViewPr>
    <p:cViewPr>
      <p:scale>
        <a:sx n="1" d="1"/>
        <a:sy n="1" d="1"/>
      </p:scale>
      <p:origin x="0" y="0"/>
    </p:cViewPr>
  </p:notesTextViewPr>
  <p:sorterViewPr>
    <p:cViewPr>
      <p:scale>
        <a:sx n="71" d="100"/>
        <a:sy n="71" d="100"/>
      </p:scale>
      <p:origin x="0" y="-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0530D-20CF-4A3B-8689-B692F4152AF5}" type="datetimeFigureOut">
              <a:rPr lang="en-US" smtClean="0"/>
              <a:t>10/11/2015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D587AF-341D-41B4-8547-30122AD6B9E6}" type="slidenum">
              <a:rPr lang="en-US" smtClean="0"/>
              <a:t>‹#›</a:t>
            </a:fld>
            <a:endParaRPr lang="en-US"/>
          </a:p>
        </p:txBody>
      </p:sp>
    </p:spTree>
    <p:extLst>
      <p:ext uri="{BB962C8B-B14F-4D97-AF65-F5344CB8AC3E}">
        <p14:creationId xmlns:p14="http://schemas.microsoft.com/office/powerpoint/2010/main" val="302100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D2129A1-F064-441E-88FE-E13B34506AE4}" type="slidenum">
              <a:rPr lang="en-US" sz="1200">
                <a:latin typeface="Calibri" pitchFamily="34" charset="0"/>
              </a:rPr>
              <a:pPr algn="r"/>
              <a:t>11</a:t>
            </a:fld>
            <a:endParaRPr lang="en-US" sz="1200" dirty="0">
              <a:latin typeface="Calibri" pitchFamily="34" charset="0"/>
            </a:endParaRPr>
          </a:p>
        </p:txBody>
      </p:sp>
      <p:sp>
        <p:nvSpPr>
          <p:cNvPr id="481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2287541-92F8-4E98-ABFA-6A4F404055D8}" type="slidenum">
              <a:rPr lang="en-US" sz="1200">
                <a:latin typeface="Calibri" pitchFamily="34" charset="0"/>
              </a:rPr>
              <a:pPr algn="r"/>
              <a:t>11</a:t>
            </a:fld>
            <a:endParaRPr lang="en-US" sz="1200" dirty="0">
              <a:latin typeface="Calibri" pitchFamily="34" charset="0"/>
            </a:endParaRPr>
          </a:p>
        </p:txBody>
      </p:sp>
      <p:sp>
        <p:nvSpPr>
          <p:cNvPr id="481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ndParaRPr>
          </a:p>
        </p:txBody>
      </p:sp>
    </p:spTree>
    <p:extLst>
      <p:ext uri="{BB962C8B-B14F-4D97-AF65-F5344CB8AC3E}">
        <p14:creationId xmlns:p14="http://schemas.microsoft.com/office/powerpoint/2010/main" val="18630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2334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81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3063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841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572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04460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9203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2726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9819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6BA95-5EDA-41D4-8A8D-0D246DCF00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9561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AF430A0-7FAE-4D41-AB66-ADC760162FA6}" type="datetimeFigureOut">
              <a:rPr lang="ru-RU">
                <a:solidFill>
                  <a:prstClr val="black">
                    <a:tint val="75000"/>
                  </a:prstClr>
                </a:solidFill>
              </a:rPr>
              <a:pPr>
                <a:defRPr/>
              </a:pPr>
              <a:t>11.10.2015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19F2FBAF-92D2-4840-82A4-F309C21B2959}" type="slidenum">
              <a:rPr lang="ru-RU" altLang="en-US"/>
              <a:pPr>
                <a:defRPr/>
              </a:pPr>
              <a:t>‹#›</a:t>
            </a:fld>
            <a:endParaRPr lang="ru-RU" altLang="en-US"/>
          </a:p>
        </p:txBody>
      </p:sp>
    </p:spTree>
    <p:extLst>
      <p:ext uri="{BB962C8B-B14F-4D97-AF65-F5344CB8AC3E}">
        <p14:creationId xmlns:p14="http://schemas.microsoft.com/office/powerpoint/2010/main" val="274767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424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61FEA-633C-41A8-B7CD-4CDC220BB078}"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63554B-AF6A-41D5-8411-DE5EF31CD4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86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2931" y="714375"/>
            <a:ext cx="1191358" cy="508000"/>
          </a:xfrm>
          <a:custGeom>
            <a:avLst/>
            <a:gdLst>
              <a:gd name="T0" fmla="*/ 2147483647 w 9248"/>
              <a:gd name="T1" fmla="*/ 2147483647 h 10000"/>
              <a:gd name="T2" fmla="*/ 2147483647 w 9248"/>
              <a:gd name="T3" fmla="*/ 2147483647 h 10000"/>
              <a:gd name="T4" fmla="*/ 2147483647 w 9248"/>
              <a:gd name="T5" fmla="*/ 2147483647 h 10000"/>
              <a:gd name="T6" fmla="*/ 2147483647 w 9248"/>
              <a:gd name="T7" fmla="*/ 0 h 10000"/>
              <a:gd name="T8" fmla="*/ 2147483647 w 9248"/>
              <a:gd name="T9" fmla="*/ 0 h 10000"/>
              <a:gd name="T10" fmla="*/ 0 w 9248"/>
              <a:gd name="T11" fmla="*/ 2147483647 h 10000"/>
              <a:gd name="T12" fmla="*/ 2147483647 w 9248"/>
              <a:gd name="T13" fmla="*/ 2147483647 h 10000"/>
              <a:gd name="T14" fmla="*/ 2147483647 w 9248"/>
              <a:gd name="T15" fmla="*/ 2147483647 h 10000"/>
              <a:gd name="T16" fmla="*/ 2147483647 w 9248"/>
              <a:gd name="T17" fmla="*/ 2147483647 h 10000"/>
              <a:gd name="T18" fmla="*/ 2147483647 w 9248"/>
              <a:gd name="T19" fmla="*/ 2147483647 h 10000"/>
              <a:gd name="T20" fmla="*/ 2147483647 w 9248"/>
              <a:gd name="T21" fmla="*/ 2147483647 h 10000"/>
              <a:gd name="T22" fmla="*/ 2147483647 w 9248"/>
              <a:gd name="T23" fmla="*/ 2147483647 h 10000"/>
              <a:gd name="T24" fmla="*/ 2147483647 w 924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2" name="Title 1"/>
          <p:cNvSpPr>
            <a:spLocks noGrp="1"/>
          </p:cNvSpPr>
          <p:nvPr>
            <p:ph type="title"/>
          </p:nvPr>
        </p:nvSpPr>
        <p:spPr>
          <a:xfrm>
            <a:off x="1944694" y="624110"/>
            <a:ext cx="6683766"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0" y="2133600"/>
            <a:ext cx="668655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eaLnBrk="0" hangingPunct="0">
              <a:defRPr kumimoji="1">
                <a:latin typeface="굴림" panose="020B0600000101010101" pitchFamily="34" charset="-127"/>
              </a:defRPr>
            </a:lvl1pPr>
          </a:lstStyle>
          <a:p>
            <a:fld id="{1CE1380D-696B-4EF9-83CF-C034FDAD99CE}" type="datetimeFigureOut">
              <a:rPr lang="ru-RU" altLang="en-US"/>
              <a:pPr/>
              <a:t>11.10.2015</a:t>
            </a:fld>
            <a:endParaRPr lang="ru-RU" alt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kumimoji="1">
                <a:latin typeface="굴림" panose="020B0600000101010101" pitchFamily="34" charset="-127"/>
                <a:ea typeface="굴림" panose="020B0600000101010101" pitchFamily="34" charset="-127"/>
              </a:defRPr>
            </a:lvl1pPr>
          </a:lstStyle>
          <a:p>
            <a:pPr>
              <a:defRPr/>
            </a:pPr>
            <a:endParaRPr lang="ru-RU"/>
          </a:p>
        </p:txBody>
      </p:sp>
      <p:sp>
        <p:nvSpPr>
          <p:cNvPr id="7" name="Slide Number Placeholder 5"/>
          <p:cNvSpPr>
            <a:spLocks noGrp="1"/>
          </p:cNvSpPr>
          <p:nvPr>
            <p:ph type="sldNum" sz="quarter" idx="12"/>
          </p:nvPr>
        </p:nvSpPr>
        <p:spPr/>
        <p:txBody>
          <a:bodyPr/>
          <a:lstStyle>
            <a:lvl1pPr eaLnBrk="0" hangingPunct="0">
              <a:defRPr kumimoji="1">
                <a:latin typeface="굴림" panose="020B0600000101010101" pitchFamily="34" charset="-127"/>
              </a:defRPr>
            </a:lvl1pPr>
          </a:lstStyle>
          <a:p>
            <a:fld id="{7C6DAF79-64D5-419C-B5C6-12612C0A367D}" type="slidenum">
              <a:rPr lang="ru-RU" altLang="en-US"/>
              <a:pPr/>
              <a:t>‹#›</a:t>
            </a:fld>
            <a:endParaRPr lang="ru-RU" altLang="en-US"/>
          </a:p>
        </p:txBody>
      </p:sp>
    </p:spTree>
    <p:extLst>
      <p:ext uri="{BB962C8B-B14F-4D97-AF65-F5344CB8AC3E}">
        <p14:creationId xmlns:p14="http://schemas.microsoft.com/office/powerpoint/2010/main" val="317905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8391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364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76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956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5900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10/11/2015</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67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10/11/2015</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390677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defTabSz="9144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defTabSz="9144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008AAE55-515C-4DB6-A882-1308717853D4}"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77933008"/>
      </p:ext>
    </p:extLst>
  </p:cSld>
  <p:clrMap bg1="lt1" tx1="dk1" bg2="lt2" tx2="dk2" accent1="accent1" accent2="accent2" accent3="accent3" accent4="accent4" accent5="accent5" accent6="accent6" hlink="hlink" folHlink="folHlink"/>
  <p:sldLayoutIdLst>
    <p:sldLayoutId id="2147483688"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4400">
              <a:defRPr/>
            </a:pPr>
            <a:fld id="{E8CDF22C-4DE4-4BF1-BEB6-43AF0A8F77DA}" type="datetimeFigureOut">
              <a:rPr lang="ru-RU">
                <a:solidFill>
                  <a:prstClr val="black">
                    <a:tint val="75000"/>
                  </a:prstClr>
                </a:solidFill>
              </a:rPr>
              <a:pPr defTabSz="914400">
                <a:defRPr/>
              </a:pPr>
              <a:t>11.10.2015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4400">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defTabSz="914400" fontAlgn="base">
              <a:spcBef>
                <a:spcPct val="0"/>
              </a:spcBef>
              <a:spcAft>
                <a:spcPct val="0"/>
              </a:spcAft>
              <a:defRPr/>
            </a:pPr>
            <a:fld id="{4A1C77C1-6BC0-47D9-BB86-84F616384207}" type="slidenum">
              <a:rPr lang="ru-RU" altLang="en-US"/>
              <a:pPr defTabSz="914400" fontAlgn="base">
                <a:spcBef>
                  <a:spcPct val="0"/>
                </a:spcBef>
                <a:spcAft>
                  <a:spcPct val="0"/>
                </a:spcAft>
                <a:defRPr/>
              </a:pPr>
              <a:t>‹#›</a:t>
            </a:fld>
            <a:endParaRPr lang="ru-RU" altLang="en-US"/>
          </a:p>
        </p:txBody>
      </p:sp>
    </p:spTree>
    <p:extLst>
      <p:ext uri="{BB962C8B-B14F-4D97-AF65-F5344CB8AC3E}">
        <p14:creationId xmlns:p14="http://schemas.microsoft.com/office/powerpoint/2010/main" val="1911658932"/>
      </p:ext>
    </p:extLst>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8761FEA-633C-41A8-B7CD-4CDC220BB078}" type="datetimeFigureOut">
              <a:rPr lang="en-US" smtClean="0">
                <a:solidFill>
                  <a:prstClr val="black">
                    <a:tint val="75000"/>
                  </a:prstClr>
                </a:solidFill>
              </a:rPr>
              <a:pPr defTabSz="914400"/>
              <a:t>10/11/2015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563554B-AF6A-41D5-8411-DE5EF31CD48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55596908"/>
      </p:ext>
    </p:extLst>
  </p:cSld>
  <p:clrMap bg1="lt1" tx1="dk1" bg2="lt2" tx2="dk2" accent1="accent1" accent2="accent2" accent3="accent3" accent4="accent4" accent5="accent5" accent6="accent6" hlink="hlink" folHlink="folHlink"/>
  <p:sldLayoutIdLst>
    <p:sldLayoutId id="21474836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C5DEE5"/>
            </a:gs>
          </a:gsLst>
          <a:lin ang="5400000"/>
        </a:gradFill>
        <a:effectLst/>
      </p:bgPr>
    </p:bg>
    <p:spTree>
      <p:nvGrpSpPr>
        <p:cNvPr id="1" name=""/>
        <p:cNvGrpSpPr/>
        <p:nvPr/>
      </p:nvGrpSpPr>
      <p:grpSpPr>
        <a:xfrm>
          <a:off x="0" y="0"/>
          <a:ext cx="0" cy="0"/>
          <a:chOff x="0" y="0"/>
          <a:chExt cx="0" cy="0"/>
        </a:xfrm>
      </p:grpSpPr>
      <p:grpSp>
        <p:nvGrpSpPr>
          <p:cNvPr id="35842" name="Group 22"/>
          <p:cNvGrpSpPr>
            <a:grpSpLocks/>
          </p:cNvGrpSpPr>
          <p:nvPr/>
        </p:nvGrpSpPr>
        <p:grpSpPr bwMode="auto">
          <a:xfrm>
            <a:off x="0" y="228601"/>
            <a:ext cx="2137997" cy="6638925"/>
            <a:chOff x="2487613" y="285750"/>
            <a:chExt cx="2428875" cy="5654676"/>
          </a:xfrm>
        </p:grpSpPr>
        <p:sp>
          <p:nvSpPr>
            <p:cNvPr id="35862"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3"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4"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5"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6"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7"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8"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9"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70"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71"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72"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73"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grpSp>
      <p:grpSp>
        <p:nvGrpSpPr>
          <p:cNvPr id="35843" name="Group 9"/>
          <p:cNvGrpSpPr>
            <a:grpSpLocks/>
          </p:cNvGrpSpPr>
          <p:nvPr/>
        </p:nvGrpSpPr>
        <p:grpSpPr bwMode="auto">
          <a:xfrm>
            <a:off x="20516" y="0"/>
            <a:ext cx="1767254" cy="6853238"/>
            <a:chOff x="6627813" y="195610"/>
            <a:chExt cx="1952625" cy="5678141"/>
          </a:xfrm>
        </p:grpSpPr>
        <p:sp>
          <p:nvSpPr>
            <p:cNvPr id="35850" name="Freeform 27"/>
            <p:cNvSpPr>
              <a:spLocks/>
            </p:cNvSpPr>
            <p:nvPr/>
          </p:nvSpPr>
          <p:spPr bwMode="auto">
            <a:xfrm>
              <a:off x="6627813" y="195610"/>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1"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2"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3"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4"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5"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6"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7"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8"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59"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0"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sp>
          <p:nvSpPr>
            <p:cNvPr id="35861"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44083" eaLnBrk="0" fontAlgn="base" hangingPunct="0">
                <a:spcBef>
                  <a:spcPct val="0"/>
                </a:spcBef>
                <a:spcAft>
                  <a:spcPct val="0"/>
                </a:spcAft>
              </a:pPr>
              <a:endParaRPr kumimoji="1" lang="en-US" sz="1662" smtClean="0">
                <a:solidFill>
                  <a:prstClr val="black"/>
                </a:solidFill>
                <a:latin typeface="굴림" panose="020B0600000101010101" pitchFamily="34" charset="-127"/>
                <a:ea typeface="굴림" panose="020B0600000101010101" pitchFamily="34" charset="-127"/>
              </a:endParaRPr>
            </a:p>
          </p:txBody>
        </p:sp>
      </p:grpSp>
      <p:sp>
        <p:nvSpPr>
          <p:cNvPr id="7" name="Rectangle 6"/>
          <p:cNvSpPr/>
          <p:nvPr/>
        </p:nvSpPr>
        <p:spPr>
          <a:xfrm>
            <a:off x="1" y="0"/>
            <a:ext cx="13774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845" name="Title Placeholder 1"/>
          <p:cNvSpPr>
            <a:spLocks noGrp="1"/>
          </p:cNvSpPr>
          <p:nvPr>
            <p:ph type="title"/>
          </p:nvPr>
        </p:nvSpPr>
        <p:spPr bwMode="auto">
          <a:xfrm>
            <a:off x="1944566" y="623888"/>
            <a:ext cx="6683619"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заголовка</a:t>
            </a:r>
            <a:endParaRPr lang="en-US" altLang="en-US" smtClean="0"/>
          </a:p>
        </p:txBody>
      </p:sp>
      <p:sp>
        <p:nvSpPr>
          <p:cNvPr id="35846" name="Text Placeholder 2"/>
          <p:cNvSpPr>
            <a:spLocks noGrp="1"/>
          </p:cNvSpPr>
          <p:nvPr>
            <p:ph type="body" idx="1"/>
          </p:nvPr>
        </p:nvSpPr>
        <p:spPr bwMode="auto">
          <a:xfrm>
            <a:off x="1941635" y="2133600"/>
            <a:ext cx="6686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endParaRPr lang="en-US" altLang="en-US" smtClean="0"/>
          </a:p>
        </p:txBody>
      </p:sp>
      <p:sp>
        <p:nvSpPr>
          <p:cNvPr id="4" name="Date Placeholder 3"/>
          <p:cNvSpPr>
            <a:spLocks noGrp="1"/>
          </p:cNvSpPr>
          <p:nvPr>
            <p:ph type="dt" sz="half" idx="2"/>
          </p:nvPr>
        </p:nvSpPr>
        <p:spPr>
          <a:xfrm>
            <a:off x="7770935" y="6130925"/>
            <a:ext cx="860180" cy="3698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646">
                <a:solidFill>
                  <a:srgbClr val="898989"/>
                </a:solidFill>
                <a:latin typeface="Century Gothic" panose="020B0502020202020204" pitchFamily="34" charset="0"/>
              </a:defRPr>
            </a:lvl1pPr>
          </a:lstStyle>
          <a:p>
            <a:pPr defTabSz="844083" fontAlgn="base">
              <a:spcBef>
                <a:spcPct val="0"/>
              </a:spcBef>
              <a:spcAft>
                <a:spcPct val="0"/>
              </a:spcAft>
            </a:pPr>
            <a:fld id="{920E5A64-B8D7-4191-81F6-E92DC231DD3B}" type="datetimeFigureOut">
              <a:rPr lang="ru-RU" altLang="en-US" smtClean="0">
                <a:ea typeface="굴림" panose="020B0600000101010101" pitchFamily="34" charset="-127"/>
              </a:rPr>
              <a:pPr defTabSz="844083" fontAlgn="base">
                <a:spcBef>
                  <a:spcPct val="0"/>
                </a:spcBef>
                <a:spcAft>
                  <a:spcPct val="0"/>
                </a:spcAft>
              </a:pPr>
              <a:t>11.10.2015</a:t>
            </a:fld>
            <a:endParaRPr lang="ru-RU" altLang="en-US" smtClean="0">
              <a:ea typeface="굴림" panose="020B0600000101010101" pitchFamily="34" charset="-127"/>
            </a:endParaRPr>
          </a:p>
        </p:txBody>
      </p:sp>
      <p:sp>
        <p:nvSpPr>
          <p:cNvPr id="5" name="Footer Placeholder 4"/>
          <p:cNvSpPr>
            <a:spLocks noGrp="1"/>
          </p:cNvSpPr>
          <p:nvPr>
            <p:ph type="ftr" sz="quarter" idx="3"/>
          </p:nvPr>
        </p:nvSpPr>
        <p:spPr>
          <a:xfrm>
            <a:off x="1941635" y="6135689"/>
            <a:ext cx="5715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Century Gothic"/>
                <a:ea typeface="+mn-ea"/>
                <a:cs typeface="+mn-cs"/>
              </a:defRPr>
            </a:lvl1pPr>
          </a:lstStyle>
          <a:p>
            <a:pPr defTabSz="844083">
              <a:defRPr/>
            </a:pPr>
            <a:endParaRPr lang="ru-RU"/>
          </a:p>
        </p:txBody>
      </p:sp>
      <p:sp>
        <p:nvSpPr>
          <p:cNvPr id="6" name="Slide Number Placeholder 5"/>
          <p:cNvSpPr>
            <a:spLocks noGrp="1"/>
          </p:cNvSpPr>
          <p:nvPr>
            <p:ph type="sldNum" sz="quarter" idx="4"/>
          </p:nvPr>
        </p:nvSpPr>
        <p:spPr bwMode="gray">
          <a:xfrm>
            <a:off x="398585" y="787401"/>
            <a:ext cx="58468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77">
                <a:solidFill>
                  <a:srgbClr val="FEFFFF"/>
                </a:solidFill>
                <a:latin typeface="Century Gothic" panose="020B0502020202020204" pitchFamily="34" charset="0"/>
              </a:defRPr>
            </a:lvl1pPr>
          </a:lstStyle>
          <a:p>
            <a:pPr defTabSz="844083" fontAlgn="base">
              <a:spcBef>
                <a:spcPct val="0"/>
              </a:spcBef>
              <a:spcAft>
                <a:spcPct val="0"/>
              </a:spcAft>
            </a:pPr>
            <a:fld id="{4052A04C-ED31-405F-9C32-5C0CBF8EDBBA}" type="slidenum">
              <a:rPr lang="ru-RU" altLang="en-US" smtClean="0">
                <a:ea typeface="굴림" panose="020B0600000101010101" pitchFamily="34" charset="-127"/>
              </a:rPr>
              <a:pPr defTabSz="844083" fontAlgn="base">
                <a:spcBef>
                  <a:spcPct val="0"/>
                </a:spcBef>
                <a:spcAft>
                  <a:spcPct val="0"/>
                </a:spcAft>
              </a:pPr>
              <a:t>‹#›</a:t>
            </a:fld>
            <a:endParaRPr lang="ru-RU" altLang="en-US" smtClean="0">
              <a:ea typeface="굴림" panose="020B0600000101010101" pitchFamily="34" charset="-127"/>
            </a:endParaRPr>
          </a:p>
        </p:txBody>
      </p:sp>
    </p:spTree>
    <p:extLst>
      <p:ext uri="{BB962C8B-B14F-4D97-AF65-F5344CB8AC3E}">
        <p14:creationId xmlns:p14="http://schemas.microsoft.com/office/powerpoint/2010/main" val="4119763450"/>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342909" rtl="0" eaLnBrk="0" fontAlgn="base" hangingPunct="0">
        <a:spcBef>
          <a:spcPct val="0"/>
        </a:spcBef>
        <a:spcAft>
          <a:spcPct val="0"/>
        </a:spcAft>
        <a:defRPr sz="2677" kern="1200">
          <a:solidFill>
            <a:srgbClr val="178DBB"/>
          </a:solidFill>
          <a:latin typeface="+mj-lt"/>
          <a:ea typeface="MS PGothic" panose="020B0600070205080204" pitchFamily="34" charset="-128"/>
          <a:cs typeface="HY중고딕"/>
        </a:defRPr>
      </a:lvl1pPr>
      <a:lvl2pPr algn="l" defTabSz="342909" rtl="0" eaLnBrk="0" fontAlgn="base" hangingPunct="0">
        <a:spcBef>
          <a:spcPct val="0"/>
        </a:spcBef>
        <a:spcAft>
          <a:spcPct val="0"/>
        </a:spcAft>
        <a:defRPr sz="2677">
          <a:solidFill>
            <a:srgbClr val="178DBB"/>
          </a:solidFill>
          <a:latin typeface="Century Gothic" panose="020B0502020202020204" pitchFamily="34" charset="0"/>
          <a:ea typeface="MS PGothic" panose="020B0600070205080204" pitchFamily="34" charset="-128"/>
          <a:cs typeface="HY중고딕"/>
        </a:defRPr>
      </a:lvl2pPr>
      <a:lvl3pPr algn="l" defTabSz="342909" rtl="0" eaLnBrk="0" fontAlgn="base" hangingPunct="0">
        <a:spcBef>
          <a:spcPct val="0"/>
        </a:spcBef>
        <a:spcAft>
          <a:spcPct val="0"/>
        </a:spcAft>
        <a:defRPr sz="2677">
          <a:solidFill>
            <a:srgbClr val="178DBB"/>
          </a:solidFill>
          <a:latin typeface="Century Gothic" panose="020B0502020202020204" pitchFamily="34" charset="0"/>
          <a:ea typeface="MS PGothic" panose="020B0600070205080204" pitchFamily="34" charset="-128"/>
          <a:cs typeface="HY중고딕"/>
        </a:defRPr>
      </a:lvl3pPr>
      <a:lvl4pPr algn="l" defTabSz="342909" rtl="0" eaLnBrk="0" fontAlgn="base" hangingPunct="0">
        <a:spcBef>
          <a:spcPct val="0"/>
        </a:spcBef>
        <a:spcAft>
          <a:spcPct val="0"/>
        </a:spcAft>
        <a:defRPr sz="2677">
          <a:solidFill>
            <a:srgbClr val="178DBB"/>
          </a:solidFill>
          <a:latin typeface="Century Gothic" panose="020B0502020202020204" pitchFamily="34" charset="0"/>
          <a:ea typeface="MS PGothic" panose="020B0600070205080204" pitchFamily="34" charset="-128"/>
          <a:cs typeface="HY중고딕"/>
        </a:defRPr>
      </a:lvl4pPr>
      <a:lvl5pPr algn="l" defTabSz="342909" rtl="0" eaLnBrk="0" fontAlgn="base" hangingPunct="0">
        <a:spcBef>
          <a:spcPct val="0"/>
        </a:spcBef>
        <a:spcAft>
          <a:spcPct val="0"/>
        </a:spcAft>
        <a:defRPr sz="2677">
          <a:solidFill>
            <a:srgbClr val="178DBB"/>
          </a:solidFill>
          <a:latin typeface="Century Gothic" panose="020B0502020202020204" pitchFamily="34" charset="0"/>
          <a:ea typeface="MS PGothic" panose="020B0600070205080204" pitchFamily="34" charset="-128"/>
          <a:cs typeface="HY중고딕"/>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6449" indent="-256449" algn="l" defTabSz="342909" rtl="0" eaLnBrk="0" fontAlgn="base" hangingPunct="0">
        <a:spcBef>
          <a:spcPts val="750"/>
        </a:spcBef>
        <a:spcAft>
          <a:spcPct val="0"/>
        </a:spcAft>
        <a:buClr>
          <a:schemeClr val="accent1"/>
        </a:buClr>
        <a:buFont typeface="Wingdings 3" panose="05040102010807070707" pitchFamily="18" charset="2"/>
        <a:buChar char=""/>
        <a:defRPr sz="1292" kern="1200">
          <a:solidFill>
            <a:srgbClr val="404040"/>
          </a:solidFill>
          <a:latin typeface="+mn-lt"/>
          <a:ea typeface="MS PGothic" panose="020B0600070205080204" pitchFamily="34" charset="-128"/>
          <a:cs typeface="HY중고딕"/>
        </a:defRPr>
      </a:lvl1pPr>
      <a:lvl2pPr marL="556860" indent="-213952" algn="l" defTabSz="342909"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HY중고딕"/>
        </a:defRPr>
      </a:lvl2pPr>
      <a:lvl3pPr marL="857272" indent="-171455" algn="l" defTabSz="342909" rtl="0" eaLnBrk="0" fontAlgn="base" hangingPunct="0">
        <a:spcBef>
          <a:spcPts val="750"/>
        </a:spcBef>
        <a:spcAft>
          <a:spcPct val="0"/>
        </a:spcAft>
        <a:buClr>
          <a:schemeClr val="accent1"/>
        </a:buClr>
        <a:buFont typeface="Wingdings 3" panose="05040102010807070707" pitchFamily="18" charset="2"/>
        <a:buChar char=""/>
        <a:defRPr sz="1015" kern="1200">
          <a:solidFill>
            <a:srgbClr val="404040"/>
          </a:solidFill>
          <a:latin typeface="+mn-lt"/>
          <a:ea typeface="+mn-ea"/>
          <a:cs typeface="HY중고딕"/>
        </a:defRPr>
      </a:lvl3pPr>
      <a:lvl4pPr marL="1200180" indent="-171455" algn="l" defTabSz="342909" rtl="0" eaLnBrk="0" fontAlgn="base" hangingPunct="0">
        <a:spcBef>
          <a:spcPts val="750"/>
        </a:spcBef>
        <a:spcAft>
          <a:spcPct val="0"/>
        </a:spcAft>
        <a:buClr>
          <a:schemeClr val="accent1"/>
        </a:buClr>
        <a:buFont typeface="Wingdings 3" panose="05040102010807070707" pitchFamily="18" charset="2"/>
        <a:buChar char=""/>
        <a:defRPr sz="831" kern="1200">
          <a:solidFill>
            <a:srgbClr val="404040"/>
          </a:solidFill>
          <a:latin typeface="+mn-lt"/>
          <a:ea typeface="+mn-ea"/>
          <a:cs typeface="HY중고딕"/>
        </a:defRPr>
      </a:lvl4pPr>
      <a:lvl5pPr marL="1543089" indent="-171455" algn="l" defTabSz="342909" rtl="0" eaLnBrk="0" fontAlgn="base" hangingPunct="0">
        <a:spcBef>
          <a:spcPts val="750"/>
        </a:spcBef>
        <a:spcAft>
          <a:spcPct val="0"/>
        </a:spcAft>
        <a:buClr>
          <a:schemeClr val="accent1"/>
        </a:buClr>
        <a:buFont typeface="Wingdings 3" panose="05040102010807070707" pitchFamily="18" charset="2"/>
        <a:buChar char=""/>
        <a:defRPr sz="831" kern="1200">
          <a:solidFill>
            <a:srgbClr val="404040"/>
          </a:solidFill>
          <a:latin typeface="+mn-lt"/>
          <a:ea typeface="+mn-ea"/>
          <a:cs typeface="HY중고딕"/>
        </a:defRPr>
      </a:lvl5pPr>
      <a:lvl6pPr marL="1885998" indent="-171455" algn="l" defTabSz="342909"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906" indent="-171455" algn="l" defTabSz="342909"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815" indent="-171455" algn="l" defTabSz="342909"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723" indent="-171455" algn="l" defTabSz="342909"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9" rtl="0" eaLnBrk="1" latinLnBrk="0" hangingPunct="1">
        <a:defRPr sz="1350" kern="1200">
          <a:solidFill>
            <a:schemeClr val="tx1"/>
          </a:solidFill>
          <a:latin typeface="+mn-lt"/>
          <a:ea typeface="+mn-ea"/>
          <a:cs typeface="+mn-cs"/>
        </a:defRPr>
      </a:lvl1pPr>
      <a:lvl2pPr marL="342909" algn="l" defTabSz="342909" rtl="0" eaLnBrk="1" latinLnBrk="0" hangingPunct="1">
        <a:defRPr sz="1350" kern="1200">
          <a:solidFill>
            <a:schemeClr val="tx1"/>
          </a:solidFill>
          <a:latin typeface="+mn-lt"/>
          <a:ea typeface="+mn-ea"/>
          <a:cs typeface="+mn-cs"/>
        </a:defRPr>
      </a:lvl2pPr>
      <a:lvl3pPr marL="685817" algn="l" defTabSz="342909" rtl="0" eaLnBrk="1" latinLnBrk="0" hangingPunct="1">
        <a:defRPr sz="1350" kern="1200">
          <a:solidFill>
            <a:schemeClr val="tx1"/>
          </a:solidFill>
          <a:latin typeface="+mn-lt"/>
          <a:ea typeface="+mn-ea"/>
          <a:cs typeface="+mn-cs"/>
        </a:defRPr>
      </a:lvl3pPr>
      <a:lvl4pPr marL="1028726" algn="l" defTabSz="342909" rtl="0" eaLnBrk="1" latinLnBrk="0" hangingPunct="1">
        <a:defRPr sz="1350" kern="1200">
          <a:solidFill>
            <a:schemeClr val="tx1"/>
          </a:solidFill>
          <a:latin typeface="+mn-lt"/>
          <a:ea typeface="+mn-ea"/>
          <a:cs typeface="+mn-cs"/>
        </a:defRPr>
      </a:lvl4pPr>
      <a:lvl5pPr marL="1371634" algn="l" defTabSz="342909" rtl="0" eaLnBrk="1" latinLnBrk="0" hangingPunct="1">
        <a:defRPr sz="1350" kern="1200">
          <a:solidFill>
            <a:schemeClr val="tx1"/>
          </a:solidFill>
          <a:latin typeface="+mn-lt"/>
          <a:ea typeface="+mn-ea"/>
          <a:cs typeface="+mn-cs"/>
        </a:defRPr>
      </a:lvl5pPr>
      <a:lvl6pPr marL="1714543" algn="l" defTabSz="342909" rtl="0" eaLnBrk="1" latinLnBrk="0" hangingPunct="1">
        <a:defRPr sz="1350" kern="1200">
          <a:solidFill>
            <a:schemeClr val="tx1"/>
          </a:solidFill>
          <a:latin typeface="+mn-lt"/>
          <a:ea typeface="+mn-ea"/>
          <a:cs typeface="+mn-cs"/>
        </a:defRPr>
      </a:lvl6pPr>
      <a:lvl7pPr marL="2057451" algn="l" defTabSz="342909" rtl="0" eaLnBrk="1" latinLnBrk="0" hangingPunct="1">
        <a:defRPr sz="1350" kern="1200">
          <a:solidFill>
            <a:schemeClr val="tx1"/>
          </a:solidFill>
          <a:latin typeface="+mn-lt"/>
          <a:ea typeface="+mn-ea"/>
          <a:cs typeface="+mn-cs"/>
        </a:defRPr>
      </a:lvl7pPr>
      <a:lvl8pPr marL="2400360" algn="l" defTabSz="342909" rtl="0" eaLnBrk="1" latinLnBrk="0" hangingPunct="1">
        <a:defRPr sz="1350" kern="1200">
          <a:solidFill>
            <a:schemeClr val="tx1"/>
          </a:solidFill>
          <a:latin typeface="+mn-lt"/>
          <a:ea typeface="+mn-ea"/>
          <a:cs typeface="+mn-cs"/>
        </a:defRPr>
      </a:lvl8pPr>
      <a:lvl9pPr marL="2743269" algn="l" defTabSz="34290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microsoft.com/office/2007/relationships/media" Target="../media/media2.avi"/><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video" Target="../media/media2.avi"/><Relationship Id="rId9" Type="http://schemas.openxmlformats.org/officeDocument/2006/relationships/image" Target="../media/image22.png"/><Relationship Id="rId14" Type="http://schemas.openxmlformats.org/officeDocument/2006/relationships/image" Target="../media/image27.emf"/></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34.tiff"/><Relationship Id="rId5" Type="http://schemas.openxmlformats.org/officeDocument/2006/relationships/image" Target="../media/image30.png"/><Relationship Id="rId10" Type="http://schemas.openxmlformats.org/officeDocument/2006/relationships/image" Target="../media/image33.jpeg"/><Relationship Id="rId4" Type="http://schemas.microsoft.com/office/2007/relationships/hdphoto" Target="../media/hdphoto1.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8.emf"/><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7.png"/><Relationship Id="rId11" Type="http://schemas.openxmlformats.org/officeDocument/2006/relationships/image" Target="../media/image52.emf"/><Relationship Id="rId5" Type="http://schemas.openxmlformats.org/officeDocument/2006/relationships/image" Target="../media/image46.tiff"/><Relationship Id="rId10" Type="http://schemas.openxmlformats.org/officeDocument/2006/relationships/image" Target="../media/image51.png"/><Relationship Id="rId4" Type="http://schemas.openxmlformats.org/officeDocument/2006/relationships/image" Target="../media/image45.tiff"/><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76.gif"/><Relationship Id="rId3" Type="http://schemas.openxmlformats.org/officeDocument/2006/relationships/oleObject" Target="../embeddings/oleObject3.bin"/><Relationship Id="rId7" Type="http://schemas.openxmlformats.org/officeDocument/2006/relationships/image" Target="../media/image72.png"/><Relationship Id="rId12" Type="http://schemas.openxmlformats.org/officeDocument/2006/relationships/image" Target="../media/image75.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70.wmf"/><Relationship Id="rId11" Type="http://schemas.openxmlformats.org/officeDocument/2006/relationships/image" Target="../media/image74.png"/><Relationship Id="rId5" Type="http://schemas.openxmlformats.org/officeDocument/2006/relationships/oleObject" Target="../embeddings/oleObject4.bin"/><Relationship Id="rId10" Type="http://schemas.openxmlformats.org/officeDocument/2006/relationships/image" Target="../media/image73.png"/><Relationship Id="rId4" Type="http://schemas.openxmlformats.org/officeDocument/2006/relationships/image" Target="../media/image69.wmf"/><Relationship Id="rId9" Type="http://schemas.openxmlformats.org/officeDocument/2006/relationships/image" Target="../media/image71.wmf"/></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1.xml"/><Relationship Id="rId4" Type="http://schemas.openxmlformats.org/officeDocument/2006/relationships/image" Target="../media/image79.gif"/></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hyperlink" Target="https://www.gmdu.net/product-28-1315-join-1-p1.html" TargetMode="External"/><Relationship Id="rId3" Type="http://schemas.openxmlformats.org/officeDocument/2006/relationships/hyperlink" Target="https://search.gmdu.net/nohohoh/Sunny%20Steel.html" TargetMode="External"/><Relationship Id="rId7" Type="http://schemas.openxmlformats.org/officeDocument/2006/relationships/hyperlink" Target="https://www.gmdu.net/product-28-join-1-p1.html" TargetMode="External"/><Relationship Id="rId12" Type="http://schemas.openxmlformats.org/officeDocument/2006/relationships/image" Target="../media/image100.png"/><Relationship Id="rId2" Type="http://schemas.openxmlformats.org/officeDocument/2006/relationships/hyperlink" Target="https://www.gmdu.net/corp-852599.html" TargetMode="External"/><Relationship Id="rId1" Type="http://schemas.openxmlformats.org/officeDocument/2006/relationships/slideLayout" Target="../slideLayouts/slideLayout7.xml"/><Relationship Id="rId6" Type="http://schemas.openxmlformats.org/officeDocument/2006/relationships/hyperlink" Target="https://www.gmdu.net/product-28-1315-join-p1.html" TargetMode="External"/><Relationship Id="rId11" Type="http://schemas.openxmlformats.org/officeDocument/2006/relationships/hyperlink" Target="https://search.gmdu.net/nohohoh/Shs%20Pipe.html" TargetMode="External"/><Relationship Id="rId5" Type="http://schemas.openxmlformats.org/officeDocument/2006/relationships/hyperlink" Target="https://www.gmdu.net/product-28-join-p1.html" TargetMode="External"/><Relationship Id="rId10" Type="http://schemas.openxmlformats.org/officeDocument/2006/relationships/hyperlink" Target="https://search.gmdu.net/nohohoh/Shs%20Ceramic%20Composite%20Pipe.html" TargetMode="External"/><Relationship Id="rId4" Type="http://schemas.openxmlformats.org/officeDocument/2006/relationships/hyperlink" Target="https://www.gmdu.net/product-join-1-p1.html" TargetMode="External"/><Relationship Id="rId9" Type="http://schemas.openxmlformats.org/officeDocument/2006/relationships/hyperlink" Target="https://search.gmdu.net/nohohoh/Resistant%20Ceramic%20Composite%20Pipe.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hyperlink" Target="http://www.scimagojr.com/index.php" TargetMode="External"/><Relationship Id="rId7" Type="http://schemas.openxmlformats.org/officeDocument/2006/relationships/image" Target="../media/image10.gi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http://www.scopus.com/" TargetMode="External"/><Relationship Id="rId5" Type="http://schemas.openxmlformats.org/officeDocument/2006/relationships/hyperlink" Target="http://www.scimagojr.com/journalsearch.php?q=Springer%20Science%20+%20Business%20Media&amp;tip=pub" TargetMode="Externa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apps.webofknowledge.com.proxy.library.nd.edu/full_record.do?product=WOS&amp;search_mode=GeneralSearch&amp;qid=8&amp;SID=4DpnawEqogZiVCoZfA6&amp;page=1&amp;doc=47" TargetMode="External"/><Relationship Id="rId3" Type="http://schemas.openxmlformats.org/officeDocument/2006/relationships/hyperlink" Target="http://apps.webofknowledge.com.proxy.library.nd.edu/full_record.do?product=WOS&amp;search_mode=GeneralSearch&amp;qid=5&amp;SID=4DpnawEqogZiVCoZfA6&amp;page=1&amp;doc=1" TargetMode="External"/><Relationship Id="rId7" Type="http://schemas.openxmlformats.org/officeDocument/2006/relationships/hyperlink" Target="http://apps.webofknowledge.com.proxy.library.nd.edu/full_record.do?product=WOS&amp;search_mode=GeneralSearch&amp;qid=5&amp;SID=4DpnawEqogZiVCoZfA6&amp;page=1&amp;doc=3" TargetMode="External"/><Relationship Id="rId12" Type="http://schemas.openxmlformats.org/officeDocument/2006/relationships/hyperlink" Target="http://apps.webofknowledge.com.proxy.library.nd.edu/full_record.do?product=WOS&amp;search_mode=GeneralSearch&amp;qid=5&amp;SID=4DpnawEqogZiVCoZfA6&amp;page=1&amp;doc=6" TargetMode="External"/><Relationship Id="rId2" Type="http://schemas.openxmlformats.org/officeDocument/2006/relationships/hyperlink" Target="http://apps.webofknowledge.com.proxy.library.nd.edu/full_record.do?product=WOS&amp;search_mode=GeneralSearch&amp;qid=8&amp;SID=4DpnawEqogZiVCoZfA6&amp;page=1&amp;doc=14" TargetMode="External"/><Relationship Id="rId1" Type="http://schemas.openxmlformats.org/officeDocument/2006/relationships/slideLayout" Target="../slideLayouts/slideLayout6.xml"/><Relationship Id="rId6" Type="http://schemas.openxmlformats.org/officeDocument/2006/relationships/hyperlink" Target="http://apps.webofknowledge.com.proxy.library.nd.edu/full_record.do?product=WOS&amp;search_mode=GeneralSearch&amp;qid=8&amp;SID=4DpnawEqogZiVCoZfA6&amp;page=1&amp;doc=45" TargetMode="External"/><Relationship Id="rId11" Type="http://schemas.openxmlformats.org/officeDocument/2006/relationships/hyperlink" Target="http://apps.webofknowledge.com.proxy.library.nd.edu/full_record.do?product=WOS&amp;search_mode=GeneralSearch&amp;qid=5&amp;SID=4DpnawEqogZiVCoZfA6&amp;page=1&amp;doc=5" TargetMode="External"/><Relationship Id="rId5" Type="http://schemas.openxmlformats.org/officeDocument/2006/relationships/hyperlink" Target="http://apps.webofknowledge.com.proxy.library.nd.edu/full_record.do?product=WOS&amp;search_mode=GeneralSearch&amp;qid=8&amp;SID=4DpnawEqogZiVCoZfA6&amp;page=1&amp;doc=36" TargetMode="External"/><Relationship Id="rId10" Type="http://schemas.openxmlformats.org/officeDocument/2006/relationships/hyperlink" Target="http://apps.webofknowledge.com.proxy.library.nd.edu/full_record.do?product=WOS&amp;search_mode=GeneralSearch&amp;qid=5&amp;SID=4DpnawEqogZiVCoZfA6&amp;page=1&amp;doc=4" TargetMode="External"/><Relationship Id="rId4" Type="http://schemas.openxmlformats.org/officeDocument/2006/relationships/hyperlink" Target="http://apps.webofknowledge.com.proxy.library.nd.edu/full_record.do?product=WOS&amp;search_mode=GeneralSearch&amp;qid=8&amp;SID=4DpnawEqogZiVCoZfA6&amp;page=1&amp;doc=22" TargetMode="External"/><Relationship Id="rId9" Type="http://schemas.openxmlformats.org/officeDocument/2006/relationships/hyperlink" Target="http://apps.webofknowledge.com.proxy.library.nd.edu/full_record.do?product=WOS&amp;search_mode=GeneralSearch&amp;qid=8&amp;SID=4DpnawEqogZiVCoZfA6&amp;page=1&amp;doc=4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198" y="547095"/>
            <a:ext cx="6154713" cy="3124201"/>
          </a:xfrm>
        </p:spPr>
        <p:txBody>
          <a:bodyPr>
            <a:normAutofit fontScale="90000"/>
          </a:bodyPr>
          <a:lstStyle/>
          <a:p>
            <a:r>
              <a:rPr lang="en-US" b="1" i="1" dirty="0">
                <a:solidFill>
                  <a:srgbClr val="FFFF00"/>
                </a:solidFill>
                <a:effectLst>
                  <a:outerShdw blurRad="38100" dist="38100" dir="2700000" algn="tl">
                    <a:srgbClr val="000000">
                      <a:alpha val="43137"/>
                    </a:srgbClr>
                  </a:outerShdw>
                </a:effectLst>
              </a:rPr>
              <a:t>Recent Advances in Combustion Synthesis of Materials (Overview)</a:t>
            </a:r>
            <a:br>
              <a:rPr lang="en-US" b="1" i="1" dirty="0">
                <a:solidFill>
                  <a:srgbClr val="FFFF00"/>
                </a:solidFill>
                <a:effectLst>
                  <a:outerShdw blurRad="38100" dist="38100" dir="2700000" algn="tl">
                    <a:srgbClr val="000000">
                      <a:alpha val="43137"/>
                    </a:srgbClr>
                  </a:outerShdw>
                </a:effectLst>
              </a:rPr>
            </a:br>
            <a:endParaRPr lang="en-US"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7975" y="3147225"/>
            <a:ext cx="5793259" cy="1913466"/>
          </a:xfrm>
        </p:spPr>
        <p:txBody>
          <a:bodyPr>
            <a:normAutofit fontScale="92500" lnSpcReduction="10000"/>
          </a:bodyPr>
          <a:lstStyle/>
          <a:p>
            <a:r>
              <a:rPr lang="en-US" sz="2800" b="1" dirty="0">
                <a:solidFill>
                  <a:srgbClr val="FFC000"/>
                </a:solidFill>
                <a:effectLst>
                  <a:outerShdw blurRad="38100" dist="38100" dir="2700000" algn="tl">
                    <a:srgbClr val="000000">
                      <a:alpha val="43137"/>
                    </a:srgbClr>
                  </a:outerShdw>
                </a:effectLst>
              </a:rPr>
              <a:t>Alexander S. </a:t>
            </a:r>
            <a:r>
              <a:rPr lang="en-US" sz="2800" b="1" dirty="0" smtClean="0">
                <a:solidFill>
                  <a:srgbClr val="FFC000"/>
                </a:solidFill>
                <a:effectLst>
                  <a:outerShdw blurRad="38100" dist="38100" dir="2700000" algn="tl">
                    <a:srgbClr val="000000">
                      <a:alpha val="43137"/>
                    </a:srgbClr>
                  </a:outerShdw>
                </a:effectLst>
              </a:rPr>
              <a:t>Mukasyan</a:t>
            </a:r>
          </a:p>
          <a:p>
            <a:pPr>
              <a:lnSpc>
                <a:spcPct val="110000"/>
              </a:lnSpc>
              <a:spcBef>
                <a:spcPts val="0"/>
              </a:spcBef>
              <a:spcAft>
                <a:spcPts val="0"/>
              </a:spcAft>
            </a:pPr>
            <a:r>
              <a:rPr lang="en-US" sz="1900" b="1" i="1" dirty="0" smtClean="0">
                <a:solidFill>
                  <a:srgbClr val="002060"/>
                </a:solidFill>
                <a:latin typeface="Calibri" panose="020F0502020204030204" pitchFamily="34" charset="0"/>
              </a:rPr>
              <a:t>Department </a:t>
            </a:r>
            <a:r>
              <a:rPr lang="en-US" sz="1900" b="1" i="1" dirty="0">
                <a:solidFill>
                  <a:srgbClr val="002060"/>
                </a:solidFill>
                <a:latin typeface="Calibri" panose="020F0502020204030204" pitchFamily="34" charset="0"/>
              </a:rPr>
              <a:t>of Chemical and Biomolecular Engineering, University of Notre Dame, Notre Dame, </a:t>
            </a:r>
            <a:r>
              <a:rPr lang="en-US" sz="1900" b="1" i="1" dirty="0" smtClean="0">
                <a:solidFill>
                  <a:srgbClr val="002060"/>
                </a:solidFill>
                <a:latin typeface="Calibri" panose="020F0502020204030204" pitchFamily="34" charset="0"/>
              </a:rPr>
              <a:t>USA</a:t>
            </a:r>
            <a:endParaRPr lang="en-US" sz="1900" b="1" i="1" dirty="0">
              <a:solidFill>
                <a:srgbClr val="002060"/>
              </a:solidFill>
              <a:latin typeface="Calibri" panose="020F0502020204030204" pitchFamily="34" charset="0"/>
            </a:endParaRPr>
          </a:p>
          <a:p>
            <a:pPr>
              <a:lnSpc>
                <a:spcPct val="110000"/>
              </a:lnSpc>
              <a:spcBef>
                <a:spcPts val="0"/>
              </a:spcBef>
              <a:spcAft>
                <a:spcPts val="0"/>
              </a:spcAft>
            </a:pPr>
            <a:endParaRPr lang="en-US" sz="1900" b="1" i="1" dirty="0" smtClean="0">
              <a:solidFill>
                <a:srgbClr val="002060"/>
              </a:solidFill>
              <a:latin typeface="Calibri" panose="020F0502020204030204" pitchFamily="34" charset="0"/>
            </a:endParaRPr>
          </a:p>
          <a:p>
            <a:pPr>
              <a:lnSpc>
                <a:spcPct val="110000"/>
              </a:lnSpc>
              <a:spcBef>
                <a:spcPts val="0"/>
              </a:spcBef>
              <a:spcAft>
                <a:spcPts val="0"/>
              </a:spcAft>
            </a:pPr>
            <a:r>
              <a:rPr lang="en-US" sz="1900" b="1" i="1" dirty="0" smtClean="0">
                <a:solidFill>
                  <a:srgbClr val="002060"/>
                </a:solidFill>
                <a:latin typeface="Calibri" panose="020F0502020204030204" pitchFamily="34" charset="0"/>
              </a:rPr>
              <a:t>also with National </a:t>
            </a:r>
            <a:r>
              <a:rPr lang="en-US" sz="1900" b="1" i="1" dirty="0">
                <a:solidFill>
                  <a:srgbClr val="002060"/>
                </a:solidFill>
                <a:latin typeface="Calibri" panose="020F0502020204030204" pitchFamily="34" charset="0"/>
              </a:rPr>
              <a:t>University of Science and Technology, </a:t>
            </a:r>
            <a:endParaRPr lang="en-US" sz="1900" b="1" i="1" dirty="0" smtClean="0">
              <a:solidFill>
                <a:srgbClr val="002060"/>
              </a:solidFill>
              <a:latin typeface="Calibri" panose="020F0502020204030204" pitchFamily="34" charset="0"/>
            </a:endParaRPr>
          </a:p>
          <a:p>
            <a:pPr>
              <a:lnSpc>
                <a:spcPct val="110000"/>
              </a:lnSpc>
              <a:spcBef>
                <a:spcPts val="0"/>
              </a:spcBef>
              <a:spcAft>
                <a:spcPts val="0"/>
              </a:spcAft>
            </a:pPr>
            <a:r>
              <a:rPr lang="en-US" sz="1900" b="1" i="1" dirty="0" err="1" smtClean="0">
                <a:solidFill>
                  <a:srgbClr val="002060"/>
                </a:solidFill>
                <a:latin typeface="Calibri" panose="020F0502020204030204" pitchFamily="34" charset="0"/>
              </a:rPr>
              <a:t>MISiS</a:t>
            </a:r>
            <a:r>
              <a:rPr lang="en-US" sz="1900" b="1" i="1" dirty="0">
                <a:solidFill>
                  <a:srgbClr val="002060"/>
                </a:solidFill>
                <a:latin typeface="Calibri" panose="020F0502020204030204" pitchFamily="34" charset="0"/>
              </a:rPr>
              <a:t>, Moscow, Russia </a:t>
            </a:r>
          </a:p>
          <a:p>
            <a:endParaRPr lang="en-US" b="1" dirty="0">
              <a:solidFill>
                <a:schemeClr val="bg1"/>
              </a:solidFill>
            </a:endParaRPr>
          </a:p>
          <a:p>
            <a:endParaRPr lang="en-US" dirty="0"/>
          </a:p>
        </p:txBody>
      </p:sp>
      <p:sp>
        <p:nvSpPr>
          <p:cNvPr id="4" name="AutoShape 2" descr="Image result for Symposium on SHS Turk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55575" y="6450086"/>
            <a:ext cx="7699287" cy="276999"/>
          </a:xfrm>
          <a:prstGeom prst="rect">
            <a:avLst/>
          </a:prstGeom>
          <a:noFill/>
        </p:spPr>
        <p:txBody>
          <a:bodyPr wrap="none" rtlCol="0">
            <a:spAutoFit/>
          </a:bodyPr>
          <a:lstStyle/>
          <a:p>
            <a:r>
              <a:rPr lang="en-US" sz="1200" b="1" dirty="0" smtClean="0">
                <a:latin typeface="Calibri" panose="020F0502020204030204" pitchFamily="34" charset="0"/>
              </a:rPr>
              <a:t>XIII-</a:t>
            </a:r>
            <a:r>
              <a:rPr lang="en-US" sz="1200" b="1" dirty="0" err="1"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International Symposium on Self-Propagating High-Temperature </a:t>
            </a:r>
            <a:r>
              <a:rPr lang="en-US" sz="1200" b="1" dirty="0" smtClean="0">
                <a:latin typeface="Calibri" panose="020F0502020204030204" pitchFamily="34" charset="0"/>
              </a:rPr>
              <a:t>Synthesis, October 12</a:t>
            </a:r>
            <a:r>
              <a:rPr lang="en-US" sz="1200" b="1" baseline="30000" dirty="0"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2015 </a:t>
            </a:r>
            <a:r>
              <a:rPr lang="en-US" sz="1200" b="1" dirty="0" smtClean="0">
                <a:latin typeface="Calibri" panose="020F0502020204030204" pitchFamily="34" charset="0"/>
              </a:rPr>
              <a:t>, </a:t>
            </a:r>
            <a:r>
              <a:rPr lang="en-US" sz="1200" b="1" dirty="0">
                <a:latin typeface="Calibri" panose="020F0502020204030204" pitchFamily="34" charset="0"/>
              </a:rPr>
              <a:t>Antalya, </a:t>
            </a:r>
            <a:r>
              <a:rPr lang="en-US" sz="1200" b="1" dirty="0" smtClean="0">
                <a:latin typeface="Calibri" panose="020F0502020204030204" pitchFamily="34" charset="0"/>
              </a:rPr>
              <a:t>Turkey</a:t>
            </a:r>
            <a:endParaRPr lang="en-US" sz="1200" b="1" dirty="0">
              <a:latin typeface="Calibri" panose="020F0502020204030204" pitchFamily="34" charset="0"/>
            </a:endParaRPr>
          </a:p>
        </p:txBody>
      </p:sp>
      <p:pic>
        <p:nvPicPr>
          <p:cNvPr id="7" name="Picture 6"/>
          <p:cNvPicPr>
            <a:picLocks noChangeAspect="1"/>
          </p:cNvPicPr>
          <p:nvPr/>
        </p:nvPicPr>
        <p:blipFill>
          <a:blip r:embed="rId2"/>
          <a:stretch>
            <a:fillRect/>
          </a:stretch>
        </p:blipFill>
        <p:spPr>
          <a:xfrm>
            <a:off x="8014253" y="5276223"/>
            <a:ext cx="862149" cy="1371600"/>
          </a:xfrm>
          <a:prstGeom prst="rect">
            <a:avLst/>
          </a:prstGeom>
        </p:spPr>
      </p:pic>
      <p:pic>
        <p:nvPicPr>
          <p:cNvPr id="8"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0338"/>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99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02" y="181069"/>
            <a:ext cx="8843998" cy="616389"/>
          </a:xfrm>
        </p:spPr>
        <p:txBody>
          <a:bodyPr>
            <a:normAutofit/>
          </a:bodyPr>
          <a:lstStyle/>
          <a:p>
            <a:r>
              <a:rPr lang="en-US" sz="2800" b="1" i="1" dirty="0" smtClean="0">
                <a:solidFill>
                  <a:srgbClr val="FFFF00"/>
                </a:solidFill>
                <a:effectLst>
                  <a:outerShdw blurRad="38100" dist="38100" dir="2700000" algn="tl">
                    <a:srgbClr val="000000">
                      <a:alpha val="43137"/>
                    </a:srgbClr>
                  </a:outerShdw>
                </a:effectLst>
              </a:rPr>
              <a:t>Recent </a:t>
            </a:r>
            <a:r>
              <a:rPr lang="en-US" sz="2800" b="1" i="1" dirty="0">
                <a:solidFill>
                  <a:srgbClr val="FFFF00"/>
                </a:solidFill>
                <a:effectLst>
                  <a:outerShdw blurRad="38100" dist="38100" dir="2700000" algn="tl">
                    <a:srgbClr val="000000">
                      <a:alpha val="43137"/>
                    </a:srgbClr>
                  </a:outerShdw>
                </a:effectLst>
              </a:rPr>
              <a:t>Advances in CS</a:t>
            </a:r>
            <a:r>
              <a:rPr lang="en-US" sz="2800" b="1" i="1" dirty="0" smtClean="0">
                <a:solidFill>
                  <a:srgbClr val="FFFF00"/>
                </a:solidFill>
                <a:effectLst>
                  <a:outerShdw blurRad="38100" dist="38100" dir="2700000" algn="tl">
                    <a:srgbClr val="000000">
                      <a:alpha val="43137"/>
                    </a:srgbClr>
                  </a:outerShdw>
                </a:effectLst>
              </a:rPr>
              <a:t>: Scientific </a:t>
            </a:r>
            <a:r>
              <a:rPr lang="en-US" sz="2800" b="1" i="1" dirty="0">
                <a:solidFill>
                  <a:srgbClr val="FFFF00"/>
                </a:solidFill>
                <a:effectLst>
                  <a:outerShdw blurRad="38100" dist="38100" dir="2700000" algn="tl">
                    <a:srgbClr val="000000">
                      <a:alpha val="43137"/>
                    </a:srgbClr>
                  </a:outerShdw>
                </a:effectLst>
              </a:rPr>
              <a:t>directions </a:t>
            </a:r>
            <a:endParaRPr lang="en-US" sz="2800" dirty="0"/>
          </a:p>
        </p:txBody>
      </p:sp>
      <p:sp>
        <p:nvSpPr>
          <p:cNvPr id="5" name="Text Placeholder 2"/>
          <p:cNvSpPr>
            <a:spLocks noGrp="1"/>
          </p:cNvSpPr>
          <p:nvPr>
            <p:ph type="body" sz="quarter" idx="4294967295"/>
          </p:nvPr>
        </p:nvSpPr>
        <p:spPr>
          <a:xfrm>
            <a:off x="437562" y="925280"/>
            <a:ext cx="8358708" cy="5801446"/>
          </a:xfrm>
          <a:prstGeom prst="rect">
            <a:avLst/>
          </a:prstGeom>
          <a:ln w="31750">
            <a:solidFill>
              <a:schemeClr val="tx1"/>
            </a:solidFill>
          </a:ln>
        </p:spPr>
        <p:txBody>
          <a:bodyPr>
            <a:normAutofit fontScale="55000" lnSpcReduction="20000"/>
          </a:bodyPr>
          <a:lstStyle/>
          <a:p>
            <a:endParaRPr lang="en-US" dirty="0" smtClean="0"/>
          </a:p>
          <a:p>
            <a:pPr marL="0" indent="0">
              <a:buNone/>
            </a:pPr>
            <a:r>
              <a:rPr lang="en-US" sz="5800" b="1" dirty="0" smtClean="0">
                <a:solidFill>
                  <a:schemeClr val="tx1"/>
                </a:solidFill>
                <a:latin typeface="Calibri" panose="020F0502020204030204" pitchFamily="34" charset="0"/>
              </a:rPr>
              <a:t>Topics </a:t>
            </a:r>
            <a:r>
              <a:rPr lang="en-US" sz="5800" b="1" dirty="0" smtClean="0">
                <a:solidFill>
                  <a:schemeClr val="tx1"/>
                </a:solidFill>
                <a:latin typeface="Calibri" panose="020F0502020204030204" pitchFamily="34" charset="0"/>
              </a:rPr>
              <a:t>to be discussed</a:t>
            </a:r>
            <a:r>
              <a:rPr lang="en-US" sz="5800" b="1" dirty="0" smtClean="0">
                <a:solidFill>
                  <a:schemeClr val="tx1"/>
                </a:solidFill>
                <a:latin typeface="Calibri" panose="020F0502020204030204" pitchFamily="34" charset="0"/>
              </a:rPr>
              <a:t>:</a:t>
            </a:r>
          </a:p>
          <a:p>
            <a:r>
              <a:rPr lang="en-US" sz="5100" b="1" dirty="0" smtClean="0">
                <a:latin typeface="Calibri" panose="020F0502020204030204" pitchFamily="34" charset="0"/>
              </a:rPr>
              <a:t>Reactive Nano Systems</a:t>
            </a:r>
            <a:endParaRPr lang="en-US" sz="5100" b="1" dirty="0" smtClean="0">
              <a:latin typeface="Calibri" panose="020F0502020204030204" pitchFamily="34" charset="0"/>
            </a:endParaRPr>
          </a:p>
          <a:p>
            <a:pPr marL="800100" lvl="1" indent="-342900">
              <a:buFont typeface="Wingdings" panose="05000000000000000000" pitchFamily="2" charset="2"/>
              <a:buChar char="§"/>
            </a:pPr>
            <a:r>
              <a:rPr lang="en-US" sz="4400" b="1" dirty="0" smtClean="0">
                <a:solidFill>
                  <a:schemeClr val="bg2"/>
                </a:solidFill>
                <a:effectLst>
                  <a:outerShdw blurRad="38100" dist="38100" dir="2700000" algn="tl">
                    <a:srgbClr val="000000">
                      <a:alpha val="43137"/>
                    </a:srgbClr>
                  </a:outerShdw>
                </a:effectLst>
                <a:latin typeface="Calibri" panose="020F0502020204030204" pitchFamily="34" charset="0"/>
              </a:rPr>
              <a:t>Mechanically – induced composite nanostructured </a:t>
            </a:r>
            <a:r>
              <a:rPr lang="en-US" sz="4400" b="1" dirty="0" smtClean="0">
                <a:solidFill>
                  <a:schemeClr val="bg2"/>
                </a:solidFill>
                <a:effectLst>
                  <a:outerShdw blurRad="38100" dist="38100" dir="2700000" algn="tl">
                    <a:srgbClr val="000000">
                      <a:alpha val="43137"/>
                    </a:srgbClr>
                  </a:outerShdw>
                </a:effectLst>
                <a:latin typeface="Calibri" panose="020F0502020204030204" pitchFamily="34" charset="0"/>
              </a:rPr>
              <a:t>particles and CS/SHS</a:t>
            </a:r>
            <a:endParaRPr lang="en-US" sz="4400" b="1" dirty="0" smtClean="0">
              <a:solidFill>
                <a:schemeClr val="bg2"/>
              </a:solidFill>
              <a:effectLst>
                <a:outerShdw blurRad="38100" dist="38100" dir="2700000" algn="tl">
                  <a:srgbClr val="000000">
                    <a:alpha val="43137"/>
                  </a:srgbClr>
                </a:outerShdw>
              </a:effectLst>
              <a:latin typeface="Calibri" panose="020F0502020204030204" pitchFamily="34" charset="0"/>
            </a:endParaRPr>
          </a:p>
          <a:p>
            <a:pPr marL="800100" lvl="1" indent="-342900">
              <a:buFont typeface="Wingdings" panose="05000000000000000000" pitchFamily="2" charset="2"/>
              <a:buChar char="§"/>
            </a:pPr>
            <a:r>
              <a:rPr lang="en-US" sz="4400" b="1" dirty="0" smtClean="0">
                <a:solidFill>
                  <a:srgbClr val="FFC000"/>
                </a:solidFill>
                <a:effectLst>
                  <a:outerShdw blurRad="38100" dist="38100" dir="2700000" algn="tl">
                    <a:srgbClr val="000000">
                      <a:alpha val="43137"/>
                    </a:srgbClr>
                  </a:outerShdw>
                </a:effectLst>
                <a:latin typeface="Calibri" panose="020F0502020204030204" pitchFamily="34" charset="0"/>
              </a:rPr>
              <a:t>Solution Combustion Synthesis</a:t>
            </a:r>
          </a:p>
          <a:p>
            <a:pPr marL="1257300" lvl="2" indent="-342900">
              <a:buFont typeface="Wingdings" panose="05000000000000000000" pitchFamily="2" charset="2"/>
              <a:buChar char="§"/>
            </a:pPr>
            <a:r>
              <a:rPr lang="en-US" sz="4400" b="1" dirty="0" smtClean="0">
                <a:solidFill>
                  <a:srgbClr val="FFFF00"/>
                </a:solidFill>
                <a:effectLst>
                  <a:outerShdw blurRad="38100" dist="38100" dir="2700000" algn="tl">
                    <a:srgbClr val="000000">
                      <a:alpha val="43137"/>
                    </a:srgbClr>
                  </a:outerShdw>
                </a:effectLst>
                <a:latin typeface="Calibri" panose="020F0502020204030204" pitchFamily="34" charset="0"/>
              </a:rPr>
              <a:t>Thin layers</a:t>
            </a:r>
          </a:p>
          <a:p>
            <a:pPr marL="1257300" lvl="2" indent="-342900">
              <a:buFont typeface="Wingdings" panose="05000000000000000000" pitchFamily="2" charset="2"/>
              <a:buChar char="§"/>
            </a:pPr>
            <a:r>
              <a:rPr lang="en-US" sz="4400" b="1" dirty="0" smtClean="0">
                <a:solidFill>
                  <a:srgbClr val="FFFF00"/>
                </a:solidFill>
                <a:effectLst>
                  <a:outerShdw blurRad="38100" dist="38100" dir="2700000" algn="tl">
                    <a:srgbClr val="000000">
                      <a:alpha val="43137"/>
                    </a:srgbClr>
                  </a:outerShdw>
                </a:effectLst>
                <a:latin typeface="Calibri" panose="020F0502020204030204" pitchFamily="34" charset="0"/>
              </a:rPr>
              <a:t>Catalysis</a:t>
            </a:r>
          </a:p>
          <a:p>
            <a:pPr marL="0" lvl="2">
              <a:buFont typeface="Wingdings" panose="05000000000000000000" pitchFamily="2" charset="2"/>
              <a:buChar char="Ø"/>
            </a:pPr>
            <a:r>
              <a:rPr lang="en-US" sz="4400" b="1" dirty="0" smtClean="0">
                <a:solidFill>
                  <a:schemeClr val="tx1">
                    <a:lumMod val="95000"/>
                  </a:schemeClr>
                </a:solidFill>
                <a:effectLst>
                  <a:outerShdw blurRad="38100" dist="38100" dir="2700000" algn="tl">
                    <a:srgbClr val="000000">
                      <a:alpha val="43137"/>
                    </a:srgbClr>
                  </a:outerShdw>
                </a:effectLst>
                <a:latin typeface="Calibri" panose="020F0502020204030204" pitchFamily="34" charset="0"/>
              </a:rPr>
              <a:t>2D </a:t>
            </a:r>
            <a:r>
              <a:rPr lang="en-US" sz="4400" b="1" dirty="0">
                <a:solidFill>
                  <a:schemeClr val="tx1">
                    <a:lumMod val="95000"/>
                  </a:schemeClr>
                </a:solidFill>
                <a:effectLst>
                  <a:outerShdw blurRad="38100" dist="38100" dir="2700000" algn="tl">
                    <a:srgbClr val="000000">
                      <a:alpha val="43137"/>
                    </a:srgbClr>
                  </a:outerShdw>
                </a:effectLst>
                <a:latin typeface="Calibri" panose="020F0502020204030204" pitchFamily="34" charset="0"/>
              </a:rPr>
              <a:t>– </a:t>
            </a:r>
            <a:r>
              <a:rPr lang="en-US" sz="4400" b="1" dirty="0" smtClean="0">
                <a:solidFill>
                  <a:schemeClr val="tx1">
                    <a:lumMod val="95000"/>
                  </a:schemeClr>
                </a:solidFill>
                <a:effectLst>
                  <a:outerShdw blurRad="38100" dist="38100" dir="2700000" algn="tl">
                    <a:srgbClr val="000000">
                      <a:alpha val="43137"/>
                    </a:srgbClr>
                  </a:outerShdw>
                </a:effectLst>
                <a:latin typeface="Calibri" panose="020F0502020204030204" pitchFamily="34" charset="0"/>
              </a:rPr>
              <a:t>crystals by SHS</a:t>
            </a:r>
          </a:p>
          <a:p>
            <a:pPr marL="0" lvl="2">
              <a:buFont typeface="Wingdings" panose="05000000000000000000" pitchFamily="2" charset="2"/>
              <a:buChar char="Ø"/>
            </a:pPr>
            <a:r>
              <a:rPr lang="en-US" sz="4400" b="1" dirty="0" smtClean="0">
                <a:solidFill>
                  <a:schemeClr val="bg2">
                    <a:lumMod val="40000"/>
                    <a:lumOff val="60000"/>
                  </a:schemeClr>
                </a:solidFill>
                <a:effectLst>
                  <a:outerShdw blurRad="38100" dist="38100" dir="2700000" algn="tl">
                    <a:srgbClr val="000000">
                      <a:alpha val="43137"/>
                    </a:srgbClr>
                  </a:outerShdw>
                </a:effectLst>
                <a:latin typeface="Calibri" panose="020F0502020204030204" pitchFamily="34" charset="0"/>
              </a:rPr>
              <a:t>Spark </a:t>
            </a:r>
            <a:r>
              <a:rPr lang="en-US" sz="4400" b="1" dirty="0" smtClean="0">
                <a:solidFill>
                  <a:schemeClr val="bg2">
                    <a:lumMod val="40000"/>
                    <a:lumOff val="60000"/>
                  </a:schemeClr>
                </a:solidFill>
                <a:effectLst>
                  <a:outerShdw blurRad="38100" dist="38100" dir="2700000" algn="tl">
                    <a:srgbClr val="000000">
                      <a:alpha val="43137"/>
                    </a:srgbClr>
                  </a:outerShdw>
                </a:effectLst>
                <a:latin typeface="Calibri" panose="020F0502020204030204" pitchFamily="34" charset="0"/>
              </a:rPr>
              <a:t>Plasma Sintering and Combustion </a:t>
            </a:r>
            <a:r>
              <a:rPr lang="en-US" sz="4400" b="1" dirty="0" smtClean="0">
                <a:solidFill>
                  <a:schemeClr val="bg2">
                    <a:lumMod val="40000"/>
                    <a:lumOff val="60000"/>
                  </a:schemeClr>
                </a:solidFill>
                <a:effectLst>
                  <a:outerShdw blurRad="38100" dist="38100" dir="2700000" algn="tl">
                    <a:srgbClr val="000000">
                      <a:alpha val="43137"/>
                    </a:srgbClr>
                  </a:outerShdw>
                </a:effectLst>
                <a:latin typeface="Calibri" panose="020F0502020204030204" pitchFamily="34" charset="0"/>
              </a:rPr>
              <a:t>Synthesis</a:t>
            </a:r>
          </a:p>
          <a:p>
            <a:pPr marL="0" lvl="2">
              <a:buFont typeface="Wingdings" panose="05000000000000000000" pitchFamily="2" charset="2"/>
              <a:buChar char="Ø"/>
            </a:pPr>
            <a:r>
              <a:rPr lang="en-US" sz="4400" b="1" dirty="0" smtClean="0">
                <a:solidFill>
                  <a:srgbClr val="00B050"/>
                </a:solidFill>
                <a:effectLst>
                  <a:outerShdw blurRad="38100" dist="38100" dir="2700000" algn="tl">
                    <a:srgbClr val="000000">
                      <a:alpha val="43137"/>
                    </a:srgbClr>
                  </a:outerShdw>
                </a:effectLst>
                <a:latin typeface="Calibri" panose="020F0502020204030204" pitchFamily="34" charset="0"/>
              </a:rPr>
              <a:t>Dynamic </a:t>
            </a:r>
            <a:r>
              <a:rPr lang="en-US" sz="4400" b="1" dirty="0" smtClean="0">
                <a:solidFill>
                  <a:srgbClr val="00B050"/>
                </a:solidFill>
                <a:effectLst>
                  <a:outerShdw blurRad="38100" dist="38100" dir="2700000" algn="tl">
                    <a:srgbClr val="000000">
                      <a:alpha val="43137"/>
                    </a:srgbClr>
                  </a:outerShdw>
                </a:effectLst>
                <a:latin typeface="Calibri" panose="020F0502020204030204" pitchFamily="34" charset="0"/>
              </a:rPr>
              <a:t>Molecular Simulation </a:t>
            </a:r>
            <a:r>
              <a:rPr lang="en-US" sz="4400" b="1" dirty="0" smtClean="0">
                <a:solidFill>
                  <a:srgbClr val="00B050"/>
                </a:solidFill>
                <a:effectLst>
                  <a:outerShdw blurRad="38100" dist="38100" dir="2700000" algn="tl">
                    <a:srgbClr val="000000">
                      <a:alpha val="43137"/>
                    </a:srgbClr>
                  </a:outerShdw>
                </a:effectLst>
                <a:latin typeface="Calibri" panose="020F0502020204030204" pitchFamily="34" charset="0"/>
              </a:rPr>
              <a:t> for CS</a:t>
            </a:r>
          </a:p>
          <a:p>
            <a:pPr marL="0" lvl="2">
              <a:buFont typeface="Wingdings" panose="05000000000000000000" pitchFamily="2" charset="2"/>
              <a:buChar char="Ø"/>
            </a:pPr>
            <a:r>
              <a:rPr lang="en-US" sz="4400" b="1" dirty="0" smtClean="0">
                <a:solidFill>
                  <a:schemeClr val="tx1"/>
                </a:solidFill>
                <a:effectLst>
                  <a:outerShdw blurRad="38100" dist="38100" dir="2700000" algn="tl">
                    <a:srgbClr val="000000">
                      <a:alpha val="43137"/>
                    </a:srgbClr>
                  </a:outerShdw>
                </a:effectLst>
                <a:latin typeface="Calibri" panose="020F0502020204030204" pitchFamily="34" charset="0"/>
              </a:rPr>
              <a:t>Industrial Applications</a:t>
            </a:r>
          </a:p>
          <a:p>
            <a:pPr marL="0" lvl="2">
              <a:buFont typeface="Wingdings" panose="05000000000000000000" pitchFamily="2" charset="2"/>
              <a:buChar char="Ø"/>
            </a:pPr>
            <a:r>
              <a:rPr lang="en-US" sz="4400" b="1" dirty="0" smtClean="0">
                <a:solidFill>
                  <a:srgbClr val="FF0000"/>
                </a:solidFill>
                <a:effectLst>
                  <a:outerShdw blurRad="38100" dist="38100" dir="2700000" algn="tl">
                    <a:srgbClr val="000000">
                      <a:alpha val="43137"/>
                    </a:srgbClr>
                  </a:outerShdw>
                </a:effectLst>
                <a:latin typeface="Calibri" panose="020F0502020204030204" pitchFamily="34" charset="0"/>
              </a:rPr>
              <a:t>Concluding Remarks</a:t>
            </a:r>
            <a:endParaRPr lang="en-US" dirty="0"/>
          </a:p>
        </p:txBody>
      </p:sp>
    </p:spTree>
    <p:extLst>
      <p:ext uri="{BB962C8B-B14F-4D97-AF65-F5344CB8AC3E}">
        <p14:creationId xmlns:p14="http://schemas.microsoft.com/office/powerpoint/2010/main" val="39251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474787" y="-133977"/>
            <a:ext cx="7793038" cy="1143000"/>
          </a:xfrm>
        </p:spPr>
        <p:txBody>
          <a:bodyPr rtlCol="0">
            <a:normAutofit/>
          </a:bodyPr>
          <a:lstStyle/>
          <a:p>
            <a:pPr algn="l" fontAlgn="auto">
              <a:spcAft>
                <a:spcPts val="0"/>
              </a:spcAft>
              <a:defRPr/>
            </a:pPr>
            <a:r>
              <a:rPr lang="en-US" sz="3600" b="1" dirty="0" smtClean="0">
                <a:solidFill>
                  <a:srgbClr val="002060"/>
                </a:solidFill>
                <a:effectLst>
                  <a:outerShdw blurRad="38100" dist="38100" dir="2700000" algn="tl">
                    <a:srgbClr val="000000">
                      <a:alpha val="43137"/>
                    </a:srgbClr>
                  </a:outerShdw>
                </a:effectLst>
                <a:latin typeface="Calibri" panose="020F0502020204030204" pitchFamily="34" charset="0"/>
              </a:rPr>
              <a:t>Reactive Nano-Systems </a:t>
            </a:r>
          </a:p>
        </p:txBody>
      </p:sp>
      <p:sp>
        <p:nvSpPr>
          <p:cNvPr id="101379" name="Rectangle 3"/>
          <p:cNvSpPr>
            <a:spLocks noGrp="1" noChangeArrowheads="1"/>
          </p:cNvSpPr>
          <p:nvPr>
            <p:ph type="body" idx="4294967295"/>
          </p:nvPr>
        </p:nvSpPr>
        <p:spPr>
          <a:xfrm>
            <a:off x="213931" y="1022623"/>
            <a:ext cx="5517366" cy="5451676"/>
          </a:xfrm>
          <a:noFill/>
          <a:ln>
            <a:solidFill>
              <a:schemeClr val="accent1">
                <a:shade val="95000"/>
                <a:satMod val="105000"/>
              </a:schemeClr>
            </a:solidFill>
          </a:ln>
        </p:spPr>
        <p:txBody>
          <a:bodyPr rtlCol="0">
            <a:normAutofit fontScale="70000" lnSpcReduction="20000"/>
          </a:bodyPr>
          <a:lstStyle/>
          <a:p>
            <a:pPr fontAlgn="auto">
              <a:spcAft>
                <a:spcPts val="0"/>
              </a:spcAft>
              <a:defRPr/>
            </a:pPr>
            <a:endParaRPr lang="en-US" sz="1900" b="1" i="1" dirty="0" smtClean="0">
              <a:solidFill>
                <a:srgbClr val="FFFF00"/>
              </a:solidFill>
              <a:latin typeface="Calibri" panose="020F0502020204030204" pitchFamily="34" charset="0"/>
            </a:endParaRPr>
          </a:p>
          <a:p>
            <a:pPr fontAlgn="auto">
              <a:spcAft>
                <a:spcPts val="0"/>
              </a:spcAft>
              <a:defRPr/>
            </a:pPr>
            <a:r>
              <a:rPr lang="en-US" sz="2800" b="1" i="1" dirty="0" smtClean="0">
                <a:solidFill>
                  <a:schemeClr val="accent1"/>
                </a:solidFill>
                <a:latin typeface="Calibri" panose="020F0502020204030204" pitchFamily="34" charset="0"/>
              </a:rPr>
              <a:t>Composite </a:t>
            </a:r>
            <a:r>
              <a:rPr lang="en-US" sz="2800" b="1" i="1" dirty="0">
                <a:solidFill>
                  <a:schemeClr val="accent1"/>
                </a:solidFill>
                <a:latin typeface="Calibri" panose="020F0502020204030204" pitchFamily="34" charset="0"/>
              </a:rPr>
              <a:t>Reactive Particles by </a:t>
            </a:r>
            <a:r>
              <a:rPr lang="en-US" sz="2800" b="1" i="1" dirty="0" smtClean="0">
                <a:solidFill>
                  <a:schemeClr val="accent1"/>
                </a:solidFill>
                <a:latin typeface="Calibri" panose="020F0502020204030204" pitchFamily="34" charset="0"/>
              </a:rPr>
              <a:t>High Energy Ball Milling</a:t>
            </a:r>
            <a:endParaRPr lang="en-US" sz="2800" b="1" i="1" dirty="0">
              <a:solidFill>
                <a:schemeClr val="accent1"/>
              </a:solidFill>
              <a:effectLst>
                <a:outerShdw blurRad="38100" dist="38100" dir="2700000" algn="tl">
                  <a:srgbClr val="C0C0C0"/>
                </a:outerShdw>
              </a:effectLst>
              <a:latin typeface="Calibri" panose="020F0502020204030204" pitchFamily="34" charset="0"/>
            </a:endParaRPr>
          </a:p>
          <a:p>
            <a:pPr fontAlgn="auto">
              <a:spcAft>
                <a:spcPts val="0"/>
              </a:spcAft>
              <a:defRPr/>
            </a:pPr>
            <a:r>
              <a:rPr lang="en-US" sz="1900" b="1" i="1" dirty="0" smtClean="0">
                <a:solidFill>
                  <a:srgbClr val="FFFF00"/>
                </a:solidFill>
                <a:effectLst>
                  <a:outerShdw blurRad="38100" dist="38100" dir="2700000" algn="tl">
                    <a:srgbClr val="C0C0C0"/>
                  </a:outerShdw>
                </a:effectLst>
                <a:latin typeface="Calibri" panose="020F0502020204030204" pitchFamily="34" charset="0"/>
              </a:rPr>
              <a:t>Examples</a:t>
            </a:r>
            <a:r>
              <a:rPr lang="en-US" sz="1900" b="1" i="1" dirty="0">
                <a:solidFill>
                  <a:srgbClr val="FFFF00"/>
                </a:solidFill>
                <a:effectLst>
                  <a:outerShdw blurRad="38100" dist="38100" dir="2700000" algn="tl">
                    <a:srgbClr val="C0C0C0"/>
                  </a:outerShdw>
                </a:effectLst>
                <a:latin typeface="Calibri" panose="020F0502020204030204" pitchFamily="34" charset="0"/>
              </a:rPr>
              <a:t>: </a:t>
            </a:r>
            <a:r>
              <a:rPr lang="en-US" sz="1900" b="1" dirty="0">
                <a:solidFill>
                  <a:srgbClr val="FFFF00"/>
                </a:solidFill>
                <a:latin typeface="Calibri" panose="020F0502020204030204" pitchFamily="34" charset="0"/>
                <a:cs typeface="Times New Roman" pitchFamily="18" charset="0"/>
              </a:rPr>
              <a:t> Ni/Al; Ti/B; Zr/C </a:t>
            </a:r>
          </a:p>
          <a:p>
            <a:pPr>
              <a:buNone/>
              <a:defRPr/>
            </a:pPr>
            <a:r>
              <a:rPr lang="en-US" sz="1900" b="1" dirty="0">
                <a:solidFill>
                  <a:srgbClr val="FFFF00"/>
                </a:solidFill>
                <a:latin typeface="Calibri" panose="020F0502020204030204" pitchFamily="34" charset="0"/>
                <a:cs typeface="Times New Roman" pitchFamily="18" charset="0"/>
              </a:rPr>
              <a:t>	Application:  tunable </a:t>
            </a:r>
            <a:r>
              <a:rPr lang="en-US" sz="1900" b="1" dirty="0" smtClean="0">
                <a:solidFill>
                  <a:srgbClr val="FFFF00"/>
                </a:solidFill>
                <a:latin typeface="Calibri" panose="020F0502020204030204" pitchFamily="34" charset="0"/>
                <a:cs typeface="Times New Roman" pitchFamily="18" charset="0"/>
              </a:rPr>
              <a:t>HEDM, Novel Advanced Materials</a:t>
            </a:r>
            <a:endParaRPr lang="en-US" sz="1900" b="1" dirty="0">
              <a:solidFill>
                <a:srgbClr val="FFFF00"/>
              </a:solidFill>
              <a:latin typeface="Calibri" panose="020F0502020204030204" pitchFamily="34" charset="0"/>
              <a:cs typeface="Times New Roman" pitchFamily="18" charset="0"/>
            </a:endParaRPr>
          </a:p>
          <a:p>
            <a:pPr>
              <a:buNone/>
              <a:defRPr/>
            </a:pPr>
            <a:endParaRPr lang="en-US" sz="1900" b="1" i="1" dirty="0">
              <a:solidFill>
                <a:srgbClr val="FFFF00"/>
              </a:solidFill>
              <a:latin typeface="Calibri" panose="020F0502020204030204" pitchFamily="34" charset="0"/>
            </a:endParaRPr>
          </a:p>
          <a:p>
            <a:pPr fontAlgn="auto">
              <a:spcAft>
                <a:spcPts val="0"/>
              </a:spcAft>
              <a:defRPr/>
            </a:pPr>
            <a:r>
              <a:rPr lang="en-US" sz="3100" b="1" i="1" dirty="0">
                <a:solidFill>
                  <a:srgbClr val="FF0000"/>
                </a:solidFill>
                <a:latin typeface="Calibri" panose="020F0502020204030204" pitchFamily="34" charset="0"/>
              </a:rPr>
              <a:t>Reactive Nano-foils</a:t>
            </a:r>
          </a:p>
          <a:p>
            <a:pPr>
              <a:buNone/>
              <a:defRPr/>
            </a:pPr>
            <a:r>
              <a:rPr lang="en-US" sz="1900" b="1" i="1" dirty="0">
                <a:solidFill>
                  <a:srgbClr val="FFFF00"/>
                </a:solidFill>
                <a:effectLst>
                  <a:outerShdw blurRad="38100" dist="38100" dir="2700000" algn="tl">
                    <a:srgbClr val="C0C0C0"/>
                  </a:outerShdw>
                </a:effectLst>
                <a:latin typeface="Calibri" panose="020F0502020204030204" pitchFamily="34" charset="0"/>
              </a:rPr>
              <a:t>	</a:t>
            </a:r>
            <a:r>
              <a:rPr lang="en-US" sz="1900" b="1" i="1" dirty="0">
                <a:solidFill>
                  <a:srgbClr val="0070C0"/>
                </a:solidFill>
                <a:effectLst>
                  <a:outerShdw blurRad="38100" dist="38100" dir="2700000" algn="tl">
                    <a:srgbClr val="C0C0C0"/>
                  </a:outerShdw>
                </a:effectLst>
                <a:latin typeface="Calibri" panose="020F0502020204030204" pitchFamily="34" charset="0"/>
              </a:rPr>
              <a:t>Examples: </a:t>
            </a:r>
            <a:r>
              <a:rPr lang="en-US" sz="1900" b="1" dirty="0">
                <a:solidFill>
                  <a:srgbClr val="0070C0"/>
                </a:solidFill>
                <a:latin typeface="Calibri" panose="020F0502020204030204" pitchFamily="34" charset="0"/>
                <a:cs typeface="Times New Roman" pitchFamily="18" charset="0"/>
              </a:rPr>
              <a:t> Ni/Al; </a:t>
            </a:r>
            <a:r>
              <a:rPr lang="en-US" sz="1900" b="1" dirty="0" err="1" smtClean="0">
                <a:solidFill>
                  <a:srgbClr val="0070C0"/>
                </a:solidFill>
                <a:latin typeface="Calibri" panose="020F0502020204030204" pitchFamily="34" charset="0"/>
                <a:cs typeface="Times New Roman" pitchFamily="18" charset="0"/>
              </a:rPr>
              <a:t>Ti</a:t>
            </a:r>
            <a:r>
              <a:rPr lang="en-US" sz="1900" b="1" dirty="0" smtClean="0">
                <a:solidFill>
                  <a:srgbClr val="0070C0"/>
                </a:solidFill>
                <a:latin typeface="Calibri" panose="020F0502020204030204" pitchFamily="34" charset="0"/>
                <a:cs typeface="Times New Roman" pitchFamily="18" charset="0"/>
              </a:rPr>
              <a:t>/Ni; Cu/TiO</a:t>
            </a:r>
            <a:r>
              <a:rPr lang="en-US" sz="1900" b="1" baseline="-25000" dirty="0" smtClean="0">
                <a:solidFill>
                  <a:srgbClr val="0070C0"/>
                </a:solidFill>
                <a:latin typeface="Calibri" panose="020F0502020204030204" pitchFamily="34" charset="0"/>
                <a:cs typeface="Times New Roman" pitchFamily="18" charset="0"/>
              </a:rPr>
              <a:t>2</a:t>
            </a:r>
            <a:endParaRPr lang="en-US" sz="1900" b="1" baseline="-25000" dirty="0">
              <a:solidFill>
                <a:srgbClr val="0070C0"/>
              </a:solidFill>
              <a:latin typeface="Calibri" panose="020F0502020204030204" pitchFamily="34" charset="0"/>
              <a:cs typeface="Times New Roman" pitchFamily="18" charset="0"/>
            </a:endParaRPr>
          </a:p>
          <a:p>
            <a:pPr>
              <a:buNone/>
              <a:defRPr/>
            </a:pPr>
            <a:r>
              <a:rPr lang="en-US" sz="1900" b="1" dirty="0">
                <a:solidFill>
                  <a:srgbClr val="0070C0"/>
                </a:solidFill>
                <a:latin typeface="Calibri" panose="020F0502020204030204" pitchFamily="34" charset="0"/>
                <a:cs typeface="Times New Roman" pitchFamily="18" charset="0"/>
              </a:rPr>
              <a:t>	Application: joining of materials  </a:t>
            </a:r>
            <a:endParaRPr lang="en-US" sz="1900" b="1" dirty="0" smtClean="0">
              <a:solidFill>
                <a:srgbClr val="0070C0"/>
              </a:solidFill>
              <a:latin typeface="Calibri" panose="020F0502020204030204" pitchFamily="34" charset="0"/>
              <a:cs typeface="Times New Roman" pitchFamily="18" charset="0"/>
            </a:endParaRPr>
          </a:p>
          <a:p>
            <a:pPr>
              <a:buNone/>
              <a:defRPr/>
            </a:pPr>
            <a:endParaRPr lang="en-US" sz="1900" b="1" dirty="0">
              <a:solidFill>
                <a:srgbClr val="FFFF00"/>
              </a:solidFill>
              <a:latin typeface="Calibri" panose="020F0502020204030204" pitchFamily="34" charset="0"/>
            </a:endParaRPr>
          </a:p>
          <a:p>
            <a:pPr fontAlgn="auto">
              <a:spcAft>
                <a:spcPts val="0"/>
              </a:spcAft>
              <a:defRPr/>
            </a:pPr>
            <a:r>
              <a:rPr lang="en-US" sz="3100" b="1" i="1" dirty="0">
                <a:solidFill>
                  <a:srgbClr val="C00000"/>
                </a:solidFill>
                <a:latin typeface="Calibri" panose="020F0502020204030204" pitchFamily="34" charset="0"/>
              </a:rPr>
              <a:t>Sol-Gel or Solution Combustion </a:t>
            </a:r>
          </a:p>
          <a:p>
            <a:pPr>
              <a:buNone/>
              <a:defRPr/>
            </a:pPr>
            <a:r>
              <a:rPr lang="en-US" sz="1900" b="1" i="1" dirty="0">
                <a:solidFill>
                  <a:srgbClr val="FFFF00"/>
                </a:solidFill>
                <a:effectLst>
                  <a:outerShdw blurRad="38100" dist="38100" dir="2700000" algn="tl">
                    <a:srgbClr val="C0C0C0"/>
                  </a:outerShdw>
                </a:effectLst>
                <a:latin typeface="Calibri" panose="020F0502020204030204" pitchFamily="34" charset="0"/>
              </a:rPr>
              <a:t>	</a:t>
            </a:r>
            <a:r>
              <a:rPr lang="en-US" sz="1900" b="1" i="1" dirty="0">
                <a:solidFill>
                  <a:srgbClr val="00B050"/>
                </a:solidFill>
                <a:effectLst>
                  <a:outerShdw blurRad="38100" dist="38100" dir="2700000" algn="tl">
                    <a:srgbClr val="C0C0C0"/>
                  </a:outerShdw>
                </a:effectLst>
                <a:latin typeface="Calibri" panose="020F0502020204030204" pitchFamily="34" charset="0"/>
              </a:rPr>
              <a:t>Examples: </a:t>
            </a:r>
            <a:r>
              <a:rPr lang="en-US" sz="1900" b="1" dirty="0">
                <a:solidFill>
                  <a:srgbClr val="00B050"/>
                </a:solidFill>
                <a:latin typeface="Calibri" panose="020F0502020204030204" pitchFamily="34" charset="0"/>
                <a:cs typeface="Times New Roman" pitchFamily="18" charset="0"/>
              </a:rPr>
              <a:t> Cu(NO</a:t>
            </a:r>
            <a:r>
              <a:rPr lang="en-US" sz="1900" b="1" baseline="-25000" dirty="0">
                <a:solidFill>
                  <a:srgbClr val="00B050"/>
                </a:solidFill>
                <a:latin typeface="Calibri" panose="020F0502020204030204" pitchFamily="34" charset="0"/>
                <a:cs typeface="Times New Roman" pitchFamily="18" charset="0"/>
              </a:rPr>
              <a:t>3</a:t>
            </a:r>
            <a:r>
              <a:rPr lang="en-US" sz="1900" b="1" dirty="0">
                <a:solidFill>
                  <a:srgbClr val="00B050"/>
                </a:solidFill>
                <a:latin typeface="Calibri" panose="020F0502020204030204" pitchFamily="34" charset="0"/>
                <a:cs typeface="Times New Roman" pitchFamily="18" charset="0"/>
              </a:rPr>
              <a:t>)</a:t>
            </a:r>
            <a:r>
              <a:rPr lang="en-US" sz="1900" b="1" baseline="-25000" dirty="0">
                <a:solidFill>
                  <a:srgbClr val="00B050"/>
                </a:solidFill>
                <a:latin typeface="Calibri" panose="020F0502020204030204" pitchFamily="34" charset="0"/>
                <a:cs typeface="Times New Roman" pitchFamily="18" charset="0"/>
              </a:rPr>
              <a:t>3</a:t>
            </a:r>
            <a:r>
              <a:rPr lang="en-US" sz="1900" b="1" dirty="0">
                <a:solidFill>
                  <a:srgbClr val="00B050"/>
                </a:solidFill>
                <a:latin typeface="Calibri" panose="020F0502020204030204" pitchFamily="34" charset="0"/>
                <a:cs typeface="Times New Roman" pitchFamily="18" charset="0"/>
              </a:rPr>
              <a:t>/ glycine; </a:t>
            </a:r>
          </a:p>
          <a:p>
            <a:pPr>
              <a:buNone/>
              <a:defRPr/>
            </a:pPr>
            <a:r>
              <a:rPr lang="en-US" sz="1900" b="1" dirty="0">
                <a:solidFill>
                  <a:srgbClr val="00B050"/>
                </a:solidFill>
                <a:latin typeface="Calibri" panose="020F0502020204030204" pitchFamily="34" charset="0"/>
                <a:cs typeface="Times New Roman" pitchFamily="18" charset="0"/>
              </a:rPr>
              <a:t>	Fe(NO</a:t>
            </a:r>
            <a:r>
              <a:rPr lang="en-US" sz="1900" b="1" baseline="-25000" dirty="0">
                <a:solidFill>
                  <a:srgbClr val="00B050"/>
                </a:solidFill>
                <a:latin typeface="Calibri" panose="020F0502020204030204" pitchFamily="34" charset="0"/>
                <a:cs typeface="Times New Roman" pitchFamily="18" charset="0"/>
              </a:rPr>
              <a:t>3</a:t>
            </a:r>
            <a:r>
              <a:rPr lang="en-US" sz="1900" b="1" dirty="0">
                <a:solidFill>
                  <a:srgbClr val="00B050"/>
                </a:solidFill>
                <a:latin typeface="Calibri" panose="020F0502020204030204" pitchFamily="34" charset="0"/>
                <a:cs typeface="Times New Roman" pitchFamily="18" charset="0"/>
              </a:rPr>
              <a:t>)</a:t>
            </a:r>
            <a:r>
              <a:rPr lang="en-US" sz="1900" b="1" baseline="-25000" dirty="0">
                <a:solidFill>
                  <a:srgbClr val="00B050"/>
                </a:solidFill>
                <a:latin typeface="Calibri" panose="020F0502020204030204" pitchFamily="34" charset="0"/>
                <a:cs typeface="Times New Roman" pitchFamily="18" charset="0"/>
              </a:rPr>
              <a:t>3</a:t>
            </a:r>
            <a:r>
              <a:rPr lang="en-US" sz="1900" b="1" dirty="0">
                <a:solidFill>
                  <a:srgbClr val="00B050"/>
                </a:solidFill>
                <a:latin typeface="Calibri" panose="020F0502020204030204" pitchFamily="34" charset="0"/>
                <a:cs typeface="Times New Roman" pitchFamily="18" charset="0"/>
              </a:rPr>
              <a:t>/ </a:t>
            </a:r>
            <a:r>
              <a:rPr lang="en-US" sz="1900" b="1" dirty="0" smtClean="0">
                <a:solidFill>
                  <a:srgbClr val="00B050"/>
                </a:solidFill>
                <a:latin typeface="Calibri" panose="020F0502020204030204" pitchFamily="34" charset="0"/>
                <a:cs typeface="Times New Roman" pitchFamily="18" charset="0"/>
              </a:rPr>
              <a:t>hydrazine</a:t>
            </a:r>
            <a:endParaRPr lang="en-US" sz="1900" b="1" dirty="0">
              <a:solidFill>
                <a:srgbClr val="00B050"/>
              </a:solidFill>
              <a:latin typeface="Calibri" panose="020F0502020204030204" pitchFamily="34" charset="0"/>
              <a:cs typeface="Times New Roman" pitchFamily="18" charset="0"/>
            </a:endParaRPr>
          </a:p>
          <a:p>
            <a:pPr>
              <a:buNone/>
              <a:defRPr/>
            </a:pPr>
            <a:r>
              <a:rPr lang="en-US" sz="1900" b="1" dirty="0">
                <a:solidFill>
                  <a:srgbClr val="00B050"/>
                </a:solidFill>
                <a:latin typeface="Calibri" panose="020F0502020204030204" pitchFamily="34" charset="0"/>
                <a:cs typeface="Times New Roman" pitchFamily="18" charset="0"/>
              </a:rPr>
              <a:t>	Application: synthesis of metal </a:t>
            </a:r>
          </a:p>
          <a:p>
            <a:pPr>
              <a:buNone/>
              <a:defRPr/>
            </a:pPr>
            <a:r>
              <a:rPr lang="en-US" sz="1900" b="1" dirty="0">
                <a:solidFill>
                  <a:srgbClr val="00B050"/>
                </a:solidFill>
                <a:latin typeface="Calibri" panose="020F0502020204030204" pitchFamily="34" charset="0"/>
                <a:cs typeface="Times New Roman" pitchFamily="18" charset="0"/>
              </a:rPr>
              <a:t>	and oxide nanopowders; catalysis  </a:t>
            </a:r>
          </a:p>
          <a:p>
            <a:pPr fontAlgn="auto">
              <a:spcAft>
                <a:spcPts val="0"/>
              </a:spcAft>
              <a:defRPr/>
            </a:pPr>
            <a:endParaRPr lang="en-US" sz="1900" b="1" i="1" dirty="0" smtClean="0">
              <a:solidFill>
                <a:srgbClr val="FFFF00"/>
              </a:solidFill>
              <a:effectLst>
                <a:outerShdw blurRad="38100" dist="38100" dir="2700000" algn="tl">
                  <a:srgbClr val="C0C0C0"/>
                </a:outerShdw>
              </a:effectLst>
              <a:latin typeface="Calibri" panose="020F0502020204030204" pitchFamily="34" charset="0"/>
            </a:endParaRPr>
          </a:p>
          <a:p>
            <a:pPr fontAlgn="auto">
              <a:spcAft>
                <a:spcPts val="0"/>
              </a:spcAft>
              <a:defRPr/>
            </a:pPr>
            <a:r>
              <a:rPr lang="en-US" sz="3400" b="1" i="1" dirty="0" smtClean="0">
                <a:solidFill>
                  <a:srgbClr val="002060"/>
                </a:solidFill>
                <a:effectLst>
                  <a:outerShdw blurRad="38100" dist="38100" dir="2700000" algn="tl">
                    <a:srgbClr val="C0C0C0"/>
                  </a:outerShdw>
                </a:effectLst>
                <a:latin typeface="Calibri" panose="020F0502020204030204" pitchFamily="34" charset="0"/>
              </a:rPr>
              <a:t>Super Thermites</a:t>
            </a:r>
          </a:p>
          <a:p>
            <a:pPr fontAlgn="auto">
              <a:spcAft>
                <a:spcPts val="0"/>
              </a:spcAft>
              <a:buFont typeface="Arial" pitchFamily="34" charset="0"/>
              <a:buNone/>
              <a:defRPr/>
            </a:pPr>
            <a:r>
              <a:rPr lang="en-US" sz="1900" b="1" i="1" dirty="0" smtClean="0">
                <a:solidFill>
                  <a:srgbClr val="FFFF00"/>
                </a:solidFill>
                <a:effectLst>
                  <a:outerShdw blurRad="38100" dist="38100" dir="2700000" algn="tl">
                    <a:srgbClr val="C0C0C0"/>
                  </a:outerShdw>
                </a:effectLst>
                <a:latin typeface="Calibri" panose="020F0502020204030204" pitchFamily="34" charset="0"/>
              </a:rPr>
              <a:t>	</a:t>
            </a:r>
            <a:r>
              <a:rPr lang="en-US" sz="1900" b="1" i="1" dirty="0" smtClean="0">
                <a:solidFill>
                  <a:schemeClr val="bg1"/>
                </a:solidFill>
                <a:effectLst>
                  <a:outerShdw blurRad="38100" dist="38100" dir="2700000" algn="tl">
                    <a:srgbClr val="C0C0C0"/>
                  </a:outerShdw>
                </a:effectLst>
                <a:latin typeface="Calibri" panose="020F0502020204030204" pitchFamily="34" charset="0"/>
              </a:rPr>
              <a:t>Examples: </a:t>
            </a:r>
            <a:r>
              <a:rPr lang="en-US" sz="1900" b="1" dirty="0" smtClean="0">
                <a:solidFill>
                  <a:schemeClr val="bg1"/>
                </a:solidFill>
                <a:effectLst>
                  <a:outerShdw blurRad="38100" dist="38100" dir="2700000" algn="tl">
                    <a:srgbClr val="C0C0C0"/>
                  </a:outerShdw>
                </a:effectLst>
                <a:latin typeface="Calibri" panose="020F0502020204030204" pitchFamily="34" charset="0"/>
              </a:rPr>
              <a:t>MoO</a:t>
            </a:r>
            <a:r>
              <a:rPr lang="en-US" sz="1900" b="1" baseline="-25000" dirty="0" smtClean="0">
                <a:solidFill>
                  <a:schemeClr val="bg1"/>
                </a:solidFill>
                <a:effectLst>
                  <a:outerShdw blurRad="38100" dist="38100" dir="2700000" algn="tl">
                    <a:srgbClr val="C0C0C0"/>
                  </a:outerShdw>
                </a:effectLst>
                <a:latin typeface="Calibri" panose="020F0502020204030204" pitchFamily="34" charset="0"/>
              </a:rPr>
              <a:t>3</a:t>
            </a:r>
            <a:r>
              <a:rPr lang="en-US" sz="1900" b="1" dirty="0" smtClean="0">
                <a:solidFill>
                  <a:schemeClr val="bg1"/>
                </a:solidFill>
                <a:effectLst>
                  <a:outerShdw blurRad="38100" dist="38100" dir="2700000" algn="tl">
                    <a:srgbClr val="C0C0C0"/>
                  </a:outerShdw>
                </a:effectLst>
                <a:latin typeface="Calibri" panose="020F0502020204030204" pitchFamily="34" charset="0"/>
              </a:rPr>
              <a:t>/Al; </a:t>
            </a:r>
            <a:r>
              <a:rPr lang="en-US" sz="1900" b="1" dirty="0" smtClean="0">
                <a:solidFill>
                  <a:schemeClr val="bg1"/>
                </a:solidFill>
                <a:latin typeface="Calibri" panose="020F0502020204030204" pitchFamily="34" charset="0"/>
                <a:cs typeface="Times New Roman" pitchFamily="18" charset="0"/>
              </a:rPr>
              <a:t>Bi</a:t>
            </a:r>
            <a:r>
              <a:rPr lang="en-US" sz="1900" b="1" baseline="-30000" dirty="0" smtClean="0">
                <a:solidFill>
                  <a:schemeClr val="bg1"/>
                </a:solidFill>
                <a:latin typeface="Calibri" panose="020F0502020204030204" pitchFamily="34" charset="0"/>
                <a:cs typeface="Times New Roman" pitchFamily="18" charset="0"/>
              </a:rPr>
              <a:t>2</a:t>
            </a:r>
            <a:r>
              <a:rPr lang="en-US" sz="1900" b="1" dirty="0" smtClean="0">
                <a:solidFill>
                  <a:schemeClr val="bg1"/>
                </a:solidFill>
                <a:latin typeface="Calibri" panose="020F0502020204030204" pitchFamily="34" charset="0"/>
                <a:cs typeface="Times New Roman" pitchFamily="18" charset="0"/>
              </a:rPr>
              <a:t>O</a:t>
            </a:r>
            <a:r>
              <a:rPr lang="en-US" sz="1900" b="1" baseline="-30000" dirty="0" smtClean="0">
                <a:solidFill>
                  <a:schemeClr val="bg1"/>
                </a:solidFill>
                <a:latin typeface="Calibri" panose="020F0502020204030204" pitchFamily="34" charset="0"/>
                <a:cs typeface="Times New Roman" pitchFamily="18" charset="0"/>
              </a:rPr>
              <a:t>3</a:t>
            </a:r>
            <a:r>
              <a:rPr lang="en-US" sz="1900" b="1" dirty="0" smtClean="0">
                <a:solidFill>
                  <a:schemeClr val="bg1"/>
                </a:solidFill>
                <a:latin typeface="Calibri" panose="020F0502020204030204" pitchFamily="34" charset="0"/>
                <a:cs typeface="Times New Roman" pitchFamily="18" charset="0"/>
              </a:rPr>
              <a:t>/Al and I</a:t>
            </a:r>
            <a:r>
              <a:rPr lang="en-US" sz="1900" b="1" baseline="-25000" dirty="0" smtClean="0">
                <a:solidFill>
                  <a:schemeClr val="bg1"/>
                </a:solidFill>
                <a:latin typeface="Calibri" panose="020F0502020204030204" pitchFamily="34" charset="0"/>
                <a:cs typeface="Times New Roman" pitchFamily="18" charset="0"/>
              </a:rPr>
              <a:t>2</a:t>
            </a:r>
            <a:r>
              <a:rPr lang="en-US" sz="1900" b="1" dirty="0" smtClean="0">
                <a:solidFill>
                  <a:schemeClr val="bg1"/>
                </a:solidFill>
                <a:latin typeface="Calibri" panose="020F0502020204030204" pitchFamily="34" charset="0"/>
                <a:cs typeface="Times New Roman" pitchFamily="18" charset="0"/>
              </a:rPr>
              <a:t>O</a:t>
            </a:r>
            <a:r>
              <a:rPr lang="en-US" sz="1900" b="1" baseline="-25000" dirty="0" smtClean="0">
                <a:solidFill>
                  <a:schemeClr val="bg1"/>
                </a:solidFill>
                <a:latin typeface="Calibri" panose="020F0502020204030204" pitchFamily="34" charset="0"/>
                <a:cs typeface="Times New Roman" pitchFamily="18" charset="0"/>
              </a:rPr>
              <a:t>5</a:t>
            </a:r>
            <a:r>
              <a:rPr lang="en-US" sz="1900" b="1" dirty="0" smtClean="0">
                <a:solidFill>
                  <a:schemeClr val="bg1"/>
                </a:solidFill>
                <a:latin typeface="Calibri" panose="020F0502020204030204" pitchFamily="34" charset="0"/>
                <a:cs typeface="Times New Roman" pitchFamily="18" charset="0"/>
              </a:rPr>
              <a:t>/Al </a:t>
            </a:r>
          </a:p>
          <a:p>
            <a:pPr fontAlgn="auto">
              <a:spcAft>
                <a:spcPts val="0"/>
              </a:spcAft>
              <a:buFont typeface="Arial" pitchFamily="34" charset="0"/>
              <a:buNone/>
              <a:defRPr/>
            </a:pPr>
            <a:r>
              <a:rPr lang="en-US" sz="1900" b="1" dirty="0" smtClean="0">
                <a:solidFill>
                  <a:schemeClr val="bg1"/>
                </a:solidFill>
                <a:latin typeface="Calibri" panose="020F0502020204030204" pitchFamily="34" charset="0"/>
                <a:cs typeface="Times New Roman" pitchFamily="18" charset="0"/>
              </a:rPr>
              <a:t>	Application: gas generator,  igniter</a:t>
            </a:r>
          </a:p>
          <a:p>
            <a:pPr fontAlgn="auto">
              <a:spcAft>
                <a:spcPts val="0"/>
              </a:spcAft>
              <a:buFont typeface="Arial" pitchFamily="34" charset="0"/>
              <a:buNone/>
              <a:defRPr/>
            </a:pPr>
            <a:endParaRPr lang="en-US" sz="2600" b="1" dirty="0" smtClean="0">
              <a:solidFill>
                <a:schemeClr val="accent2">
                  <a:lumMod val="60000"/>
                  <a:lumOff val="40000"/>
                </a:schemeClr>
              </a:solidFill>
              <a:latin typeface="Calibri" panose="020F0502020204030204" pitchFamily="34" charset="0"/>
              <a:cs typeface="Times New Roman" pitchFamily="18" charset="0"/>
            </a:endParaRPr>
          </a:p>
          <a:p>
            <a:pPr fontAlgn="auto">
              <a:spcAft>
                <a:spcPts val="0"/>
              </a:spcAft>
              <a:buFont typeface="Arial" pitchFamily="34" charset="0"/>
              <a:buNone/>
              <a:defRPr/>
            </a:pPr>
            <a:endParaRPr lang="en-US" sz="2900" b="1" dirty="0" smtClean="0">
              <a:solidFill>
                <a:schemeClr val="accent2">
                  <a:lumMod val="60000"/>
                  <a:lumOff val="40000"/>
                </a:schemeClr>
              </a:solidFill>
              <a:latin typeface="Times New Roman" pitchFamily="18" charset="0"/>
              <a:cs typeface="Times New Roman" pitchFamily="18" charset="0"/>
            </a:endParaRPr>
          </a:p>
        </p:txBody>
      </p:sp>
      <p:pic>
        <p:nvPicPr>
          <p:cNvPr id="17413" name="Picture 2"/>
          <p:cNvPicPr>
            <a:picLocks noChangeAspect="1" noChangeArrowheads="1"/>
          </p:cNvPicPr>
          <p:nvPr/>
        </p:nvPicPr>
        <p:blipFill>
          <a:blip r:embed="rId3" cstate="print"/>
          <a:srcRect/>
          <a:stretch>
            <a:fillRect/>
          </a:stretch>
        </p:blipFill>
        <p:spPr bwMode="auto">
          <a:xfrm>
            <a:off x="6128965" y="5320674"/>
            <a:ext cx="2862263" cy="1371600"/>
          </a:xfrm>
          <a:prstGeom prst="rect">
            <a:avLst/>
          </a:prstGeom>
          <a:noFill/>
          <a:ln w="9525">
            <a:noFill/>
            <a:miter lim="800000"/>
            <a:headEnd/>
            <a:tailEnd/>
          </a:ln>
        </p:spPr>
      </p:pic>
      <p:pic>
        <p:nvPicPr>
          <p:cNvPr id="17414" name="Picture 2"/>
          <p:cNvPicPr>
            <a:picLocks noChangeAspect="1" noChangeArrowheads="1"/>
          </p:cNvPicPr>
          <p:nvPr/>
        </p:nvPicPr>
        <p:blipFill>
          <a:blip r:embed="rId4" cstate="print"/>
          <a:srcRect/>
          <a:stretch>
            <a:fillRect/>
          </a:stretch>
        </p:blipFill>
        <p:spPr bwMode="auto">
          <a:xfrm>
            <a:off x="6129759" y="3904623"/>
            <a:ext cx="1371600" cy="1371600"/>
          </a:xfrm>
          <a:prstGeom prst="rect">
            <a:avLst/>
          </a:prstGeom>
          <a:noFill/>
          <a:ln w="9525">
            <a:noFill/>
            <a:miter lim="800000"/>
            <a:headEnd/>
            <a:tailEnd/>
          </a:ln>
        </p:spPr>
      </p:pic>
      <p:pic>
        <p:nvPicPr>
          <p:cNvPr id="17415" name="Picture 2"/>
          <p:cNvPicPr>
            <a:picLocks noChangeAspect="1" noChangeArrowheads="1"/>
          </p:cNvPicPr>
          <p:nvPr/>
        </p:nvPicPr>
        <p:blipFill>
          <a:blip r:embed="rId5" cstate="print"/>
          <a:srcRect/>
          <a:stretch>
            <a:fillRect/>
          </a:stretch>
        </p:blipFill>
        <p:spPr bwMode="auto">
          <a:xfrm>
            <a:off x="6129759" y="1009023"/>
            <a:ext cx="1371600" cy="1371600"/>
          </a:xfrm>
          <a:prstGeom prst="rect">
            <a:avLst/>
          </a:prstGeom>
          <a:noFill/>
          <a:ln w="25400" algn="ctr">
            <a:noFill/>
            <a:miter lim="800000"/>
            <a:headEnd/>
            <a:tailEnd/>
          </a:ln>
        </p:spPr>
      </p:pic>
      <p:pic>
        <p:nvPicPr>
          <p:cNvPr id="17416" name="Рисунок 1" descr="s3-2 Z12-1.tif"/>
          <p:cNvPicPr>
            <a:picLocks noChangeAspect="1"/>
          </p:cNvPicPr>
          <p:nvPr/>
        </p:nvPicPr>
        <p:blipFill>
          <a:blip r:embed="rId6" cstate="print"/>
          <a:srcRect/>
          <a:stretch>
            <a:fillRect/>
          </a:stretch>
        </p:blipFill>
        <p:spPr bwMode="auto">
          <a:xfrm>
            <a:off x="6129759" y="2456823"/>
            <a:ext cx="1482725" cy="1371600"/>
          </a:xfrm>
          <a:prstGeom prst="rect">
            <a:avLst/>
          </a:prstGeom>
          <a:noFill/>
          <a:ln w="9525">
            <a:noFill/>
            <a:miter lim="800000"/>
            <a:headEnd/>
            <a:tailEnd/>
          </a:ln>
        </p:spPr>
      </p:pic>
      <p:sp>
        <p:nvSpPr>
          <p:cNvPr id="17417" name="TextBox 9"/>
          <p:cNvSpPr txBox="1">
            <a:spLocks noChangeArrowheads="1"/>
          </p:cNvSpPr>
          <p:nvPr/>
        </p:nvSpPr>
        <p:spPr bwMode="auto">
          <a:xfrm>
            <a:off x="6586959" y="4057023"/>
            <a:ext cx="287338" cy="184150"/>
          </a:xfrm>
          <a:prstGeom prst="rect">
            <a:avLst/>
          </a:prstGeom>
          <a:solidFill>
            <a:schemeClr val="bg1"/>
          </a:solidFill>
          <a:ln w="9525">
            <a:noFill/>
            <a:miter lim="800000"/>
            <a:headEnd/>
            <a:tailEnd/>
          </a:ln>
        </p:spPr>
        <p:txBody>
          <a:bodyPr>
            <a:spAutoFit/>
          </a:bodyPr>
          <a:lstStyle/>
          <a:p>
            <a:r>
              <a:rPr lang="en-US" sz="600" b="1" dirty="0">
                <a:latin typeface="Calibri" pitchFamily="34" charset="0"/>
              </a:rPr>
              <a:t>Cu</a:t>
            </a:r>
          </a:p>
        </p:txBody>
      </p:sp>
      <p:sp>
        <p:nvSpPr>
          <p:cNvPr id="17418" name="TextBox 10"/>
          <p:cNvSpPr txBox="1">
            <a:spLocks noChangeArrowheads="1"/>
          </p:cNvSpPr>
          <p:nvPr/>
        </p:nvSpPr>
        <p:spPr bwMode="auto">
          <a:xfrm>
            <a:off x="6205959" y="4666623"/>
            <a:ext cx="287338" cy="184150"/>
          </a:xfrm>
          <a:prstGeom prst="rect">
            <a:avLst/>
          </a:prstGeom>
          <a:solidFill>
            <a:schemeClr val="bg1"/>
          </a:solidFill>
          <a:ln w="9525">
            <a:noFill/>
            <a:miter lim="800000"/>
            <a:headEnd/>
            <a:tailEnd/>
          </a:ln>
        </p:spPr>
        <p:txBody>
          <a:bodyPr>
            <a:spAutoFit/>
          </a:bodyPr>
          <a:lstStyle/>
          <a:p>
            <a:r>
              <a:rPr lang="en-US" sz="600" b="1" dirty="0">
                <a:latin typeface="Calibri" pitchFamily="34" charset="0"/>
              </a:rPr>
              <a:t>Ni</a:t>
            </a:r>
          </a:p>
        </p:txBody>
      </p:sp>
      <p:sp>
        <p:nvSpPr>
          <p:cNvPr id="17419" name="TextBox 11"/>
          <p:cNvSpPr txBox="1">
            <a:spLocks noChangeArrowheads="1"/>
          </p:cNvSpPr>
          <p:nvPr/>
        </p:nvSpPr>
        <p:spPr bwMode="auto">
          <a:xfrm>
            <a:off x="7044159" y="4590423"/>
            <a:ext cx="287338" cy="184150"/>
          </a:xfrm>
          <a:prstGeom prst="rect">
            <a:avLst/>
          </a:prstGeom>
          <a:solidFill>
            <a:schemeClr val="bg1"/>
          </a:solidFill>
          <a:ln w="9525">
            <a:noFill/>
            <a:miter lim="800000"/>
            <a:headEnd/>
            <a:tailEnd/>
          </a:ln>
        </p:spPr>
        <p:txBody>
          <a:bodyPr>
            <a:spAutoFit/>
          </a:bodyPr>
          <a:lstStyle/>
          <a:p>
            <a:r>
              <a:rPr lang="en-US" sz="600" b="1" dirty="0">
                <a:latin typeface="Calibri" pitchFamily="34" charset="0"/>
              </a:rPr>
              <a:t>Fe</a:t>
            </a:r>
          </a:p>
        </p:txBody>
      </p:sp>
      <p:cxnSp>
        <p:nvCxnSpPr>
          <p:cNvPr id="14" name="Straight Arrow Connector 13"/>
          <p:cNvCxnSpPr>
            <a:stCxn id="17417" idx="3"/>
          </p:cNvCxnSpPr>
          <p:nvPr/>
        </p:nvCxnSpPr>
        <p:spPr>
          <a:xfrm flipH="1">
            <a:off x="6815559" y="4149098"/>
            <a:ext cx="58738" cy="288925"/>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0759" y="4895223"/>
            <a:ext cx="228600" cy="136525"/>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6739359" y="4590423"/>
            <a:ext cx="304800" cy="76200"/>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05959" y="5200023"/>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7424" name="TextBox 21"/>
          <p:cNvSpPr txBox="1">
            <a:spLocks noChangeArrowheads="1"/>
          </p:cNvSpPr>
          <p:nvPr/>
        </p:nvSpPr>
        <p:spPr bwMode="auto">
          <a:xfrm>
            <a:off x="6129759" y="5047623"/>
            <a:ext cx="533400" cy="184150"/>
          </a:xfrm>
          <a:prstGeom prst="rect">
            <a:avLst/>
          </a:prstGeom>
          <a:noFill/>
          <a:ln w="9525">
            <a:noFill/>
            <a:miter lim="800000"/>
            <a:headEnd/>
            <a:tailEnd/>
          </a:ln>
        </p:spPr>
        <p:txBody>
          <a:bodyPr>
            <a:spAutoFit/>
          </a:bodyPr>
          <a:lstStyle/>
          <a:p>
            <a:r>
              <a:rPr lang="en-US" sz="600" b="1" dirty="0">
                <a:solidFill>
                  <a:schemeClr val="bg1"/>
                </a:solidFill>
                <a:latin typeface="Calibri" pitchFamily="34" charset="0"/>
              </a:rPr>
              <a:t>50 nm</a:t>
            </a:r>
          </a:p>
        </p:txBody>
      </p:sp>
      <p:sp>
        <p:nvSpPr>
          <p:cNvPr id="17425" name="TextBox 22"/>
          <p:cNvSpPr txBox="1">
            <a:spLocks noChangeArrowheads="1"/>
          </p:cNvSpPr>
          <p:nvPr/>
        </p:nvSpPr>
        <p:spPr bwMode="auto">
          <a:xfrm>
            <a:off x="6739359" y="1313823"/>
            <a:ext cx="287338" cy="184150"/>
          </a:xfrm>
          <a:prstGeom prst="rect">
            <a:avLst/>
          </a:prstGeom>
          <a:solidFill>
            <a:schemeClr val="bg1"/>
          </a:solidFill>
          <a:ln w="3175">
            <a:solidFill>
              <a:schemeClr val="tx1"/>
            </a:solidFill>
            <a:miter lim="800000"/>
            <a:headEnd/>
            <a:tailEnd/>
          </a:ln>
        </p:spPr>
        <p:txBody>
          <a:bodyPr>
            <a:spAutoFit/>
          </a:bodyPr>
          <a:lstStyle/>
          <a:p>
            <a:r>
              <a:rPr lang="en-US" sz="600" b="1" dirty="0">
                <a:latin typeface="Calibri" pitchFamily="34" charset="0"/>
              </a:rPr>
              <a:t>Ni</a:t>
            </a:r>
          </a:p>
        </p:txBody>
      </p:sp>
      <p:sp>
        <p:nvSpPr>
          <p:cNvPr id="17426" name="TextBox 23"/>
          <p:cNvSpPr txBox="1">
            <a:spLocks noChangeArrowheads="1"/>
          </p:cNvSpPr>
          <p:nvPr/>
        </p:nvSpPr>
        <p:spPr bwMode="auto">
          <a:xfrm>
            <a:off x="7272759" y="1466223"/>
            <a:ext cx="287338" cy="184150"/>
          </a:xfrm>
          <a:prstGeom prst="rect">
            <a:avLst/>
          </a:prstGeom>
          <a:solidFill>
            <a:schemeClr val="bg1"/>
          </a:solidFill>
          <a:ln w="3175">
            <a:solidFill>
              <a:schemeClr val="tx1"/>
            </a:solidFill>
            <a:miter lim="800000"/>
            <a:headEnd/>
            <a:tailEnd/>
          </a:ln>
        </p:spPr>
        <p:txBody>
          <a:bodyPr>
            <a:spAutoFit/>
          </a:bodyPr>
          <a:lstStyle/>
          <a:p>
            <a:r>
              <a:rPr lang="en-US" sz="600" b="1" dirty="0">
                <a:latin typeface="Calibri" pitchFamily="34" charset="0"/>
              </a:rPr>
              <a:t>Al</a:t>
            </a:r>
          </a:p>
        </p:txBody>
      </p:sp>
      <p:cxnSp>
        <p:nvCxnSpPr>
          <p:cNvPr id="25" name="Straight Arrow Connector 24"/>
          <p:cNvCxnSpPr>
            <a:stCxn id="17425" idx="2"/>
          </p:cNvCxnSpPr>
          <p:nvPr/>
        </p:nvCxnSpPr>
        <p:spPr>
          <a:xfrm rot="5400000">
            <a:off x="6606009" y="1555123"/>
            <a:ext cx="333375" cy="21907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7063209" y="1751973"/>
            <a:ext cx="333375" cy="21907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7444209" y="2437773"/>
            <a:ext cx="333375" cy="21907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30" name="TextBox 28"/>
          <p:cNvSpPr txBox="1">
            <a:spLocks noChangeArrowheads="1"/>
          </p:cNvSpPr>
          <p:nvPr/>
        </p:nvSpPr>
        <p:spPr bwMode="auto">
          <a:xfrm>
            <a:off x="7729959" y="2228223"/>
            <a:ext cx="287338" cy="184150"/>
          </a:xfrm>
          <a:prstGeom prst="rect">
            <a:avLst/>
          </a:prstGeom>
          <a:solidFill>
            <a:schemeClr val="bg1"/>
          </a:solidFill>
          <a:ln w="3175">
            <a:solidFill>
              <a:schemeClr val="tx1"/>
            </a:solidFill>
            <a:miter lim="800000"/>
            <a:headEnd/>
            <a:tailEnd/>
          </a:ln>
        </p:spPr>
        <p:txBody>
          <a:bodyPr>
            <a:spAutoFit/>
          </a:bodyPr>
          <a:lstStyle/>
          <a:p>
            <a:r>
              <a:rPr lang="en-US" sz="600" b="1" dirty="0">
                <a:latin typeface="Calibri" pitchFamily="34" charset="0"/>
              </a:rPr>
              <a:t>Ni</a:t>
            </a:r>
          </a:p>
        </p:txBody>
      </p:sp>
      <p:cxnSp>
        <p:nvCxnSpPr>
          <p:cNvPr id="30" name="Straight Arrow Connector 29"/>
          <p:cNvCxnSpPr/>
          <p:nvPr/>
        </p:nvCxnSpPr>
        <p:spPr>
          <a:xfrm rot="5400000">
            <a:off x="7368009" y="3199773"/>
            <a:ext cx="333375" cy="21907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32" name="TextBox 30"/>
          <p:cNvSpPr txBox="1">
            <a:spLocks noChangeArrowheads="1"/>
          </p:cNvSpPr>
          <p:nvPr/>
        </p:nvSpPr>
        <p:spPr bwMode="auto">
          <a:xfrm>
            <a:off x="7653759" y="2914023"/>
            <a:ext cx="287338" cy="184150"/>
          </a:xfrm>
          <a:prstGeom prst="rect">
            <a:avLst/>
          </a:prstGeom>
          <a:solidFill>
            <a:schemeClr val="bg1"/>
          </a:solidFill>
          <a:ln w="3175">
            <a:solidFill>
              <a:schemeClr val="tx1"/>
            </a:solidFill>
            <a:miter lim="800000"/>
            <a:headEnd/>
            <a:tailEnd/>
          </a:ln>
        </p:spPr>
        <p:txBody>
          <a:bodyPr>
            <a:spAutoFit/>
          </a:bodyPr>
          <a:lstStyle/>
          <a:p>
            <a:r>
              <a:rPr lang="en-US" sz="600" b="1" dirty="0">
                <a:latin typeface="Calibri" pitchFamily="34" charset="0"/>
              </a:rPr>
              <a:t>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193016" y="3739978"/>
            <a:ext cx="3324541" cy="30397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694_2.5_35%_fr_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54033" y="1237592"/>
            <a:ext cx="1645920" cy="1645920"/>
          </a:xfrm>
          <a:prstGeom prst="rect">
            <a:avLst/>
          </a:prstGeom>
        </p:spPr>
      </p:pic>
      <p:sp>
        <p:nvSpPr>
          <p:cNvPr id="2" name="Title 1"/>
          <p:cNvSpPr>
            <a:spLocks noGrp="1"/>
          </p:cNvSpPr>
          <p:nvPr>
            <p:ph type="title"/>
          </p:nvPr>
        </p:nvSpPr>
        <p:spPr>
          <a:xfrm>
            <a:off x="1201416" y="-66319"/>
            <a:ext cx="7810779" cy="1265656"/>
          </a:xfrm>
        </p:spPr>
        <p:txBody>
          <a:bodyPr>
            <a:noAutofit/>
          </a:bodyPr>
          <a:lstStyle/>
          <a:p>
            <a:pPr algn="ctr"/>
            <a:r>
              <a:rPr lang="en-US" b="1" i="1" dirty="0" smtClean="0">
                <a:solidFill>
                  <a:srgbClr val="FF0000"/>
                </a:solidFill>
                <a:effectLst>
                  <a:outerShdw blurRad="38100" dist="38100" dir="2700000" algn="tl">
                    <a:srgbClr val="000000">
                      <a:alpha val="43137"/>
                    </a:srgbClr>
                  </a:outerShdw>
                </a:effectLst>
              </a:rPr>
              <a:t>High Energy Ball Milling or Mechanical activation</a:t>
            </a:r>
            <a:endParaRPr lang="en-US" b="1" i="1" dirty="0">
              <a:solidFill>
                <a:schemeClr val="tx2">
                  <a:lumMod val="60000"/>
                  <a:lumOff val="40000"/>
                </a:schemeClr>
              </a:solidFill>
              <a:effectLst>
                <a:outerShdw blurRad="38100" dist="38100" dir="2700000" algn="tl">
                  <a:srgbClr val="000000">
                    <a:alpha val="43137"/>
                  </a:srgbClr>
                </a:outerShdw>
              </a:effectLst>
            </a:endParaRPr>
          </a:p>
        </p:txBody>
      </p:sp>
      <p:pic>
        <p:nvPicPr>
          <p:cNvPr id="31" name="Рисунок 30" descr="C:\Cloud_mail\Развитие НИЦ ККН\Фото\1_сортировка\Основное оборудование\Оборудование на сайте\Оборудование_Страница_3.jpg"/>
          <p:cNvPicPr/>
          <p:nvPr/>
        </p:nvPicPr>
        <p:blipFill>
          <a:blip r:embed="rId7">
            <a:extLst>
              <a:ext uri="{28A0092B-C50C-407E-A947-70E740481C1C}">
                <a14:useLocalDpi xmlns:a14="http://schemas.microsoft.com/office/drawing/2010/main" val="0"/>
              </a:ext>
            </a:extLst>
          </a:blip>
          <a:srcRect/>
          <a:stretch>
            <a:fillRect/>
          </a:stretch>
        </p:blipFill>
        <p:spPr bwMode="auto">
          <a:xfrm>
            <a:off x="179324" y="1279875"/>
            <a:ext cx="3218549" cy="2372712"/>
          </a:xfrm>
          <a:prstGeom prst="rect">
            <a:avLst/>
          </a:prstGeom>
          <a:noFill/>
          <a:ln>
            <a:noFill/>
          </a:ln>
        </p:spPr>
      </p:pic>
      <p:grpSp>
        <p:nvGrpSpPr>
          <p:cNvPr id="33" name="Group 104"/>
          <p:cNvGrpSpPr>
            <a:grpSpLocks noChangeAspect="1"/>
          </p:cNvGrpSpPr>
          <p:nvPr/>
        </p:nvGrpSpPr>
        <p:grpSpPr>
          <a:xfrm>
            <a:off x="193016" y="3810000"/>
            <a:ext cx="3200132" cy="2880000"/>
            <a:chOff x="4542396" y="-649"/>
            <a:chExt cx="4655259" cy="3981341"/>
          </a:xfrm>
        </p:grpSpPr>
        <p:pic>
          <p:nvPicPr>
            <p:cNvPr id="37" name="Picture 105" descr="MA_Befor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2990" y="-649"/>
              <a:ext cx="1595320" cy="1595320"/>
            </a:xfrm>
            <a:prstGeom prst="rect">
              <a:avLst/>
            </a:prstGeom>
          </p:spPr>
        </p:pic>
        <p:pic>
          <p:nvPicPr>
            <p:cNvPr id="38" name="Picture 106" descr="MA_Aft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7455" y="-1"/>
              <a:ext cx="1600200" cy="1600201"/>
            </a:xfrm>
            <a:prstGeom prst="rect">
              <a:avLst/>
            </a:prstGeom>
          </p:spPr>
        </p:pic>
        <p:cxnSp>
          <p:nvCxnSpPr>
            <p:cNvPr id="39" name="Straight Arrow Connector 107"/>
            <p:cNvCxnSpPr/>
            <p:nvPr/>
          </p:nvCxnSpPr>
          <p:spPr>
            <a:xfrm>
              <a:off x="6657654" y="901956"/>
              <a:ext cx="939800" cy="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652696" y="488457"/>
              <a:ext cx="1080137" cy="468020"/>
            </a:xfrm>
            <a:prstGeom prst="rect">
              <a:avLst/>
            </a:prstGeom>
            <a:noFill/>
          </p:spPr>
          <p:txBody>
            <a:bodyPr wrap="none" rtlCol="0">
              <a:spAutoFit/>
            </a:bodyPr>
            <a:lstStyle/>
            <a:p>
              <a:r>
                <a:rPr lang="en-US" sz="1600" dirty="0" smtClean="0">
                  <a:solidFill>
                    <a:schemeClr val="bg1"/>
                  </a:solidFill>
                </a:rPr>
                <a:t>HEBM</a:t>
              </a:r>
              <a:endParaRPr lang="en-US" sz="1600" dirty="0">
                <a:solidFill>
                  <a:schemeClr val="bg1"/>
                </a:solidFill>
              </a:endParaRPr>
            </a:p>
          </p:txBody>
        </p:sp>
        <p:pic>
          <p:nvPicPr>
            <p:cNvPr id="41" name="Picture 109" descr="Oxide_Befor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1461" y="2118705"/>
              <a:ext cx="1828800" cy="1828800"/>
            </a:xfrm>
            <a:prstGeom prst="rect">
              <a:avLst/>
            </a:prstGeom>
          </p:spPr>
        </p:pic>
        <p:cxnSp>
          <p:nvCxnSpPr>
            <p:cNvPr id="42" name="Straight Connector 110"/>
            <p:cNvCxnSpPr/>
            <p:nvPr/>
          </p:nvCxnSpPr>
          <p:spPr>
            <a:xfrm flipH="1">
              <a:off x="5215455" y="1093712"/>
              <a:ext cx="236396" cy="96142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111"/>
            <p:cNvCxnSpPr/>
            <p:nvPr/>
          </p:nvCxnSpPr>
          <p:spPr>
            <a:xfrm>
              <a:off x="4705010" y="232773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112"/>
            <p:cNvCxnSpPr/>
            <p:nvPr/>
          </p:nvCxnSpPr>
          <p:spPr>
            <a:xfrm>
              <a:off x="5718551" y="827012"/>
              <a:ext cx="1084857" cy="129169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 name="Frame 113"/>
            <p:cNvSpPr/>
            <p:nvPr/>
          </p:nvSpPr>
          <p:spPr>
            <a:xfrm>
              <a:off x="5451851" y="827012"/>
              <a:ext cx="266700" cy="266700"/>
            </a:xfrm>
            <a:prstGeom prst="frame">
              <a:avLst>
                <a:gd name="adj1" fmla="val 0"/>
              </a:avLst>
            </a:prstGeom>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6" name="TextBox 45"/>
            <p:cNvSpPr txBox="1"/>
            <p:nvPr/>
          </p:nvSpPr>
          <p:spPr>
            <a:xfrm>
              <a:off x="4542396" y="1917641"/>
              <a:ext cx="1034059" cy="808399"/>
            </a:xfrm>
            <a:prstGeom prst="rect">
              <a:avLst/>
            </a:prstGeom>
            <a:noFill/>
          </p:spPr>
          <p:txBody>
            <a:bodyPr wrap="none" rtlCol="0">
              <a:spAutoFit/>
            </a:bodyPr>
            <a:lstStyle/>
            <a:p>
              <a:r>
                <a:rPr lang="en-US" sz="1600" dirty="0" smtClean="0">
                  <a:solidFill>
                    <a:schemeClr val="bg1"/>
                  </a:solidFill>
                  <a:latin typeface="Calibri" panose="020F0502020204030204" pitchFamily="34" charset="0"/>
                </a:rPr>
                <a:t>Oxide </a:t>
              </a:r>
            </a:p>
            <a:p>
              <a:r>
                <a:rPr lang="en-US" sz="1600" dirty="0" smtClean="0">
                  <a:solidFill>
                    <a:schemeClr val="bg1"/>
                  </a:solidFill>
                  <a:latin typeface="Calibri" panose="020F0502020204030204" pitchFamily="34" charset="0"/>
                </a:rPr>
                <a:t>layers</a:t>
              </a:r>
              <a:endParaRPr lang="en-US" sz="1600" dirty="0">
                <a:solidFill>
                  <a:schemeClr val="bg1"/>
                </a:solidFill>
                <a:latin typeface="Calibri" panose="020F0502020204030204" pitchFamily="34" charset="0"/>
              </a:endParaRPr>
            </a:p>
          </p:txBody>
        </p:sp>
        <p:cxnSp>
          <p:nvCxnSpPr>
            <p:cNvPr id="47" name="Straight Arrow Connector 115"/>
            <p:cNvCxnSpPr/>
            <p:nvPr/>
          </p:nvCxnSpPr>
          <p:spPr>
            <a:xfrm flipV="1">
              <a:off x="5432461" y="2240392"/>
              <a:ext cx="266700" cy="1778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116"/>
            <p:cNvCxnSpPr/>
            <p:nvPr/>
          </p:nvCxnSpPr>
          <p:spPr>
            <a:xfrm>
              <a:off x="5032071" y="2632539"/>
              <a:ext cx="71190" cy="32385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49" name="Picture 117" descr="Oxide_After.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1511" y="2151892"/>
              <a:ext cx="1828800" cy="1828800"/>
            </a:xfrm>
            <a:prstGeom prst="rect">
              <a:avLst/>
            </a:prstGeom>
          </p:spPr>
        </p:pic>
        <p:sp>
          <p:nvSpPr>
            <p:cNvPr id="50" name="TextBox 49"/>
            <p:cNvSpPr txBox="1"/>
            <p:nvPr/>
          </p:nvSpPr>
          <p:spPr>
            <a:xfrm>
              <a:off x="7476436" y="1699402"/>
              <a:ext cx="1594461" cy="468020"/>
            </a:xfrm>
            <a:prstGeom prst="rect">
              <a:avLst/>
            </a:prstGeom>
            <a:noFill/>
          </p:spPr>
          <p:txBody>
            <a:bodyPr wrap="none" rtlCol="0">
              <a:spAutoFit/>
            </a:bodyPr>
            <a:lstStyle/>
            <a:p>
              <a:r>
                <a:rPr lang="en-US" sz="1600" dirty="0" smtClean="0"/>
                <a:t>Oxide-Free</a:t>
              </a:r>
              <a:endParaRPr lang="en-US" sz="1600" dirty="0"/>
            </a:p>
          </p:txBody>
        </p:sp>
        <p:sp>
          <p:nvSpPr>
            <p:cNvPr id="51" name="Frame 119"/>
            <p:cNvSpPr/>
            <p:nvPr/>
          </p:nvSpPr>
          <p:spPr>
            <a:xfrm>
              <a:off x="8486981" y="722467"/>
              <a:ext cx="240368" cy="240368"/>
            </a:xfrm>
            <a:prstGeom prst="frame">
              <a:avLst>
                <a:gd name="adj1" fmla="val 0"/>
              </a:avLst>
            </a:prstGeom>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52" name="Straight Connector 120"/>
            <p:cNvCxnSpPr/>
            <p:nvPr/>
          </p:nvCxnSpPr>
          <p:spPr>
            <a:xfrm flipH="1">
              <a:off x="7288638" y="909112"/>
              <a:ext cx="1248704" cy="120959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121"/>
            <p:cNvCxnSpPr/>
            <p:nvPr/>
          </p:nvCxnSpPr>
          <p:spPr>
            <a:xfrm>
              <a:off x="8511388" y="962834"/>
              <a:ext cx="290232" cy="115587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122"/>
            <p:cNvCxnSpPr/>
            <p:nvPr/>
          </p:nvCxnSpPr>
          <p:spPr>
            <a:xfrm flipH="1">
              <a:off x="7865684" y="2061765"/>
              <a:ext cx="166141" cy="43458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123"/>
            <p:cNvCxnSpPr/>
            <p:nvPr/>
          </p:nvCxnSpPr>
          <p:spPr>
            <a:xfrm flipH="1">
              <a:off x="7590327" y="1955821"/>
              <a:ext cx="191759" cy="628099"/>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124"/>
            <p:cNvCxnSpPr/>
            <p:nvPr/>
          </p:nvCxnSpPr>
          <p:spPr>
            <a:xfrm>
              <a:off x="8155122" y="2061765"/>
              <a:ext cx="233711" cy="715012"/>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125"/>
            <p:cNvCxnSpPr/>
            <p:nvPr/>
          </p:nvCxnSpPr>
          <p:spPr>
            <a:xfrm>
              <a:off x="8530214" y="2129615"/>
              <a:ext cx="111446" cy="540782"/>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4017461" y="5225260"/>
            <a:ext cx="4752776" cy="1569660"/>
          </a:xfrm>
          <a:prstGeom prst="rect">
            <a:avLst/>
          </a:prstGeom>
          <a:noFill/>
          <a:ln>
            <a:solidFill>
              <a:schemeClr val="accent1">
                <a:shade val="95000"/>
                <a:satMod val="105000"/>
              </a:schemeClr>
            </a:solidFill>
          </a:ln>
        </p:spPr>
        <p:txBody>
          <a:bodyPr wrap="none" rtlCol="0">
            <a:spAutoFit/>
          </a:bodyPr>
          <a:lstStyle/>
          <a:p>
            <a:pPr marL="342900" lvl="1" indent="-342900">
              <a:buFont typeface="Arial" panose="020B0604020202020204" pitchFamily="34" charset="0"/>
              <a:buChar char="•"/>
            </a:pPr>
            <a:r>
              <a:rPr lang="en-US" sz="1600" b="1" i="1" dirty="0">
                <a:solidFill>
                  <a:schemeClr val="bg1"/>
                </a:solidFill>
                <a:latin typeface="Calibri" panose="020F0502020204030204" pitchFamily="34" charset="0"/>
              </a:rPr>
              <a:t>Composite particles </a:t>
            </a:r>
            <a:r>
              <a:rPr lang="en-US" sz="1600" dirty="0">
                <a:solidFill>
                  <a:schemeClr val="bg1"/>
                </a:solidFill>
                <a:latin typeface="Calibri" panose="020F0502020204030204" pitchFamily="34" charset="0"/>
              </a:rPr>
              <a:t>contain both reactants</a:t>
            </a:r>
          </a:p>
          <a:p>
            <a:pPr marL="342900" indent="-342900">
              <a:buFont typeface="Arial" panose="020B0604020202020204" pitchFamily="34" charset="0"/>
              <a:buChar char="•"/>
            </a:pPr>
            <a:r>
              <a:rPr lang="en-US" sz="1600" dirty="0" smtClean="0">
                <a:solidFill>
                  <a:schemeClr val="bg1"/>
                </a:solidFill>
                <a:latin typeface="Calibri" panose="020F0502020204030204" pitchFamily="34" charset="0"/>
              </a:rPr>
              <a:t>The </a:t>
            </a:r>
            <a:r>
              <a:rPr lang="en-US" sz="1600" dirty="0">
                <a:solidFill>
                  <a:schemeClr val="bg1"/>
                </a:solidFill>
                <a:latin typeface="Calibri" panose="020F0502020204030204" pitchFamily="34" charset="0"/>
              </a:rPr>
              <a:t>surface </a:t>
            </a:r>
            <a:r>
              <a:rPr lang="en-US" sz="1600" dirty="0" smtClean="0">
                <a:solidFill>
                  <a:schemeClr val="bg1"/>
                </a:solidFill>
                <a:latin typeface="Calibri" panose="020F0502020204030204" pitchFamily="34" charset="0"/>
              </a:rPr>
              <a:t>contact area between reactants is high</a:t>
            </a:r>
            <a:endParaRPr lang="en-US" sz="1600" dirty="0">
              <a:solidFill>
                <a:schemeClr val="bg1"/>
              </a:solidFill>
              <a:latin typeface="Calibri" panose="020F0502020204030204" pitchFamily="34" charset="0"/>
            </a:endParaRPr>
          </a:p>
          <a:p>
            <a:pPr marL="342900" indent="-342900">
              <a:buFont typeface="Arial" panose="020B0604020202020204" pitchFamily="34" charset="0"/>
              <a:buChar char="•"/>
            </a:pPr>
            <a:r>
              <a:rPr lang="en-US" sz="1600" dirty="0" smtClean="0">
                <a:solidFill>
                  <a:schemeClr val="bg1"/>
                </a:solidFill>
                <a:latin typeface="Calibri" panose="020F0502020204030204" pitchFamily="34" charset="0"/>
              </a:rPr>
              <a:t>Typically no oxide layers between reactants</a:t>
            </a:r>
          </a:p>
          <a:p>
            <a:pPr marL="342900" indent="-342900">
              <a:buFont typeface="Arial" panose="020B0604020202020204" pitchFamily="34" charset="0"/>
              <a:buChar char="•"/>
            </a:pPr>
            <a:r>
              <a:rPr lang="en-US" sz="1600" dirty="0" smtClean="0">
                <a:solidFill>
                  <a:schemeClr val="bg1"/>
                </a:solidFill>
                <a:latin typeface="Calibri" panose="020F0502020204030204" pitchFamily="34" charset="0"/>
              </a:rPr>
              <a:t>Decrease the crystal size</a:t>
            </a:r>
          </a:p>
          <a:p>
            <a:pPr marL="342900" indent="-342900">
              <a:buFont typeface="Arial" panose="020B0604020202020204" pitchFamily="34" charset="0"/>
              <a:buChar char="•"/>
            </a:pPr>
            <a:r>
              <a:rPr lang="en-US" sz="1600" dirty="0" smtClean="0">
                <a:solidFill>
                  <a:schemeClr val="bg1"/>
                </a:solidFill>
                <a:latin typeface="Calibri" panose="020F0502020204030204" pitchFamily="34" charset="0"/>
              </a:rPr>
              <a:t>Decrease the diffusive layer thickness</a:t>
            </a:r>
          </a:p>
          <a:p>
            <a:pPr marL="342900" indent="-342900">
              <a:buFont typeface="Arial" panose="020B0604020202020204" pitchFamily="34" charset="0"/>
              <a:buChar char="•"/>
            </a:pPr>
            <a:r>
              <a:rPr lang="en-US" sz="1600" dirty="0" smtClean="0">
                <a:solidFill>
                  <a:schemeClr val="bg1"/>
                </a:solidFill>
                <a:latin typeface="Calibri" panose="020F0502020204030204" pitchFamily="34" charset="0"/>
              </a:rPr>
              <a:t>Pore free media</a:t>
            </a:r>
            <a:endParaRPr lang="en-US" sz="1600" dirty="0">
              <a:solidFill>
                <a:schemeClr val="bg1"/>
              </a:solidFill>
              <a:latin typeface="Calibri" panose="020F0502020204030204" pitchFamily="34" charset="0"/>
            </a:endParaRPr>
          </a:p>
        </p:txBody>
      </p:sp>
      <p:pic>
        <p:nvPicPr>
          <p:cNvPr id="4" name="M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298269" y="1237592"/>
            <a:ext cx="1645920" cy="1645920"/>
          </a:xfrm>
          <a:prstGeom prst="rect">
            <a:avLst/>
          </a:prstGeom>
        </p:spPr>
      </p:pic>
      <p:pic>
        <p:nvPicPr>
          <p:cNvPr id="34" name="Рисунок 33" descr="http://www.retsch.ru/uploads/sl/59654d561c2bd1d2367db4f536ef00df.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835756" y="1279875"/>
            <a:ext cx="1718081" cy="2377440"/>
          </a:xfrm>
          <a:prstGeom prst="rect">
            <a:avLst/>
          </a:prstGeom>
          <a:noFill/>
          <a:ln>
            <a:noFill/>
          </a:ln>
        </p:spPr>
      </p:pic>
      <p:pic>
        <p:nvPicPr>
          <p:cNvPr id="59" name="Picture 58"/>
          <p:cNvPicPr>
            <a:picLocks noChangeAspect="1"/>
          </p:cNvPicPr>
          <p:nvPr/>
        </p:nvPicPr>
        <p:blipFill>
          <a:blip r:embed="rId14"/>
          <a:stretch>
            <a:fillRect/>
          </a:stretch>
        </p:blipFill>
        <p:spPr>
          <a:xfrm>
            <a:off x="4300099" y="2884984"/>
            <a:ext cx="3657600" cy="2235843"/>
          </a:xfrm>
          <a:prstGeom prst="rect">
            <a:avLst/>
          </a:prstGeom>
        </p:spPr>
      </p:pic>
      <p:sp>
        <p:nvSpPr>
          <p:cNvPr id="5" name="TextBox 4"/>
          <p:cNvSpPr txBox="1"/>
          <p:nvPr/>
        </p:nvSpPr>
        <p:spPr>
          <a:xfrm>
            <a:off x="64581" y="361247"/>
            <a:ext cx="1720343" cy="369332"/>
          </a:xfrm>
          <a:prstGeom prst="rect">
            <a:avLst/>
          </a:prstGeom>
          <a:noFill/>
        </p:spPr>
        <p:txBody>
          <a:bodyPr wrap="none" rtlCol="0">
            <a:spAutoFit/>
          </a:bodyPr>
          <a:lstStyle/>
          <a:p>
            <a:r>
              <a:rPr lang="en-US" b="1" dirty="0" smtClean="0">
                <a:solidFill>
                  <a:schemeClr val="bg2"/>
                </a:solidFill>
              </a:rPr>
              <a:t>WOS: 158/365</a:t>
            </a:r>
            <a:endParaRPr lang="en-US" b="1" dirty="0">
              <a:solidFill>
                <a:schemeClr val="bg2"/>
              </a:solidFill>
            </a:endParaRPr>
          </a:p>
        </p:txBody>
      </p:sp>
    </p:spTree>
    <p:extLst>
      <p:ext uri="{BB962C8B-B14F-4D97-AF65-F5344CB8AC3E}">
        <p14:creationId xmlns:p14="http://schemas.microsoft.com/office/powerpoint/2010/main" val="29896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8000">
              <a:schemeClr val="accent1">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649372" y="-16016"/>
            <a:ext cx="7623625" cy="646331"/>
          </a:xfrm>
          <a:prstGeom prst="rect">
            <a:avLst/>
          </a:prstGeom>
          <a:noFill/>
          <a:ln w="9525">
            <a:noFill/>
            <a:miter lim="800000"/>
            <a:headEnd/>
            <a:tailEnd/>
          </a:ln>
        </p:spPr>
        <p:txBody>
          <a:bodyPr wrap="none">
            <a:spAutoFit/>
          </a:bodyPr>
          <a:lstStyle/>
          <a:p>
            <a:pPr defTabSz="914400"/>
            <a:r>
              <a:rPr lang="en-US" sz="3600" b="1" dirty="0" smtClean="0">
                <a:solidFill>
                  <a:srgbClr val="FF0000"/>
                </a:solidFill>
                <a:effectLst>
                  <a:outerShdw blurRad="38100" dist="38100" dir="2700000" algn="tl">
                    <a:srgbClr val="000000">
                      <a:alpha val="43137"/>
                    </a:srgbClr>
                  </a:outerShdw>
                </a:effectLst>
              </a:rPr>
              <a:t>Modification of Microstructure: HEBM </a:t>
            </a:r>
            <a:endParaRPr lang="en-US" sz="3600" b="1" dirty="0">
              <a:solidFill>
                <a:srgbClr val="FF000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6546827" y="6472719"/>
            <a:ext cx="2133600" cy="365125"/>
          </a:xfrm>
        </p:spPr>
        <p:txBody>
          <a:bodyPr/>
          <a:lstStyle/>
          <a:p>
            <a:fld id="{7563554B-AF6A-41D5-8411-DE5EF31CD48B}" type="slidenum">
              <a:rPr lang="en-US" smtClean="0">
                <a:solidFill>
                  <a:prstClr val="black">
                    <a:tint val="75000"/>
                  </a:prstClr>
                </a:solidFill>
              </a:rPr>
              <a:pPr/>
              <a:t>13</a:t>
            </a:fld>
            <a:endParaRPr lang="en-US">
              <a:solidFill>
                <a:prstClr val="black">
                  <a:tint val="75000"/>
                </a:prstClr>
              </a:solidFill>
            </a:endParaRPr>
          </a:p>
        </p:txBody>
      </p:sp>
      <p:grpSp>
        <p:nvGrpSpPr>
          <p:cNvPr id="104" name="Group 103"/>
          <p:cNvGrpSpPr/>
          <p:nvPr/>
        </p:nvGrpSpPr>
        <p:grpSpPr>
          <a:xfrm>
            <a:off x="3883293" y="1661804"/>
            <a:ext cx="2052110" cy="1569660"/>
            <a:chOff x="4357445" y="1600077"/>
            <a:chExt cx="2052110" cy="1375529"/>
          </a:xfrm>
        </p:grpSpPr>
        <p:cxnSp>
          <p:nvCxnSpPr>
            <p:cNvPr id="50" name="Straight Arrow Connector 49"/>
            <p:cNvCxnSpPr/>
            <p:nvPr/>
          </p:nvCxnSpPr>
          <p:spPr>
            <a:xfrm>
              <a:off x="4357445" y="1973016"/>
              <a:ext cx="2052110" cy="6704"/>
            </a:xfrm>
            <a:prstGeom prst="straightConnector1">
              <a:avLst/>
            </a:prstGeom>
            <a:ln w="38100">
              <a:solidFill>
                <a:srgbClr val="7030A0"/>
              </a:solidFill>
              <a:tailEnd type="stealth" w="med" len="lg"/>
            </a:ln>
          </p:spPr>
          <p:style>
            <a:lnRef idx="1">
              <a:schemeClr val="accent1"/>
            </a:lnRef>
            <a:fillRef idx="0">
              <a:schemeClr val="accent1"/>
            </a:fillRef>
            <a:effectRef idx="0">
              <a:schemeClr val="accent1"/>
            </a:effectRef>
            <a:fontRef idx="minor">
              <a:schemeClr val="tx1"/>
            </a:fontRef>
          </p:style>
        </p:cxnSp>
        <p:sp>
          <p:nvSpPr>
            <p:cNvPr id="52" name="Text Box 5"/>
            <p:cNvSpPr txBox="1">
              <a:spLocks noChangeArrowheads="1"/>
            </p:cNvSpPr>
            <p:nvPr/>
          </p:nvSpPr>
          <p:spPr bwMode="auto">
            <a:xfrm>
              <a:off x="4504555" y="1600077"/>
              <a:ext cx="1776064" cy="1375529"/>
            </a:xfrm>
            <a:prstGeom prst="rect">
              <a:avLst/>
            </a:prstGeom>
            <a:noFill/>
            <a:ln w="9525">
              <a:noFill/>
              <a:miter lim="800000"/>
              <a:headEnd/>
              <a:tailEnd/>
            </a:ln>
          </p:spPr>
          <p:txBody>
            <a:bodyPr wrap="none">
              <a:spAutoFit/>
            </a:bodyPr>
            <a:lstStyle/>
            <a:p>
              <a:pPr algn="ctr" defTabSz="914400"/>
              <a:r>
                <a:rPr lang="en-US" sz="2400" b="1" dirty="0" smtClean="0">
                  <a:solidFill>
                    <a:srgbClr val="FF0000"/>
                  </a:solidFill>
                </a:rPr>
                <a:t> </a:t>
              </a:r>
              <a:r>
                <a:rPr lang="en-US" sz="2400" b="1" i="1" dirty="0" smtClean="0">
                  <a:solidFill>
                    <a:srgbClr val="FF0000"/>
                  </a:solidFill>
                  <a:effectLst>
                    <a:outerShdw blurRad="38100" dist="38100" dir="2700000" algn="tl">
                      <a:srgbClr val="000000">
                        <a:alpha val="43137"/>
                      </a:srgbClr>
                    </a:outerShdw>
                  </a:effectLst>
                </a:rPr>
                <a:t>Short-term </a:t>
              </a:r>
            </a:p>
            <a:p>
              <a:pPr algn="ctr" defTabSz="914400"/>
              <a:r>
                <a:rPr lang="en-US" sz="2400" b="1" dirty="0" smtClean="0">
                  <a:solidFill>
                    <a:srgbClr val="FF0000"/>
                  </a:solidFill>
                </a:rPr>
                <a:t> </a:t>
              </a:r>
              <a:r>
                <a:rPr lang="en-US" sz="2400" b="1" dirty="0" smtClean="0">
                  <a:solidFill>
                    <a:srgbClr val="1F497D"/>
                  </a:solidFill>
                </a:rPr>
                <a:t>High energy</a:t>
              </a:r>
            </a:p>
            <a:p>
              <a:pPr algn="ctr" defTabSz="914400"/>
              <a:r>
                <a:rPr lang="en-US" sz="2400" b="1" dirty="0" smtClean="0">
                  <a:solidFill>
                    <a:srgbClr val="1F497D"/>
                  </a:solidFill>
                </a:rPr>
                <a:t>Ball Milling</a:t>
              </a:r>
            </a:p>
            <a:p>
              <a:pPr algn="ctr" defTabSz="914400"/>
              <a:r>
                <a:rPr lang="en-US" sz="2400" b="1" dirty="0" smtClean="0">
                  <a:solidFill>
                    <a:srgbClr val="1F497D"/>
                  </a:solidFill>
                </a:rPr>
                <a:t>(HEBM)</a:t>
              </a:r>
              <a:r>
                <a:rPr lang="en-US" sz="2400" b="1" dirty="0" smtClean="0">
                  <a:solidFill>
                    <a:srgbClr val="FF0000"/>
                  </a:solidFill>
                </a:rPr>
                <a:t> </a:t>
              </a:r>
              <a:endParaRPr lang="en-US" sz="2400" b="1" dirty="0">
                <a:solidFill>
                  <a:srgbClr val="FF0000"/>
                </a:solidFill>
              </a:endParaRPr>
            </a:p>
          </p:txBody>
        </p:sp>
      </p:grpSp>
      <p:pic>
        <p:nvPicPr>
          <p:cNvPr id="60" name="Picture 3" descr="C:\Users\kmanukya\Documents\ND\NiAl experimental\NiAl-5 LEO SEM\B-W\NiAl-WGx8K.jpg"/>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22857" t="16340" r="21342" b="11766"/>
          <a:stretch/>
        </p:blipFill>
        <p:spPr bwMode="auto">
          <a:xfrm>
            <a:off x="458926" y="5175947"/>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 descr="C:\Users\kmanukya\Documents\ND\TiC\Ti-C FIB dry\TiC-7.5min1_011.tif"/>
          <p:cNvPicPr preferRelativeResize="0">
            <a:picLocks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val="0"/>
              </a:ext>
            </a:extLst>
          </a:blip>
          <a:srcRect b="5994"/>
          <a:stretch/>
        </p:blipFill>
        <p:spPr bwMode="auto">
          <a:xfrm>
            <a:off x="3861630" y="5191289"/>
            <a:ext cx="1554480" cy="155448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8" name="Picture -1022" descr="C:\Users\kmanukya\Documents\ND\TaC\TaC TEM\cross section_004.tif"/>
          <p:cNvPicPr preferRelativeResize="0">
            <a:picLocks noChangeArrowheads="1"/>
          </p:cNvPicPr>
          <p:nvPr/>
        </p:nvPicPr>
        <p:blipFill rotWithShape="1">
          <a:blip r:embed="rId5" cstate="print">
            <a:extLst>
              <a:ext uri="{BEBA8EAE-BF5A-486C-A8C5-ECC9F3942E4B}">
                <a14:imgProps xmlns:a14="http://schemas.microsoft.com/office/drawing/2010/main">
                  <a14:imgLayer r:embed="rId6">
                    <a14:imgEffect>
                      <a14:brightnessContrast bright="13000" contrast="42000"/>
                    </a14:imgEffect>
                  </a14:imgLayer>
                </a14:imgProps>
              </a:ext>
              <a:ext uri="{28A0092B-C50C-407E-A947-70E740481C1C}">
                <a14:useLocalDpi xmlns:a14="http://schemas.microsoft.com/office/drawing/2010/main" val="0"/>
              </a:ext>
            </a:extLst>
          </a:blip>
          <a:srcRect b="6481"/>
          <a:stretch/>
        </p:blipFill>
        <p:spPr bwMode="auto">
          <a:xfrm>
            <a:off x="5583418" y="5191289"/>
            <a:ext cx="155448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21"/>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0681" y="5191289"/>
            <a:ext cx="1554480"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020" descr="C:\Users\kmanukya\Documents\ND\NiAl experimental\SEM NiAl-5 and NiAl-6 diferent partiles sizes\Small\NiAl-6-big18.jpg"/>
          <p:cNvPicPr preferRelativeResize="0">
            <a:picLocks noChangeArrowheads="1"/>
          </p:cNvPicPr>
          <p:nvPr/>
        </p:nvPicPr>
        <p:blipFill rotWithShape="1">
          <a:blip r:embed="rId8" cstate="print">
            <a:extLst>
              <a:ext uri="{BEBA8EAE-BF5A-486C-A8C5-ECC9F3942E4B}">
                <a14:imgProps xmlns:a14="http://schemas.microsoft.com/office/drawing/2010/main">
                  <a14:imgLayer r:embed="rId9">
                    <a14:imgEffect>
                      <a14:brightnessContrast bright="-1000" contrast="76000"/>
                    </a14:imgEffect>
                  </a14:imgLayer>
                </a14:imgProps>
              </a:ext>
              <a:ext uri="{28A0092B-C50C-407E-A947-70E740481C1C}">
                <a14:useLocalDpi xmlns:a14="http://schemas.microsoft.com/office/drawing/2010/main" val="0"/>
              </a:ext>
            </a:extLst>
          </a:blip>
          <a:srcRect l="10732" t="12616" r="13033" b="13274"/>
          <a:stretch/>
        </p:blipFill>
        <p:spPr bwMode="auto">
          <a:xfrm>
            <a:off x="2186410" y="5175947"/>
            <a:ext cx="1554480" cy="1554480"/>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p:cNvGrpSpPr>
            <a:grpSpLocks noChangeAspect="1"/>
          </p:cNvGrpSpPr>
          <p:nvPr/>
        </p:nvGrpSpPr>
        <p:grpSpPr>
          <a:xfrm>
            <a:off x="1568600" y="609723"/>
            <a:ext cx="2091464" cy="3200400"/>
            <a:chOff x="1497690" y="457200"/>
            <a:chExt cx="2165786" cy="3314129"/>
          </a:xfrm>
        </p:grpSpPr>
        <p:sp>
          <p:nvSpPr>
            <p:cNvPr id="57" name="TextBox 56"/>
            <p:cNvSpPr txBox="1"/>
            <p:nvPr/>
          </p:nvSpPr>
          <p:spPr>
            <a:xfrm>
              <a:off x="1497690" y="457200"/>
              <a:ext cx="2165786" cy="369332"/>
            </a:xfrm>
            <a:prstGeom prst="rect">
              <a:avLst/>
            </a:prstGeom>
            <a:noFill/>
          </p:spPr>
          <p:txBody>
            <a:bodyPr wrap="none" rtlCol="0">
              <a:spAutoFit/>
            </a:bodyPr>
            <a:lstStyle/>
            <a:p>
              <a:pPr defTabSz="914400"/>
              <a:r>
                <a:rPr lang="en-US" i="1" dirty="0" smtClean="0">
                  <a:solidFill>
                    <a:prstClr val="black"/>
                  </a:solidFill>
                </a:rPr>
                <a:t>Conventional media  </a:t>
              </a:r>
              <a:endParaRPr lang="en-US" i="1" dirty="0">
                <a:solidFill>
                  <a:prstClr val="black"/>
                </a:solidFill>
              </a:endParaRPr>
            </a:p>
          </p:txBody>
        </p:sp>
        <p:grpSp>
          <p:nvGrpSpPr>
            <p:cNvPr id="66" name="Group 65"/>
            <p:cNvGrpSpPr/>
            <p:nvPr/>
          </p:nvGrpSpPr>
          <p:grpSpPr>
            <a:xfrm>
              <a:off x="1798320" y="2216849"/>
              <a:ext cx="1554480" cy="1554480"/>
              <a:chOff x="235356" y="1600198"/>
              <a:chExt cx="3303878" cy="3311042"/>
            </a:xfrm>
          </p:grpSpPr>
          <p:pic>
            <p:nvPicPr>
              <p:cNvPr id="71" name="Picture 2" descr="C:\Users\kmanukya\Documents\ND\TiC\SEM\TI+C Dry  Magelan\Ti-C 1 min MA\Ti-C 1 min SE particle.tif"/>
              <p:cNvPicPr preferRelativeResize="0">
                <a:picLocks noChangeArrowheads="1"/>
              </p:cNvPicPr>
              <p:nvPr/>
            </p:nvPicPr>
            <p:blipFill rotWithShape="1">
              <a:blip r:embed="rId10" cstate="print">
                <a:extLst>
                  <a:ext uri="{28A0092B-C50C-407E-A947-70E740481C1C}">
                    <a14:useLocalDpi xmlns:a14="http://schemas.microsoft.com/office/drawing/2010/main" val="0"/>
                  </a:ext>
                </a:extLst>
              </a:blip>
              <a:srcRect b="8216"/>
              <a:stretch/>
            </p:blipFill>
            <p:spPr bwMode="auto">
              <a:xfrm>
                <a:off x="235356" y="1600198"/>
                <a:ext cx="3303878" cy="331104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271407" y="1619291"/>
                <a:ext cx="2134116" cy="721120"/>
              </a:xfrm>
              <a:prstGeom prst="rect">
                <a:avLst/>
              </a:prstGeom>
              <a:noFill/>
            </p:spPr>
            <p:txBody>
              <a:bodyPr wrap="square" rtlCol="0">
                <a:spAutoFit/>
              </a:bodyPr>
              <a:lstStyle/>
              <a:p>
                <a:pPr defTabSz="914400"/>
                <a:r>
                  <a:rPr lang="en-US" sz="1600" b="1" dirty="0" smtClean="0">
                    <a:solidFill>
                      <a:srgbClr val="FFFF00"/>
                    </a:solidFill>
                  </a:rPr>
                  <a:t>Titanium </a:t>
                </a:r>
                <a:endParaRPr lang="en-US" sz="1600" b="1" dirty="0">
                  <a:solidFill>
                    <a:srgbClr val="FFFF00"/>
                  </a:solidFill>
                </a:endParaRPr>
              </a:p>
            </p:txBody>
          </p:sp>
          <p:sp>
            <p:nvSpPr>
              <p:cNvPr id="73" name="TextBox 72"/>
              <p:cNvSpPr txBox="1"/>
              <p:nvPr/>
            </p:nvSpPr>
            <p:spPr>
              <a:xfrm>
                <a:off x="1060480" y="3911412"/>
                <a:ext cx="2343063" cy="721120"/>
              </a:xfrm>
              <a:prstGeom prst="rect">
                <a:avLst/>
              </a:prstGeom>
              <a:noFill/>
            </p:spPr>
            <p:txBody>
              <a:bodyPr wrap="square" rtlCol="0">
                <a:spAutoFit/>
              </a:bodyPr>
              <a:lstStyle/>
              <a:p>
                <a:pPr algn="ctr" defTabSz="914400"/>
                <a:r>
                  <a:rPr lang="en-US" sz="16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Graphite </a:t>
                </a:r>
                <a:endParaRPr lang="en-US" sz="1600" b="1" dirty="0">
                  <a:solidFill>
                    <a:prstClr val="black"/>
                  </a:solidFill>
                </a:endParaRPr>
              </a:p>
            </p:txBody>
          </p:sp>
          <p:cxnSp>
            <p:nvCxnSpPr>
              <p:cNvPr id="74" name="Straight Arrow Connector 73"/>
              <p:cNvCxnSpPr>
                <a:stCxn id="73" idx="0"/>
              </p:cNvCxnSpPr>
              <p:nvPr/>
            </p:nvCxnSpPr>
            <p:spPr>
              <a:xfrm flipH="1" flipV="1">
                <a:off x="2037273" y="2494340"/>
                <a:ext cx="194739" cy="141707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947228" y="2205433"/>
                <a:ext cx="332182" cy="127112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1682222" y="828388"/>
              <a:ext cx="1672108" cy="1238525"/>
              <a:chOff x="1675305" y="1242940"/>
              <a:chExt cx="1672108" cy="1238525"/>
            </a:xfrm>
          </p:grpSpPr>
          <p:sp>
            <p:nvSpPr>
              <p:cNvPr id="85" name="Freeform 84"/>
              <p:cNvSpPr/>
              <p:nvPr/>
            </p:nvSpPr>
            <p:spPr>
              <a:xfrm>
                <a:off x="1867807" y="1242940"/>
                <a:ext cx="393700" cy="387350"/>
              </a:xfrm>
              <a:custGeom>
                <a:avLst/>
                <a:gdLst>
                  <a:gd name="connsiteX0" fmla="*/ 0 w 393700"/>
                  <a:gd name="connsiteY0" fmla="*/ 215900 h 387350"/>
                  <a:gd name="connsiteX1" fmla="*/ 31750 w 393700"/>
                  <a:gd name="connsiteY1" fmla="*/ 146050 h 387350"/>
                  <a:gd name="connsiteX2" fmla="*/ 44450 w 393700"/>
                  <a:gd name="connsiteY2" fmla="*/ 127000 h 387350"/>
                  <a:gd name="connsiteX3" fmla="*/ 50800 w 393700"/>
                  <a:gd name="connsiteY3" fmla="*/ 101600 h 387350"/>
                  <a:gd name="connsiteX4" fmla="*/ 95250 w 393700"/>
                  <a:gd name="connsiteY4" fmla="*/ 76200 h 387350"/>
                  <a:gd name="connsiteX5" fmla="*/ 133350 w 393700"/>
                  <a:gd name="connsiteY5" fmla="*/ 57150 h 387350"/>
                  <a:gd name="connsiteX6" fmla="*/ 158750 w 393700"/>
                  <a:gd name="connsiteY6" fmla="*/ 38100 h 387350"/>
                  <a:gd name="connsiteX7" fmla="*/ 184150 w 393700"/>
                  <a:gd name="connsiteY7" fmla="*/ 0 h 387350"/>
                  <a:gd name="connsiteX8" fmla="*/ 254000 w 393700"/>
                  <a:gd name="connsiteY8" fmla="*/ 6350 h 387350"/>
                  <a:gd name="connsiteX9" fmla="*/ 273050 w 393700"/>
                  <a:gd name="connsiteY9" fmla="*/ 12700 h 387350"/>
                  <a:gd name="connsiteX10" fmla="*/ 279400 w 393700"/>
                  <a:gd name="connsiteY10" fmla="*/ 31750 h 387350"/>
                  <a:gd name="connsiteX11" fmla="*/ 336550 w 393700"/>
                  <a:gd name="connsiteY11" fmla="*/ 76200 h 387350"/>
                  <a:gd name="connsiteX12" fmla="*/ 355600 w 393700"/>
                  <a:gd name="connsiteY12" fmla="*/ 88900 h 387350"/>
                  <a:gd name="connsiteX13" fmla="*/ 387350 w 393700"/>
                  <a:gd name="connsiteY13" fmla="*/ 146050 h 387350"/>
                  <a:gd name="connsiteX14" fmla="*/ 393700 w 393700"/>
                  <a:gd name="connsiteY14" fmla="*/ 171450 h 387350"/>
                  <a:gd name="connsiteX15" fmla="*/ 387350 w 393700"/>
                  <a:gd name="connsiteY15" fmla="*/ 196850 h 387350"/>
                  <a:gd name="connsiteX16" fmla="*/ 368300 w 393700"/>
                  <a:gd name="connsiteY16" fmla="*/ 222250 h 387350"/>
                  <a:gd name="connsiteX17" fmla="*/ 355600 w 393700"/>
                  <a:gd name="connsiteY17" fmla="*/ 241300 h 387350"/>
                  <a:gd name="connsiteX18" fmla="*/ 349250 w 393700"/>
                  <a:gd name="connsiteY18" fmla="*/ 349250 h 387350"/>
                  <a:gd name="connsiteX19" fmla="*/ 330200 w 393700"/>
                  <a:gd name="connsiteY19" fmla="*/ 361950 h 387350"/>
                  <a:gd name="connsiteX20" fmla="*/ 279400 w 393700"/>
                  <a:gd name="connsiteY20" fmla="*/ 374650 h 387350"/>
                  <a:gd name="connsiteX21" fmla="*/ 260350 w 393700"/>
                  <a:gd name="connsiteY21" fmla="*/ 381000 h 387350"/>
                  <a:gd name="connsiteX22" fmla="*/ 177800 w 393700"/>
                  <a:gd name="connsiteY22" fmla="*/ 387350 h 387350"/>
                  <a:gd name="connsiteX23" fmla="*/ 133350 w 393700"/>
                  <a:gd name="connsiteY23" fmla="*/ 368300 h 387350"/>
                  <a:gd name="connsiteX24" fmla="*/ 101600 w 393700"/>
                  <a:gd name="connsiteY24" fmla="*/ 323850 h 387350"/>
                  <a:gd name="connsiteX25" fmla="*/ 63500 w 393700"/>
                  <a:gd name="connsiteY25" fmla="*/ 311150 h 387350"/>
                  <a:gd name="connsiteX26" fmla="*/ 38100 w 393700"/>
                  <a:gd name="connsiteY26" fmla="*/ 292100 h 387350"/>
                  <a:gd name="connsiteX27" fmla="*/ 31750 w 393700"/>
                  <a:gd name="connsiteY27" fmla="*/ 273050 h 387350"/>
                  <a:gd name="connsiteX28" fmla="*/ 0 w 393700"/>
                  <a:gd name="connsiteY28" fmla="*/ 21590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3700" h="387350">
                    <a:moveTo>
                      <a:pt x="0" y="215900"/>
                    </a:moveTo>
                    <a:cubicBezTo>
                      <a:pt x="0" y="194733"/>
                      <a:pt x="20373" y="165959"/>
                      <a:pt x="31750" y="146050"/>
                    </a:cubicBezTo>
                    <a:cubicBezTo>
                      <a:pt x="35536" y="139424"/>
                      <a:pt x="40217" y="133350"/>
                      <a:pt x="44450" y="127000"/>
                    </a:cubicBezTo>
                    <a:cubicBezTo>
                      <a:pt x="46567" y="118533"/>
                      <a:pt x="45727" y="108702"/>
                      <a:pt x="50800" y="101600"/>
                    </a:cubicBezTo>
                    <a:cubicBezTo>
                      <a:pt x="67861" y="77715"/>
                      <a:pt x="74821" y="86415"/>
                      <a:pt x="95250" y="76200"/>
                    </a:cubicBezTo>
                    <a:cubicBezTo>
                      <a:pt x="144489" y="51581"/>
                      <a:pt x="85467" y="73111"/>
                      <a:pt x="133350" y="57150"/>
                    </a:cubicBezTo>
                    <a:cubicBezTo>
                      <a:pt x="141817" y="50800"/>
                      <a:pt x="151719" y="46010"/>
                      <a:pt x="158750" y="38100"/>
                    </a:cubicBezTo>
                    <a:cubicBezTo>
                      <a:pt x="168891" y="26692"/>
                      <a:pt x="184150" y="0"/>
                      <a:pt x="184150" y="0"/>
                    </a:cubicBezTo>
                    <a:cubicBezTo>
                      <a:pt x="207433" y="2117"/>
                      <a:pt x="230856" y="3044"/>
                      <a:pt x="254000" y="6350"/>
                    </a:cubicBezTo>
                    <a:cubicBezTo>
                      <a:pt x="260626" y="7297"/>
                      <a:pt x="268317" y="7967"/>
                      <a:pt x="273050" y="12700"/>
                    </a:cubicBezTo>
                    <a:cubicBezTo>
                      <a:pt x="277783" y="17433"/>
                      <a:pt x="275291" y="26466"/>
                      <a:pt x="279400" y="31750"/>
                    </a:cubicBezTo>
                    <a:cubicBezTo>
                      <a:pt x="327198" y="93205"/>
                      <a:pt x="298611" y="57230"/>
                      <a:pt x="336550" y="76200"/>
                    </a:cubicBezTo>
                    <a:cubicBezTo>
                      <a:pt x="343376" y="79613"/>
                      <a:pt x="349250" y="84667"/>
                      <a:pt x="355600" y="88900"/>
                    </a:cubicBezTo>
                    <a:cubicBezTo>
                      <a:pt x="378341" y="123012"/>
                      <a:pt x="378967" y="116711"/>
                      <a:pt x="387350" y="146050"/>
                    </a:cubicBezTo>
                    <a:cubicBezTo>
                      <a:pt x="389748" y="154441"/>
                      <a:pt x="391583" y="162983"/>
                      <a:pt x="393700" y="171450"/>
                    </a:cubicBezTo>
                    <a:cubicBezTo>
                      <a:pt x="391583" y="179917"/>
                      <a:pt x="391253" y="189044"/>
                      <a:pt x="387350" y="196850"/>
                    </a:cubicBezTo>
                    <a:cubicBezTo>
                      <a:pt x="382617" y="206316"/>
                      <a:pt x="374451" y="213638"/>
                      <a:pt x="368300" y="222250"/>
                    </a:cubicBezTo>
                    <a:cubicBezTo>
                      <a:pt x="363864" y="228460"/>
                      <a:pt x="359833" y="234950"/>
                      <a:pt x="355600" y="241300"/>
                    </a:cubicBezTo>
                    <a:cubicBezTo>
                      <a:pt x="353483" y="277283"/>
                      <a:pt x="356676" y="313978"/>
                      <a:pt x="349250" y="349250"/>
                    </a:cubicBezTo>
                    <a:cubicBezTo>
                      <a:pt x="347678" y="356718"/>
                      <a:pt x="337372" y="359342"/>
                      <a:pt x="330200" y="361950"/>
                    </a:cubicBezTo>
                    <a:cubicBezTo>
                      <a:pt x="313796" y="367915"/>
                      <a:pt x="295959" y="369130"/>
                      <a:pt x="279400" y="374650"/>
                    </a:cubicBezTo>
                    <a:cubicBezTo>
                      <a:pt x="273050" y="376767"/>
                      <a:pt x="266992" y="380170"/>
                      <a:pt x="260350" y="381000"/>
                    </a:cubicBezTo>
                    <a:cubicBezTo>
                      <a:pt x="232965" y="384423"/>
                      <a:pt x="205317" y="385233"/>
                      <a:pt x="177800" y="387350"/>
                    </a:cubicBezTo>
                    <a:cubicBezTo>
                      <a:pt x="158369" y="382492"/>
                      <a:pt x="147968" y="382918"/>
                      <a:pt x="133350" y="368300"/>
                    </a:cubicBezTo>
                    <a:cubicBezTo>
                      <a:pt x="121002" y="355952"/>
                      <a:pt x="116600" y="333850"/>
                      <a:pt x="101600" y="323850"/>
                    </a:cubicBezTo>
                    <a:cubicBezTo>
                      <a:pt x="90461" y="316424"/>
                      <a:pt x="63500" y="311150"/>
                      <a:pt x="63500" y="311150"/>
                    </a:cubicBezTo>
                    <a:cubicBezTo>
                      <a:pt x="55033" y="304800"/>
                      <a:pt x="44875" y="300230"/>
                      <a:pt x="38100" y="292100"/>
                    </a:cubicBezTo>
                    <a:cubicBezTo>
                      <a:pt x="33815" y="286958"/>
                      <a:pt x="34100" y="279317"/>
                      <a:pt x="31750" y="273050"/>
                    </a:cubicBezTo>
                    <a:cubicBezTo>
                      <a:pt x="13547" y="224509"/>
                      <a:pt x="0" y="237067"/>
                      <a:pt x="0" y="2159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7" name="Freeform 86"/>
              <p:cNvSpPr/>
              <p:nvPr/>
            </p:nvSpPr>
            <p:spPr>
              <a:xfrm>
                <a:off x="2865248" y="1795101"/>
                <a:ext cx="209550" cy="222250"/>
              </a:xfrm>
              <a:custGeom>
                <a:avLst/>
                <a:gdLst>
                  <a:gd name="connsiteX0" fmla="*/ 50800 w 209550"/>
                  <a:gd name="connsiteY0" fmla="*/ 190500 h 222250"/>
                  <a:gd name="connsiteX1" fmla="*/ 19050 w 209550"/>
                  <a:gd name="connsiteY1" fmla="*/ 165100 h 222250"/>
                  <a:gd name="connsiteX2" fmla="*/ 12700 w 209550"/>
                  <a:gd name="connsiteY2" fmla="*/ 139700 h 222250"/>
                  <a:gd name="connsiteX3" fmla="*/ 0 w 209550"/>
                  <a:gd name="connsiteY3" fmla="*/ 69850 h 222250"/>
                  <a:gd name="connsiteX4" fmla="*/ 6350 w 209550"/>
                  <a:gd name="connsiteY4" fmla="*/ 31750 h 222250"/>
                  <a:gd name="connsiteX5" fmla="*/ 31750 w 209550"/>
                  <a:gd name="connsiteY5" fmla="*/ 12700 h 222250"/>
                  <a:gd name="connsiteX6" fmla="*/ 76200 w 209550"/>
                  <a:gd name="connsiteY6" fmla="*/ 0 h 222250"/>
                  <a:gd name="connsiteX7" fmla="*/ 146050 w 209550"/>
                  <a:gd name="connsiteY7" fmla="*/ 6350 h 222250"/>
                  <a:gd name="connsiteX8" fmla="*/ 165100 w 209550"/>
                  <a:gd name="connsiteY8" fmla="*/ 19050 h 222250"/>
                  <a:gd name="connsiteX9" fmla="*/ 196850 w 209550"/>
                  <a:gd name="connsiteY9" fmla="*/ 69850 h 222250"/>
                  <a:gd name="connsiteX10" fmla="*/ 209550 w 209550"/>
                  <a:gd name="connsiteY10" fmla="*/ 88900 h 222250"/>
                  <a:gd name="connsiteX11" fmla="*/ 203200 w 209550"/>
                  <a:gd name="connsiteY11" fmla="*/ 158750 h 222250"/>
                  <a:gd name="connsiteX12" fmla="*/ 165100 w 209550"/>
                  <a:gd name="connsiteY12" fmla="*/ 184150 h 222250"/>
                  <a:gd name="connsiteX13" fmla="*/ 120650 w 209550"/>
                  <a:gd name="connsiteY13" fmla="*/ 209550 h 222250"/>
                  <a:gd name="connsiteX14" fmla="*/ 76200 w 209550"/>
                  <a:gd name="connsiteY14" fmla="*/ 222250 h 222250"/>
                  <a:gd name="connsiteX15" fmla="*/ 50800 w 209550"/>
                  <a:gd name="connsiteY15" fmla="*/ 209550 h 222250"/>
                  <a:gd name="connsiteX16" fmla="*/ 31750 w 209550"/>
                  <a:gd name="connsiteY16" fmla="*/ 203200 h 222250"/>
                  <a:gd name="connsiteX17" fmla="*/ 50800 w 209550"/>
                  <a:gd name="connsiteY17" fmla="*/ 1905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50" h="222250">
                    <a:moveTo>
                      <a:pt x="50800" y="190500"/>
                    </a:moveTo>
                    <a:cubicBezTo>
                      <a:pt x="40217" y="182033"/>
                      <a:pt x="27182" y="175943"/>
                      <a:pt x="19050" y="165100"/>
                    </a:cubicBezTo>
                    <a:cubicBezTo>
                      <a:pt x="13814" y="158118"/>
                      <a:pt x="14261" y="148286"/>
                      <a:pt x="12700" y="139700"/>
                    </a:cubicBezTo>
                    <a:cubicBezTo>
                      <a:pt x="-2468" y="56274"/>
                      <a:pt x="14402" y="127459"/>
                      <a:pt x="0" y="69850"/>
                    </a:cubicBezTo>
                    <a:cubicBezTo>
                      <a:pt x="2117" y="57150"/>
                      <a:pt x="97" y="43005"/>
                      <a:pt x="6350" y="31750"/>
                    </a:cubicBezTo>
                    <a:cubicBezTo>
                      <a:pt x="11490" y="22499"/>
                      <a:pt x="22561" y="17951"/>
                      <a:pt x="31750" y="12700"/>
                    </a:cubicBezTo>
                    <a:cubicBezTo>
                      <a:pt x="38835" y="8651"/>
                      <a:pt x="70701" y="1375"/>
                      <a:pt x="76200" y="0"/>
                    </a:cubicBezTo>
                    <a:cubicBezTo>
                      <a:pt x="99483" y="2117"/>
                      <a:pt x="123190" y="1451"/>
                      <a:pt x="146050" y="6350"/>
                    </a:cubicBezTo>
                    <a:cubicBezTo>
                      <a:pt x="153512" y="7949"/>
                      <a:pt x="159704" y="13654"/>
                      <a:pt x="165100" y="19050"/>
                    </a:cubicBezTo>
                    <a:cubicBezTo>
                      <a:pt x="185336" y="39286"/>
                      <a:pt x="183437" y="46377"/>
                      <a:pt x="196850" y="69850"/>
                    </a:cubicBezTo>
                    <a:cubicBezTo>
                      <a:pt x="200636" y="76476"/>
                      <a:pt x="205317" y="82550"/>
                      <a:pt x="209550" y="88900"/>
                    </a:cubicBezTo>
                    <a:cubicBezTo>
                      <a:pt x="207433" y="112183"/>
                      <a:pt x="213087" y="137564"/>
                      <a:pt x="203200" y="158750"/>
                    </a:cubicBezTo>
                    <a:cubicBezTo>
                      <a:pt x="196745" y="172582"/>
                      <a:pt x="177800" y="175683"/>
                      <a:pt x="165100" y="184150"/>
                    </a:cubicBezTo>
                    <a:cubicBezTo>
                      <a:pt x="145968" y="196905"/>
                      <a:pt x="143208" y="199882"/>
                      <a:pt x="120650" y="209550"/>
                    </a:cubicBezTo>
                    <a:cubicBezTo>
                      <a:pt x="107896" y="215016"/>
                      <a:pt x="89089" y="219028"/>
                      <a:pt x="76200" y="222250"/>
                    </a:cubicBezTo>
                    <a:cubicBezTo>
                      <a:pt x="67733" y="218017"/>
                      <a:pt x="59501" y="213279"/>
                      <a:pt x="50800" y="209550"/>
                    </a:cubicBezTo>
                    <a:cubicBezTo>
                      <a:pt x="44648" y="206913"/>
                      <a:pt x="36483" y="207933"/>
                      <a:pt x="31750" y="203200"/>
                    </a:cubicBezTo>
                    <a:lnTo>
                      <a:pt x="50800" y="1905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8" name="Freeform 87"/>
              <p:cNvSpPr/>
              <p:nvPr/>
            </p:nvSpPr>
            <p:spPr>
              <a:xfrm>
                <a:off x="2256865" y="1646044"/>
                <a:ext cx="403093" cy="469900"/>
              </a:xfrm>
              <a:custGeom>
                <a:avLst/>
                <a:gdLst>
                  <a:gd name="connsiteX0" fmla="*/ 3043 w 403093"/>
                  <a:gd name="connsiteY0" fmla="*/ 254000 h 469900"/>
                  <a:gd name="connsiteX1" fmla="*/ 9393 w 403093"/>
                  <a:gd name="connsiteY1" fmla="*/ 133350 h 469900"/>
                  <a:gd name="connsiteX2" fmla="*/ 47493 w 403093"/>
                  <a:gd name="connsiteY2" fmla="*/ 127000 h 469900"/>
                  <a:gd name="connsiteX3" fmla="*/ 85593 w 403093"/>
                  <a:gd name="connsiteY3" fmla="*/ 107950 h 469900"/>
                  <a:gd name="connsiteX4" fmla="*/ 117343 w 403093"/>
                  <a:gd name="connsiteY4" fmla="*/ 69850 h 469900"/>
                  <a:gd name="connsiteX5" fmla="*/ 136393 w 403093"/>
                  <a:gd name="connsiteY5" fmla="*/ 57150 h 469900"/>
                  <a:gd name="connsiteX6" fmla="*/ 174493 w 403093"/>
                  <a:gd name="connsiteY6" fmla="*/ 19050 h 469900"/>
                  <a:gd name="connsiteX7" fmla="*/ 199893 w 403093"/>
                  <a:gd name="connsiteY7" fmla="*/ 12700 h 469900"/>
                  <a:gd name="connsiteX8" fmla="*/ 237993 w 403093"/>
                  <a:gd name="connsiteY8" fmla="*/ 0 h 469900"/>
                  <a:gd name="connsiteX9" fmla="*/ 288793 w 403093"/>
                  <a:gd name="connsiteY9" fmla="*/ 6350 h 469900"/>
                  <a:gd name="connsiteX10" fmla="*/ 307843 w 403093"/>
                  <a:gd name="connsiteY10" fmla="*/ 25400 h 469900"/>
                  <a:gd name="connsiteX11" fmla="*/ 326893 w 403093"/>
                  <a:gd name="connsiteY11" fmla="*/ 63500 h 469900"/>
                  <a:gd name="connsiteX12" fmla="*/ 333243 w 403093"/>
                  <a:gd name="connsiteY12" fmla="*/ 133350 h 469900"/>
                  <a:gd name="connsiteX13" fmla="*/ 377693 w 403093"/>
                  <a:gd name="connsiteY13" fmla="*/ 190500 h 469900"/>
                  <a:gd name="connsiteX14" fmla="*/ 403093 w 403093"/>
                  <a:gd name="connsiteY14" fmla="*/ 203200 h 469900"/>
                  <a:gd name="connsiteX15" fmla="*/ 396743 w 403093"/>
                  <a:gd name="connsiteY15" fmla="*/ 254000 h 469900"/>
                  <a:gd name="connsiteX16" fmla="*/ 358643 w 403093"/>
                  <a:gd name="connsiteY16" fmla="*/ 279400 h 469900"/>
                  <a:gd name="connsiteX17" fmla="*/ 345943 w 403093"/>
                  <a:gd name="connsiteY17" fmla="*/ 298450 h 469900"/>
                  <a:gd name="connsiteX18" fmla="*/ 339593 w 403093"/>
                  <a:gd name="connsiteY18" fmla="*/ 323850 h 469900"/>
                  <a:gd name="connsiteX19" fmla="*/ 320543 w 403093"/>
                  <a:gd name="connsiteY19" fmla="*/ 342900 h 469900"/>
                  <a:gd name="connsiteX20" fmla="*/ 307843 w 403093"/>
                  <a:gd name="connsiteY20" fmla="*/ 361950 h 469900"/>
                  <a:gd name="connsiteX21" fmla="*/ 301493 w 403093"/>
                  <a:gd name="connsiteY21" fmla="*/ 381000 h 469900"/>
                  <a:gd name="connsiteX22" fmla="*/ 282443 w 403093"/>
                  <a:gd name="connsiteY22" fmla="*/ 387350 h 469900"/>
                  <a:gd name="connsiteX23" fmla="*/ 250693 w 403093"/>
                  <a:gd name="connsiteY23" fmla="*/ 419100 h 469900"/>
                  <a:gd name="connsiteX24" fmla="*/ 212593 w 403093"/>
                  <a:gd name="connsiteY24" fmla="*/ 431800 h 469900"/>
                  <a:gd name="connsiteX25" fmla="*/ 187193 w 403093"/>
                  <a:gd name="connsiteY25" fmla="*/ 450850 h 469900"/>
                  <a:gd name="connsiteX26" fmla="*/ 130043 w 403093"/>
                  <a:gd name="connsiteY26" fmla="*/ 469900 h 469900"/>
                  <a:gd name="connsiteX27" fmla="*/ 104643 w 403093"/>
                  <a:gd name="connsiteY27" fmla="*/ 444500 h 469900"/>
                  <a:gd name="connsiteX28" fmla="*/ 85593 w 403093"/>
                  <a:gd name="connsiteY28" fmla="*/ 431800 h 469900"/>
                  <a:gd name="connsiteX29" fmla="*/ 41143 w 403093"/>
                  <a:gd name="connsiteY29" fmla="*/ 387350 h 469900"/>
                  <a:gd name="connsiteX30" fmla="*/ 34793 w 403093"/>
                  <a:gd name="connsiteY30" fmla="*/ 368300 h 469900"/>
                  <a:gd name="connsiteX31" fmla="*/ 28443 w 403093"/>
                  <a:gd name="connsiteY31" fmla="*/ 273050 h 469900"/>
                  <a:gd name="connsiteX32" fmla="*/ 3043 w 403093"/>
                  <a:gd name="connsiteY32" fmla="*/ 2540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093" h="469900">
                    <a:moveTo>
                      <a:pt x="3043" y="254000"/>
                    </a:moveTo>
                    <a:cubicBezTo>
                      <a:pt x="-132" y="230717"/>
                      <a:pt x="-3911" y="171361"/>
                      <a:pt x="9393" y="133350"/>
                    </a:cubicBezTo>
                    <a:cubicBezTo>
                      <a:pt x="13646" y="121198"/>
                      <a:pt x="34924" y="129793"/>
                      <a:pt x="47493" y="127000"/>
                    </a:cubicBezTo>
                    <a:cubicBezTo>
                      <a:pt x="67211" y="122618"/>
                      <a:pt x="68468" y="119367"/>
                      <a:pt x="85593" y="107950"/>
                    </a:cubicBezTo>
                    <a:cubicBezTo>
                      <a:pt x="98080" y="89219"/>
                      <a:pt x="99008" y="85129"/>
                      <a:pt x="117343" y="69850"/>
                    </a:cubicBezTo>
                    <a:cubicBezTo>
                      <a:pt x="123206" y="64964"/>
                      <a:pt x="130689" y="62220"/>
                      <a:pt x="136393" y="57150"/>
                    </a:cubicBezTo>
                    <a:cubicBezTo>
                      <a:pt x="149817" y="45218"/>
                      <a:pt x="157069" y="23406"/>
                      <a:pt x="174493" y="19050"/>
                    </a:cubicBezTo>
                    <a:cubicBezTo>
                      <a:pt x="182960" y="16933"/>
                      <a:pt x="191534" y="15208"/>
                      <a:pt x="199893" y="12700"/>
                    </a:cubicBezTo>
                    <a:cubicBezTo>
                      <a:pt x="212715" y="8853"/>
                      <a:pt x="237993" y="0"/>
                      <a:pt x="237993" y="0"/>
                    </a:cubicBezTo>
                    <a:cubicBezTo>
                      <a:pt x="254926" y="2117"/>
                      <a:pt x="272755" y="518"/>
                      <a:pt x="288793" y="6350"/>
                    </a:cubicBezTo>
                    <a:cubicBezTo>
                      <a:pt x="297233" y="9419"/>
                      <a:pt x="302094" y="18501"/>
                      <a:pt x="307843" y="25400"/>
                    </a:cubicBezTo>
                    <a:cubicBezTo>
                      <a:pt x="321520" y="41813"/>
                      <a:pt x="320529" y="44407"/>
                      <a:pt x="326893" y="63500"/>
                    </a:cubicBezTo>
                    <a:cubicBezTo>
                      <a:pt x="329010" y="86783"/>
                      <a:pt x="326646" y="110921"/>
                      <a:pt x="333243" y="133350"/>
                    </a:cubicBezTo>
                    <a:cubicBezTo>
                      <a:pt x="336735" y="145223"/>
                      <a:pt x="363670" y="180484"/>
                      <a:pt x="377693" y="190500"/>
                    </a:cubicBezTo>
                    <a:cubicBezTo>
                      <a:pt x="385396" y="196002"/>
                      <a:pt x="394626" y="198967"/>
                      <a:pt x="403093" y="203200"/>
                    </a:cubicBezTo>
                    <a:cubicBezTo>
                      <a:pt x="400976" y="220133"/>
                      <a:pt x="405342" y="239260"/>
                      <a:pt x="396743" y="254000"/>
                    </a:cubicBezTo>
                    <a:cubicBezTo>
                      <a:pt x="389052" y="267184"/>
                      <a:pt x="358643" y="279400"/>
                      <a:pt x="358643" y="279400"/>
                    </a:cubicBezTo>
                    <a:cubicBezTo>
                      <a:pt x="354410" y="285750"/>
                      <a:pt x="348949" y="291435"/>
                      <a:pt x="345943" y="298450"/>
                    </a:cubicBezTo>
                    <a:cubicBezTo>
                      <a:pt x="342505" y="306472"/>
                      <a:pt x="343923" y="316273"/>
                      <a:pt x="339593" y="323850"/>
                    </a:cubicBezTo>
                    <a:cubicBezTo>
                      <a:pt x="335138" y="331647"/>
                      <a:pt x="326292" y="336001"/>
                      <a:pt x="320543" y="342900"/>
                    </a:cubicBezTo>
                    <a:cubicBezTo>
                      <a:pt x="315657" y="348763"/>
                      <a:pt x="311256" y="355124"/>
                      <a:pt x="307843" y="361950"/>
                    </a:cubicBezTo>
                    <a:cubicBezTo>
                      <a:pt x="304850" y="367937"/>
                      <a:pt x="306226" y="376267"/>
                      <a:pt x="301493" y="381000"/>
                    </a:cubicBezTo>
                    <a:cubicBezTo>
                      <a:pt x="296760" y="385733"/>
                      <a:pt x="288793" y="385233"/>
                      <a:pt x="282443" y="387350"/>
                    </a:cubicBezTo>
                    <a:cubicBezTo>
                      <a:pt x="270857" y="404729"/>
                      <a:pt x="270746" y="410188"/>
                      <a:pt x="250693" y="419100"/>
                    </a:cubicBezTo>
                    <a:cubicBezTo>
                      <a:pt x="238460" y="424537"/>
                      <a:pt x="212593" y="431800"/>
                      <a:pt x="212593" y="431800"/>
                    </a:cubicBezTo>
                    <a:cubicBezTo>
                      <a:pt x="204126" y="438150"/>
                      <a:pt x="197019" y="446919"/>
                      <a:pt x="187193" y="450850"/>
                    </a:cubicBezTo>
                    <a:cubicBezTo>
                      <a:pt x="101641" y="485071"/>
                      <a:pt x="183471" y="434281"/>
                      <a:pt x="130043" y="469900"/>
                    </a:cubicBezTo>
                    <a:cubicBezTo>
                      <a:pt x="88479" y="456045"/>
                      <a:pt x="129273" y="475288"/>
                      <a:pt x="104643" y="444500"/>
                    </a:cubicBezTo>
                    <a:cubicBezTo>
                      <a:pt x="99875" y="438541"/>
                      <a:pt x="91266" y="436905"/>
                      <a:pt x="85593" y="431800"/>
                    </a:cubicBezTo>
                    <a:cubicBezTo>
                      <a:pt x="70018" y="417783"/>
                      <a:pt x="41143" y="387350"/>
                      <a:pt x="41143" y="387350"/>
                    </a:cubicBezTo>
                    <a:cubicBezTo>
                      <a:pt x="39026" y="381000"/>
                      <a:pt x="35532" y="374953"/>
                      <a:pt x="34793" y="368300"/>
                    </a:cubicBezTo>
                    <a:cubicBezTo>
                      <a:pt x="31279" y="336674"/>
                      <a:pt x="36161" y="303920"/>
                      <a:pt x="28443" y="273050"/>
                    </a:cubicBezTo>
                    <a:cubicBezTo>
                      <a:pt x="26521" y="265361"/>
                      <a:pt x="6218" y="277283"/>
                      <a:pt x="3043" y="2540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1" name="Freeform 90"/>
              <p:cNvSpPr/>
              <p:nvPr/>
            </p:nvSpPr>
            <p:spPr>
              <a:xfrm rot="3600000">
                <a:off x="2250134" y="1330330"/>
                <a:ext cx="301739" cy="240514"/>
              </a:xfrm>
              <a:custGeom>
                <a:avLst/>
                <a:gdLst>
                  <a:gd name="connsiteX0" fmla="*/ 0 w 393700"/>
                  <a:gd name="connsiteY0" fmla="*/ 215900 h 387350"/>
                  <a:gd name="connsiteX1" fmla="*/ 31750 w 393700"/>
                  <a:gd name="connsiteY1" fmla="*/ 146050 h 387350"/>
                  <a:gd name="connsiteX2" fmla="*/ 44450 w 393700"/>
                  <a:gd name="connsiteY2" fmla="*/ 127000 h 387350"/>
                  <a:gd name="connsiteX3" fmla="*/ 50800 w 393700"/>
                  <a:gd name="connsiteY3" fmla="*/ 101600 h 387350"/>
                  <a:gd name="connsiteX4" fmla="*/ 95250 w 393700"/>
                  <a:gd name="connsiteY4" fmla="*/ 76200 h 387350"/>
                  <a:gd name="connsiteX5" fmla="*/ 133350 w 393700"/>
                  <a:gd name="connsiteY5" fmla="*/ 57150 h 387350"/>
                  <a:gd name="connsiteX6" fmla="*/ 158750 w 393700"/>
                  <a:gd name="connsiteY6" fmla="*/ 38100 h 387350"/>
                  <a:gd name="connsiteX7" fmla="*/ 184150 w 393700"/>
                  <a:gd name="connsiteY7" fmla="*/ 0 h 387350"/>
                  <a:gd name="connsiteX8" fmla="*/ 254000 w 393700"/>
                  <a:gd name="connsiteY8" fmla="*/ 6350 h 387350"/>
                  <a:gd name="connsiteX9" fmla="*/ 273050 w 393700"/>
                  <a:gd name="connsiteY9" fmla="*/ 12700 h 387350"/>
                  <a:gd name="connsiteX10" fmla="*/ 279400 w 393700"/>
                  <a:gd name="connsiteY10" fmla="*/ 31750 h 387350"/>
                  <a:gd name="connsiteX11" fmla="*/ 336550 w 393700"/>
                  <a:gd name="connsiteY11" fmla="*/ 76200 h 387350"/>
                  <a:gd name="connsiteX12" fmla="*/ 355600 w 393700"/>
                  <a:gd name="connsiteY12" fmla="*/ 88900 h 387350"/>
                  <a:gd name="connsiteX13" fmla="*/ 387350 w 393700"/>
                  <a:gd name="connsiteY13" fmla="*/ 146050 h 387350"/>
                  <a:gd name="connsiteX14" fmla="*/ 393700 w 393700"/>
                  <a:gd name="connsiteY14" fmla="*/ 171450 h 387350"/>
                  <a:gd name="connsiteX15" fmla="*/ 387350 w 393700"/>
                  <a:gd name="connsiteY15" fmla="*/ 196850 h 387350"/>
                  <a:gd name="connsiteX16" fmla="*/ 368300 w 393700"/>
                  <a:gd name="connsiteY16" fmla="*/ 222250 h 387350"/>
                  <a:gd name="connsiteX17" fmla="*/ 355600 w 393700"/>
                  <a:gd name="connsiteY17" fmla="*/ 241300 h 387350"/>
                  <a:gd name="connsiteX18" fmla="*/ 349250 w 393700"/>
                  <a:gd name="connsiteY18" fmla="*/ 349250 h 387350"/>
                  <a:gd name="connsiteX19" fmla="*/ 330200 w 393700"/>
                  <a:gd name="connsiteY19" fmla="*/ 361950 h 387350"/>
                  <a:gd name="connsiteX20" fmla="*/ 279400 w 393700"/>
                  <a:gd name="connsiteY20" fmla="*/ 374650 h 387350"/>
                  <a:gd name="connsiteX21" fmla="*/ 260350 w 393700"/>
                  <a:gd name="connsiteY21" fmla="*/ 381000 h 387350"/>
                  <a:gd name="connsiteX22" fmla="*/ 177800 w 393700"/>
                  <a:gd name="connsiteY22" fmla="*/ 387350 h 387350"/>
                  <a:gd name="connsiteX23" fmla="*/ 133350 w 393700"/>
                  <a:gd name="connsiteY23" fmla="*/ 368300 h 387350"/>
                  <a:gd name="connsiteX24" fmla="*/ 101600 w 393700"/>
                  <a:gd name="connsiteY24" fmla="*/ 323850 h 387350"/>
                  <a:gd name="connsiteX25" fmla="*/ 63500 w 393700"/>
                  <a:gd name="connsiteY25" fmla="*/ 311150 h 387350"/>
                  <a:gd name="connsiteX26" fmla="*/ 38100 w 393700"/>
                  <a:gd name="connsiteY26" fmla="*/ 292100 h 387350"/>
                  <a:gd name="connsiteX27" fmla="*/ 31750 w 393700"/>
                  <a:gd name="connsiteY27" fmla="*/ 273050 h 387350"/>
                  <a:gd name="connsiteX28" fmla="*/ 0 w 393700"/>
                  <a:gd name="connsiteY28" fmla="*/ 21590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3700" h="387350">
                    <a:moveTo>
                      <a:pt x="0" y="215900"/>
                    </a:moveTo>
                    <a:cubicBezTo>
                      <a:pt x="0" y="194733"/>
                      <a:pt x="20373" y="165959"/>
                      <a:pt x="31750" y="146050"/>
                    </a:cubicBezTo>
                    <a:cubicBezTo>
                      <a:pt x="35536" y="139424"/>
                      <a:pt x="40217" y="133350"/>
                      <a:pt x="44450" y="127000"/>
                    </a:cubicBezTo>
                    <a:cubicBezTo>
                      <a:pt x="46567" y="118533"/>
                      <a:pt x="45727" y="108702"/>
                      <a:pt x="50800" y="101600"/>
                    </a:cubicBezTo>
                    <a:cubicBezTo>
                      <a:pt x="67861" y="77715"/>
                      <a:pt x="74821" y="86415"/>
                      <a:pt x="95250" y="76200"/>
                    </a:cubicBezTo>
                    <a:cubicBezTo>
                      <a:pt x="144489" y="51581"/>
                      <a:pt x="85467" y="73111"/>
                      <a:pt x="133350" y="57150"/>
                    </a:cubicBezTo>
                    <a:cubicBezTo>
                      <a:pt x="141817" y="50800"/>
                      <a:pt x="151719" y="46010"/>
                      <a:pt x="158750" y="38100"/>
                    </a:cubicBezTo>
                    <a:cubicBezTo>
                      <a:pt x="168891" y="26692"/>
                      <a:pt x="184150" y="0"/>
                      <a:pt x="184150" y="0"/>
                    </a:cubicBezTo>
                    <a:cubicBezTo>
                      <a:pt x="207433" y="2117"/>
                      <a:pt x="230856" y="3044"/>
                      <a:pt x="254000" y="6350"/>
                    </a:cubicBezTo>
                    <a:cubicBezTo>
                      <a:pt x="260626" y="7297"/>
                      <a:pt x="268317" y="7967"/>
                      <a:pt x="273050" y="12700"/>
                    </a:cubicBezTo>
                    <a:cubicBezTo>
                      <a:pt x="277783" y="17433"/>
                      <a:pt x="275291" y="26466"/>
                      <a:pt x="279400" y="31750"/>
                    </a:cubicBezTo>
                    <a:cubicBezTo>
                      <a:pt x="327198" y="93205"/>
                      <a:pt x="298611" y="57230"/>
                      <a:pt x="336550" y="76200"/>
                    </a:cubicBezTo>
                    <a:cubicBezTo>
                      <a:pt x="343376" y="79613"/>
                      <a:pt x="349250" y="84667"/>
                      <a:pt x="355600" y="88900"/>
                    </a:cubicBezTo>
                    <a:cubicBezTo>
                      <a:pt x="378341" y="123012"/>
                      <a:pt x="378967" y="116711"/>
                      <a:pt x="387350" y="146050"/>
                    </a:cubicBezTo>
                    <a:cubicBezTo>
                      <a:pt x="389748" y="154441"/>
                      <a:pt x="391583" y="162983"/>
                      <a:pt x="393700" y="171450"/>
                    </a:cubicBezTo>
                    <a:cubicBezTo>
                      <a:pt x="391583" y="179917"/>
                      <a:pt x="391253" y="189044"/>
                      <a:pt x="387350" y="196850"/>
                    </a:cubicBezTo>
                    <a:cubicBezTo>
                      <a:pt x="382617" y="206316"/>
                      <a:pt x="374451" y="213638"/>
                      <a:pt x="368300" y="222250"/>
                    </a:cubicBezTo>
                    <a:cubicBezTo>
                      <a:pt x="363864" y="228460"/>
                      <a:pt x="359833" y="234950"/>
                      <a:pt x="355600" y="241300"/>
                    </a:cubicBezTo>
                    <a:cubicBezTo>
                      <a:pt x="353483" y="277283"/>
                      <a:pt x="356676" y="313978"/>
                      <a:pt x="349250" y="349250"/>
                    </a:cubicBezTo>
                    <a:cubicBezTo>
                      <a:pt x="347678" y="356718"/>
                      <a:pt x="337372" y="359342"/>
                      <a:pt x="330200" y="361950"/>
                    </a:cubicBezTo>
                    <a:cubicBezTo>
                      <a:pt x="313796" y="367915"/>
                      <a:pt x="295959" y="369130"/>
                      <a:pt x="279400" y="374650"/>
                    </a:cubicBezTo>
                    <a:cubicBezTo>
                      <a:pt x="273050" y="376767"/>
                      <a:pt x="266992" y="380170"/>
                      <a:pt x="260350" y="381000"/>
                    </a:cubicBezTo>
                    <a:cubicBezTo>
                      <a:pt x="232965" y="384423"/>
                      <a:pt x="205317" y="385233"/>
                      <a:pt x="177800" y="387350"/>
                    </a:cubicBezTo>
                    <a:cubicBezTo>
                      <a:pt x="158369" y="382492"/>
                      <a:pt x="147968" y="382918"/>
                      <a:pt x="133350" y="368300"/>
                    </a:cubicBezTo>
                    <a:cubicBezTo>
                      <a:pt x="121002" y="355952"/>
                      <a:pt x="116600" y="333850"/>
                      <a:pt x="101600" y="323850"/>
                    </a:cubicBezTo>
                    <a:cubicBezTo>
                      <a:pt x="90461" y="316424"/>
                      <a:pt x="63500" y="311150"/>
                      <a:pt x="63500" y="311150"/>
                    </a:cubicBezTo>
                    <a:cubicBezTo>
                      <a:pt x="55033" y="304800"/>
                      <a:pt x="44875" y="300230"/>
                      <a:pt x="38100" y="292100"/>
                    </a:cubicBezTo>
                    <a:cubicBezTo>
                      <a:pt x="33815" y="286958"/>
                      <a:pt x="34100" y="279317"/>
                      <a:pt x="31750" y="273050"/>
                    </a:cubicBezTo>
                    <a:cubicBezTo>
                      <a:pt x="13547" y="224509"/>
                      <a:pt x="0" y="237067"/>
                      <a:pt x="0" y="21590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2" name="Freeform 91"/>
              <p:cNvSpPr/>
              <p:nvPr/>
            </p:nvSpPr>
            <p:spPr>
              <a:xfrm rot="5226370">
                <a:off x="2423697" y="1458052"/>
                <a:ext cx="649185" cy="265246"/>
              </a:xfrm>
              <a:custGeom>
                <a:avLst/>
                <a:gdLst>
                  <a:gd name="connsiteX0" fmla="*/ 3043 w 403093"/>
                  <a:gd name="connsiteY0" fmla="*/ 254000 h 469900"/>
                  <a:gd name="connsiteX1" fmla="*/ 9393 w 403093"/>
                  <a:gd name="connsiteY1" fmla="*/ 133350 h 469900"/>
                  <a:gd name="connsiteX2" fmla="*/ 47493 w 403093"/>
                  <a:gd name="connsiteY2" fmla="*/ 127000 h 469900"/>
                  <a:gd name="connsiteX3" fmla="*/ 85593 w 403093"/>
                  <a:gd name="connsiteY3" fmla="*/ 107950 h 469900"/>
                  <a:gd name="connsiteX4" fmla="*/ 117343 w 403093"/>
                  <a:gd name="connsiteY4" fmla="*/ 69850 h 469900"/>
                  <a:gd name="connsiteX5" fmla="*/ 136393 w 403093"/>
                  <a:gd name="connsiteY5" fmla="*/ 57150 h 469900"/>
                  <a:gd name="connsiteX6" fmla="*/ 174493 w 403093"/>
                  <a:gd name="connsiteY6" fmla="*/ 19050 h 469900"/>
                  <a:gd name="connsiteX7" fmla="*/ 199893 w 403093"/>
                  <a:gd name="connsiteY7" fmla="*/ 12700 h 469900"/>
                  <a:gd name="connsiteX8" fmla="*/ 237993 w 403093"/>
                  <a:gd name="connsiteY8" fmla="*/ 0 h 469900"/>
                  <a:gd name="connsiteX9" fmla="*/ 288793 w 403093"/>
                  <a:gd name="connsiteY9" fmla="*/ 6350 h 469900"/>
                  <a:gd name="connsiteX10" fmla="*/ 307843 w 403093"/>
                  <a:gd name="connsiteY10" fmla="*/ 25400 h 469900"/>
                  <a:gd name="connsiteX11" fmla="*/ 326893 w 403093"/>
                  <a:gd name="connsiteY11" fmla="*/ 63500 h 469900"/>
                  <a:gd name="connsiteX12" fmla="*/ 333243 w 403093"/>
                  <a:gd name="connsiteY12" fmla="*/ 133350 h 469900"/>
                  <a:gd name="connsiteX13" fmla="*/ 377693 w 403093"/>
                  <a:gd name="connsiteY13" fmla="*/ 190500 h 469900"/>
                  <a:gd name="connsiteX14" fmla="*/ 403093 w 403093"/>
                  <a:gd name="connsiteY14" fmla="*/ 203200 h 469900"/>
                  <a:gd name="connsiteX15" fmla="*/ 396743 w 403093"/>
                  <a:gd name="connsiteY15" fmla="*/ 254000 h 469900"/>
                  <a:gd name="connsiteX16" fmla="*/ 358643 w 403093"/>
                  <a:gd name="connsiteY16" fmla="*/ 279400 h 469900"/>
                  <a:gd name="connsiteX17" fmla="*/ 345943 w 403093"/>
                  <a:gd name="connsiteY17" fmla="*/ 298450 h 469900"/>
                  <a:gd name="connsiteX18" fmla="*/ 339593 w 403093"/>
                  <a:gd name="connsiteY18" fmla="*/ 323850 h 469900"/>
                  <a:gd name="connsiteX19" fmla="*/ 320543 w 403093"/>
                  <a:gd name="connsiteY19" fmla="*/ 342900 h 469900"/>
                  <a:gd name="connsiteX20" fmla="*/ 307843 w 403093"/>
                  <a:gd name="connsiteY20" fmla="*/ 361950 h 469900"/>
                  <a:gd name="connsiteX21" fmla="*/ 301493 w 403093"/>
                  <a:gd name="connsiteY21" fmla="*/ 381000 h 469900"/>
                  <a:gd name="connsiteX22" fmla="*/ 282443 w 403093"/>
                  <a:gd name="connsiteY22" fmla="*/ 387350 h 469900"/>
                  <a:gd name="connsiteX23" fmla="*/ 250693 w 403093"/>
                  <a:gd name="connsiteY23" fmla="*/ 419100 h 469900"/>
                  <a:gd name="connsiteX24" fmla="*/ 212593 w 403093"/>
                  <a:gd name="connsiteY24" fmla="*/ 431800 h 469900"/>
                  <a:gd name="connsiteX25" fmla="*/ 187193 w 403093"/>
                  <a:gd name="connsiteY25" fmla="*/ 450850 h 469900"/>
                  <a:gd name="connsiteX26" fmla="*/ 130043 w 403093"/>
                  <a:gd name="connsiteY26" fmla="*/ 469900 h 469900"/>
                  <a:gd name="connsiteX27" fmla="*/ 104643 w 403093"/>
                  <a:gd name="connsiteY27" fmla="*/ 444500 h 469900"/>
                  <a:gd name="connsiteX28" fmla="*/ 85593 w 403093"/>
                  <a:gd name="connsiteY28" fmla="*/ 431800 h 469900"/>
                  <a:gd name="connsiteX29" fmla="*/ 41143 w 403093"/>
                  <a:gd name="connsiteY29" fmla="*/ 387350 h 469900"/>
                  <a:gd name="connsiteX30" fmla="*/ 34793 w 403093"/>
                  <a:gd name="connsiteY30" fmla="*/ 368300 h 469900"/>
                  <a:gd name="connsiteX31" fmla="*/ 28443 w 403093"/>
                  <a:gd name="connsiteY31" fmla="*/ 273050 h 469900"/>
                  <a:gd name="connsiteX32" fmla="*/ 3043 w 403093"/>
                  <a:gd name="connsiteY32" fmla="*/ 2540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093" h="469900">
                    <a:moveTo>
                      <a:pt x="3043" y="254000"/>
                    </a:moveTo>
                    <a:cubicBezTo>
                      <a:pt x="-132" y="230717"/>
                      <a:pt x="-3911" y="171361"/>
                      <a:pt x="9393" y="133350"/>
                    </a:cubicBezTo>
                    <a:cubicBezTo>
                      <a:pt x="13646" y="121198"/>
                      <a:pt x="34924" y="129793"/>
                      <a:pt x="47493" y="127000"/>
                    </a:cubicBezTo>
                    <a:cubicBezTo>
                      <a:pt x="67211" y="122618"/>
                      <a:pt x="68468" y="119367"/>
                      <a:pt x="85593" y="107950"/>
                    </a:cubicBezTo>
                    <a:cubicBezTo>
                      <a:pt x="98080" y="89219"/>
                      <a:pt x="99008" y="85129"/>
                      <a:pt x="117343" y="69850"/>
                    </a:cubicBezTo>
                    <a:cubicBezTo>
                      <a:pt x="123206" y="64964"/>
                      <a:pt x="130689" y="62220"/>
                      <a:pt x="136393" y="57150"/>
                    </a:cubicBezTo>
                    <a:cubicBezTo>
                      <a:pt x="149817" y="45218"/>
                      <a:pt x="157069" y="23406"/>
                      <a:pt x="174493" y="19050"/>
                    </a:cubicBezTo>
                    <a:cubicBezTo>
                      <a:pt x="182960" y="16933"/>
                      <a:pt x="191534" y="15208"/>
                      <a:pt x="199893" y="12700"/>
                    </a:cubicBezTo>
                    <a:cubicBezTo>
                      <a:pt x="212715" y="8853"/>
                      <a:pt x="237993" y="0"/>
                      <a:pt x="237993" y="0"/>
                    </a:cubicBezTo>
                    <a:cubicBezTo>
                      <a:pt x="254926" y="2117"/>
                      <a:pt x="272755" y="518"/>
                      <a:pt x="288793" y="6350"/>
                    </a:cubicBezTo>
                    <a:cubicBezTo>
                      <a:pt x="297233" y="9419"/>
                      <a:pt x="302094" y="18501"/>
                      <a:pt x="307843" y="25400"/>
                    </a:cubicBezTo>
                    <a:cubicBezTo>
                      <a:pt x="321520" y="41813"/>
                      <a:pt x="320529" y="44407"/>
                      <a:pt x="326893" y="63500"/>
                    </a:cubicBezTo>
                    <a:cubicBezTo>
                      <a:pt x="329010" y="86783"/>
                      <a:pt x="326646" y="110921"/>
                      <a:pt x="333243" y="133350"/>
                    </a:cubicBezTo>
                    <a:cubicBezTo>
                      <a:pt x="336735" y="145223"/>
                      <a:pt x="363670" y="180484"/>
                      <a:pt x="377693" y="190500"/>
                    </a:cubicBezTo>
                    <a:cubicBezTo>
                      <a:pt x="385396" y="196002"/>
                      <a:pt x="394626" y="198967"/>
                      <a:pt x="403093" y="203200"/>
                    </a:cubicBezTo>
                    <a:cubicBezTo>
                      <a:pt x="400976" y="220133"/>
                      <a:pt x="405342" y="239260"/>
                      <a:pt x="396743" y="254000"/>
                    </a:cubicBezTo>
                    <a:cubicBezTo>
                      <a:pt x="389052" y="267184"/>
                      <a:pt x="358643" y="279400"/>
                      <a:pt x="358643" y="279400"/>
                    </a:cubicBezTo>
                    <a:cubicBezTo>
                      <a:pt x="354410" y="285750"/>
                      <a:pt x="348949" y="291435"/>
                      <a:pt x="345943" y="298450"/>
                    </a:cubicBezTo>
                    <a:cubicBezTo>
                      <a:pt x="342505" y="306472"/>
                      <a:pt x="343923" y="316273"/>
                      <a:pt x="339593" y="323850"/>
                    </a:cubicBezTo>
                    <a:cubicBezTo>
                      <a:pt x="335138" y="331647"/>
                      <a:pt x="326292" y="336001"/>
                      <a:pt x="320543" y="342900"/>
                    </a:cubicBezTo>
                    <a:cubicBezTo>
                      <a:pt x="315657" y="348763"/>
                      <a:pt x="311256" y="355124"/>
                      <a:pt x="307843" y="361950"/>
                    </a:cubicBezTo>
                    <a:cubicBezTo>
                      <a:pt x="304850" y="367937"/>
                      <a:pt x="306226" y="376267"/>
                      <a:pt x="301493" y="381000"/>
                    </a:cubicBezTo>
                    <a:cubicBezTo>
                      <a:pt x="296760" y="385733"/>
                      <a:pt x="288793" y="385233"/>
                      <a:pt x="282443" y="387350"/>
                    </a:cubicBezTo>
                    <a:cubicBezTo>
                      <a:pt x="270857" y="404729"/>
                      <a:pt x="270746" y="410188"/>
                      <a:pt x="250693" y="419100"/>
                    </a:cubicBezTo>
                    <a:cubicBezTo>
                      <a:pt x="238460" y="424537"/>
                      <a:pt x="212593" y="431800"/>
                      <a:pt x="212593" y="431800"/>
                    </a:cubicBezTo>
                    <a:cubicBezTo>
                      <a:pt x="204126" y="438150"/>
                      <a:pt x="197019" y="446919"/>
                      <a:pt x="187193" y="450850"/>
                    </a:cubicBezTo>
                    <a:cubicBezTo>
                      <a:pt x="101641" y="485071"/>
                      <a:pt x="183471" y="434281"/>
                      <a:pt x="130043" y="469900"/>
                    </a:cubicBezTo>
                    <a:cubicBezTo>
                      <a:pt x="88479" y="456045"/>
                      <a:pt x="129273" y="475288"/>
                      <a:pt x="104643" y="444500"/>
                    </a:cubicBezTo>
                    <a:cubicBezTo>
                      <a:pt x="99875" y="438541"/>
                      <a:pt x="91266" y="436905"/>
                      <a:pt x="85593" y="431800"/>
                    </a:cubicBezTo>
                    <a:cubicBezTo>
                      <a:pt x="70018" y="417783"/>
                      <a:pt x="41143" y="387350"/>
                      <a:pt x="41143" y="387350"/>
                    </a:cubicBezTo>
                    <a:cubicBezTo>
                      <a:pt x="39026" y="381000"/>
                      <a:pt x="35532" y="374953"/>
                      <a:pt x="34793" y="368300"/>
                    </a:cubicBezTo>
                    <a:cubicBezTo>
                      <a:pt x="31279" y="336674"/>
                      <a:pt x="36161" y="303920"/>
                      <a:pt x="28443" y="273050"/>
                    </a:cubicBezTo>
                    <a:cubicBezTo>
                      <a:pt x="26521" y="265361"/>
                      <a:pt x="6218" y="277283"/>
                      <a:pt x="3043" y="2540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3" name="Freeform 92"/>
              <p:cNvSpPr/>
              <p:nvPr/>
            </p:nvSpPr>
            <p:spPr>
              <a:xfrm rot="4500000">
                <a:off x="1695172" y="1564781"/>
                <a:ext cx="209550" cy="222250"/>
              </a:xfrm>
              <a:custGeom>
                <a:avLst/>
                <a:gdLst>
                  <a:gd name="connsiteX0" fmla="*/ 50800 w 209550"/>
                  <a:gd name="connsiteY0" fmla="*/ 190500 h 222250"/>
                  <a:gd name="connsiteX1" fmla="*/ 19050 w 209550"/>
                  <a:gd name="connsiteY1" fmla="*/ 165100 h 222250"/>
                  <a:gd name="connsiteX2" fmla="*/ 12700 w 209550"/>
                  <a:gd name="connsiteY2" fmla="*/ 139700 h 222250"/>
                  <a:gd name="connsiteX3" fmla="*/ 0 w 209550"/>
                  <a:gd name="connsiteY3" fmla="*/ 69850 h 222250"/>
                  <a:gd name="connsiteX4" fmla="*/ 6350 w 209550"/>
                  <a:gd name="connsiteY4" fmla="*/ 31750 h 222250"/>
                  <a:gd name="connsiteX5" fmla="*/ 31750 w 209550"/>
                  <a:gd name="connsiteY5" fmla="*/ 12700 h 222250"/>
                  <a:gd name="connsiteX6" fmla="*/ 76200 w 209550"/>
                  <a:gd name="connsiteY6" fmla="*/ 0 h 222250"/>
                  <a:gd name="connsiteX7" fmla="*/ 146050 w 209550"/>
                  <a:gd name="connsiteY7" fmla="*/ 6350 h 222250"/>
                  <a:gd name="connsiteX8" fmla="*/ 165100 w 209550"/>
                  <a:gd name="connsiteY8" fmla="*/ 19050 h 222250"/>
                  <a:gd name="connsiteX9" fmla="*/ 196850 w 209550"/>
                  <a:gd name="connsiteY9" fmla="*/ 69850 h 222250"/>
                  <a:gd name="connsiteX10" fmla="*/ 209550 w 209550"/>
                  <a:gd name="connsiteY10" fmla="*/ 88900 h 222250"/>
                  <a:gd name="connsiteX11" fmla="*/ 203200 w 209550"/>
                  <a:gd name="connsiteY11" fmla="*/ 158750 h 222250"/>
                  <a:gd name="connsiteX12" fmla="*/ 165100 w 209550"/>
                  <a:gd name="connsiteY12" fmla="*/ 184150 h 222250"/>
                  <a:gd name="connsiteX13" fmla="*/ 120650 w 209550"/>
                  <a:gd name="connsiteY13" fmla="*/ 209550 h 222250"/>
                  <a:gd name="connsiteX14" fmla="*/ 76200 w 209550"/>
                  <a:gd name="connsiteY14" fmla="*/ 222250 h 222250"/>
                  <a:gd name="connsiteX15" fmla="*/ 50800 w 209550"/>
                  <a:gd name="connsiteY15" fmla="*/ 209550 h 222250"/>
                  <a:gd name="connsiteX16" fmla="*/ 31750 w 209550"/>
                  <a:gd name="connsiteY16" fmla="*/ 203200 h 222250"/>
                  <a:gd name="connsiteX17" fmla="*/ 50800 w 209550"/>
                  <a:gd name="connsiteY17" fmla="*/ 1905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50" h="222250">
                    <a:moveTo>
                      <a:pt x="50800" y="190500"/>
                    </a:moveTo>
                    <a:cubicBezTo>
                      <a:pt x="40217" y="182033"/>
                      <a:pt x="27182" y="175943"/>
                      <a:pt x="19050" y="165100"/>
                    </a:cubicBezTo>
                    <a:cubicBezTo>
                      <a:pt x="13814" y="158118"/>
                      <a:pt x="14261" y="148286"/>
                      <a:pt x="12700" y="139700"/>
                    </a:cubicBezTo>
                    <a:cubicBezTo>
                      <a:pt x="-2468" y="56274"/>
                      <a:pt x="14402" y="127459"/>
                      <a:pt x="0" y="69850"/>
                    </a:cubicBezTo>
                    <a:cubicBezTo>
                      <a:pt x="2117" y="57150"/>
                      <a:pt x="97" y="43005"/>
                      <a:pt x="6350" y="31750"/>
                    </a:cubicBezTo>
                    <a:cubicBezTo>
                      <a:pt x="11490" y="22499"/>
                      <a:pt x="22561" y="17951"/>
                      <a:pt x="31750" y="12700"/>
                    </a:cubicBezTo>
                    <a:cubicBezTo>
                      <a:pt x="38835" y="8651"/>
                      <a:pt x="70701" y="1375"/>
                      <a:pt x="76200" y="0"/>
                    </a:cubicBezTo>
                    <a:cubicBezTo>
                      <a:pt x="99483" y="2117"/>
                      <a:pt x="123190" y="1451"/>
                      <a:pt x="146050" y="6350"/>
                    </a:cubicBezTo>
                    <a:cubicBezTo>
                      <a:pt x="153512" y="7949"/>
                      <a:pt x="159704" y="13654"/>
                      <a:pt x="165100" y="19050"/>
                    </a:cubicBezTo>
                    <a:cubicBezTo>
                      <a:pt x="185336" y="39286"/>
                      <a:pt x="183437" y="46377"/>
                      <a:pt x="196850" y="69850"/>
                    </a:cubicBezTo>
                    <a:cubicBezTo>
                      <a:pt x="200636" y="76476"/>
                      <a:pt x="205317" y="82550"/>
                      <a:pt x="209550" y="88900"/>
                    </a:cubicBezTo>
                    <a:cubicBezTo>
                      <a:pt x="207433" y="112183"/>
                      <a:pt x="213087" y="137564"/>
                      <a:pt x="203200" y="158750"/>
                    </a:cubicBezTo>
                    <a:cubicBezTo>
                      <a:pt x="196745" y="172582"/>
                      <a:pt x="177800" y="175683"/>
                      <a:pt x="165100" y="184150"/>
                    </a:cubicBezTo>
                    <a:cubicBezTo>
                      <a:pt x="145968" y="196905"/>
                      <a:pt x="143208" y="199882"/>
                      <a:pt x="120650" y="209550"/>
                    </a:cubicBezTo>
                    <a:cubicBezTo>
                      <a:pt x="107896" y="215016"/>
                      <a:pt x="89089" y="219028"/>
                      <a:pt x="76200" y="222250"/>
                    </a:cubicBezTo>
                    <a:cubicBezTo>
                      <a:pt x="67733" y="218017"/>
                      <a:pt x="59501" y="213279"/>
                      <a:pt x="50800" y="209550"/>
                    </a:cubicBezTo>
                    <a:cubicBezTo>
                      <a:pt x="44648" y="206913"/>
                      <a:pt x="36483" y="207933"/>
                      <a:pt x="31750" y="203200"/>
                    </a:cubicBezTo>
                    <a:lnTo>
                      <a:pt x="50800" y="1905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4" name="Freeform 93"/>
              <p:cNvSpPr/>
              <p:nvPr/>
            </p:nvSpPr>
            <p:spPr>
              <a:xfrm rot="2700000">
                <a:off x="2884471" y="1276924"/>
                <a:ext cx="209550" cy="222250"/>
              </a:xfrm>
              <a:custGeom>
                <a:avLst/>
                <a:gdLst>
                  <a:gd name="connsiteX0" fmla="*/ 50800 w 209550"/>
                  <a:gd name="connsiteY0" fmla="*/ 190500 h 222250"/>
                  <a:gd name="connsiteX1" fmla="*/ 19050 w 209550"/>
                  <a:gd name="connsiteY1" fmla="*/ 165100 h 222250"/>
                  <a:gd name="connsiteX2" fmla="*/ 12700 w 209550"/>
                  <a:gd name="connsiteY2" fmla="*/ 139700 h 222250"/>
                  <a:gd name="connsiteX3" fmla="*/ 0 w 209550"/>
                  <a:gd name="connsiteY3" fmla="*/ 69850 h 222250"/>
                  <a:gd name="connsiteX4" fmla="*/ 6350 w 209550"/>
                  <a:gd name="connsiteY4" fmla="*/ 31750 h 222250"/>
                  <a:gd name="connsiteX5" fmla="*/ 31750 w 209550"/>
                  <a:gd name="connsiteY5" fmla="*/ 12700 h 222250"/>
                  <a:gd name="connsiteX6" fmla="*/ 76200 w 209550"/>
                  <a:gd name="connsiteY6" fmla="*/ 0 h 222250"/>
                  <a:gd name="connsiteX7" fmla="*/ 146050 w 209550"/>
                  <a:gd name="connsiteY7" fmla="*/ 6350 h 222250"/>
                  <a:gd name="connsiteX8" fmla="*/ 165100 w 209550"/>
                  <a:gd name="connsiteY8" fmla="*/ 19050 h 222250"/>
                  <a:gd name="connsiteX9" fmla="*/ 196850 w 209550"/>
                  <a:gd name="connsiteY9" fmla="*/ 69850 h 222250"/>
                  <a:gd name="connsiteX10" fmla="*/ 209550 w 209550"/>
                  <a:gd name="connsiteY10" fmla="*/ 88900 h 222250"/>
                  <a:gd name="connsiteX11" fmla="*/ 203200 w 209550"/>
                  <a:gd name="connsiteY11" fmla="*/ 158750 h 222250"/>
                  <a:gd name="connsiteX12" fmla="*/ 165100 w 209550"/>
                  <a:gd name="connsiteY12" fmla="*/ 184150 h 222250"/>
                  <a:gd name="connsiteX13" fmla="*/ 120650 w 209550"/>
                  <a:gd name="connsiteY13" fmla="*/ 209550 h 222250"/>
                  <a:gd name="connsiteX14" fmla="*/ 76200 w 209550"/>
                  <a:gd name="connsiteY14" fmla="*/ 222250 h 222250"/>
                  <a:gd name="connsiteX15" fmla="*/ 50800 w 209550"/>
                  <a:gd name="connsiteY15" fmla="*/ 209550 h 222250"/>
                  <a:gd name="connsiteX16" fmla="*/ 31750 w 209550"/>
                  <a:gd name="connsiteY16" fmla="*/ 203200 h 222250"/>
                  <a:gd name="connsiteX17" fmla="*/ 50800 w 209550"/>
                  <a:gd name="connsiteY17" fmla="*/ 1905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50" h="222250">
                    <a:moveTo>
                      <a:pt x="50800" y="190500"/>
                    </a:moveTo>
                    <a:cubicBezTo>
                      <a:pt x="40217" y="182033"/>
                      <a:pt x="27182" y="175943"/>
                      <a:pt x="19050" y="165100"/>
                    </a:cubicBezTo>
                    <a:cubicBezTo>
                      <a:pt x="13814" y="158118"/>
                      <a:pt x="14261" y="148286"/>
                      <a:pt x="12700" y="139700"/>
                    </a:cubicBezTo>
                    <a:cubicBezTo>
                      <a:pt x="-2468" y="56274"/>
                      <a:pt x="14402" y="127459"/>
                      <a:pt x="0" y="69850"/>
                    </a:cubicBezTo>
                    <a:cubicBezTo>
                      <a:pt x="2117" y="57150"/>
                      <a:pt x="97" y="43005"/>
                      <a:pt x="6350" y="31750"/>
                    </a:cubicBezTo>
                    <a:cubicBezTo>
                      <a:pt x="11490" y="22499"/>
                      <a:pt x="22561" y="17951"/>
                      <a:pt x="31750" y="12700"/>
                    </a:cubicBezTo>
                    <a:cubicBezTo>
                      <a:pt x="38835" y="8651"/>
                      <a:pt x="70701" y="1375"/>
                      <a:pt x="76200" y="0"/>
                    </a:cubicBezTo>
                    <a:cubicBezTo>
                      <a:pt x="99483" y="2117"/>
                      <a:pt x="123190" y="1451"/>
                      <a:pt x="146050" y="6350"/>
                    </a:cubicBezTo>
                    <a:cubicBezTo>
                      <a:pt x="153512" y="7949"/>
                      <a:pt x="159704" y="13654"/>
                      <a:pt x="165100" y="19050"/>
                    </a:cubicBezTo>
                    <a:cubicBezTo>
                      <a:pt x="185336" y="39286"/>
                      <a:pt x="183437" y="46377"/>
                      <a:pt x="196850" y="69850"/>
                    </a:cubicBezTo>
                    <a:cubicBezTo>
                      <a:pt x="200636" y="76476"/>
                      <a:pt x="205317" y="82550"/>
                      <a:pt x="209550" y="88900"/>
                    </a:cubicBezTo>
                    <a:cubicBezTo>
                      <a:pt x="207433" y="112183"/>
                      <a:pt x="213087" y="137564"/>
                      <a:pt x="203200" y="158750"/>
                    </a:cubicBezTo>
                    <a:cubicBezTo>
                      <a:pt x="196745" y="172582"/>
                      <a:pt x="177800" y="175683"/>
                      <a:pt x="165100" y="184150"/>
                    </a:cubicBezTo>
                    <a:cubicBezTo>
                      <a:pt x="145968" y="196905"/>
                      <a:pt x="143208" y="199882"/>
                      <a:pt x="120650" y="209550"/>
                    </a:cubicBezTo>
                    <a:cubicBezTo>
                      <a:pt x="107896" y="215016"/>
                      <a:pt x="89089" y="219028"/>
                      <a:pt x="76200" y="222250"/>
                    </a:cubicBezTo>
                    <a:cubicBezTo>
                      <a:pt x="67733" y="218017"/>
                      <a:pt x="59501" y="213279"/>
                      <a:pt x="50800" y="209550"/>
                    </a:cubicBezTo>
                    <a:cubicBezTo>
                      <a:pt x="44648" y="206913"/>
                      <a:pt x="36483" y="207933"/>
                      <a:pt x="31750" y="203200"/>
                    </a:cubicBezTo>
                    <a:lnTo>
                      <a:pt x="50800" y="1905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5" name="Freeform 94"/>
              <p:cNvSpPr/>
              <p:nvPr/>
            </p:nvSpPr>
            <p:spPr>
              <a:xfrm rot="3600000">
                <a:off x="1675707" y="1774339"/>
                <a:ext cx="538946" cy="539750"/>
              </a:xfrm>
              <a:custGeom>
                <a:avLst/>
                <a:gdLst>
                  <a:gd name="connsiteX0" fmla="*/ 0 w 393700"/>
                  <a:gd name="connsiteY0" fmla="*/ 215900 h 387350"/>
                  <a:gd name="connsiteX1" fmla="*/ 31750 w 393700"/>
                  <a:gd name="connsiteY1" fmla="*/ 146050 h 387350"/>
                  <a:gd name="connsiteX2" fmla="*/ 44450 w 393700"/>
                  <a:gd name="connsiteY2" fmla="*/ 127000 h 387350"/>
                  <a:gd name="connsiteX3" fmla="*/ 50800 w 393700"/>
                  <a:gd name="connsiteY3" fmla="*/ 101600 h 387350"/>
                  <a:gd name="connsiteX4" fmla="*/ 95250 w 393700"/>
                  <a:gd name="connsiteY4" fmla="*/ 76200 h 387350"/>
                  <a:gd name="connsiteX5" fmla="*/ 133350 w 393700"/>
                  <a:gd name="connsiteY5" fmla="*/ 57150 h 387350"/>
                  <a:gd name="connsiteX6" fmla="*/ 158750 w 393700"/>
                  <a:gd name="connsiteY6" fmla="*/ 38100 h 387350"/>
                  <a:gd name="connsiteX7" fmla="*/ 184150 w 393700"/>
                  <a:gd name="connsiteY7" fmla="*/ 0 h 387350"/>
                  <a:gd name="connsiteX8" fmla="*/ 254000 w 393700"/>
                  <a:gd name="connsiteY8" fmla="*/ 6350 h 387350"/>
                  <a:gd name="connsiteX9" fmla="*/ 273050 w 393700"/>
                  <a:gd name="connsiteY9" fmla="*/ 12700 h 387350"/>
                  <a:gd name="connsiteX10" fmla="*/ 279400 w 393700"/>
                  <a:gd name="connsiteY10" fmla="*/ 31750 h 387350"/>
                  <a:gd name="connsiteX11" fmla="*/ 336550 w 393700"/>
                  <a:gd name="connsiteY11" fmla="*/ 76200 h 387350"/>
                  <a:gd name="connsiteX12" fmla="*/ 355600 w 393700"/>
                  <a:gd name="connsiteY12" fmla="*/ 88900 h 387350"/>
                  <a:gd name="connsiteX13" fmla="*/ 387350 w 393700"/>
                  <a:gd name="connsiteY13" fmla="*/ 146050 h 387350"/>
                  <a:gd name="connsiteX14" fmla="*/ 393700 w 393700"/>
                  <a:gd name="connsiteY14" fmla="*/ 171450 h 387350"/>
                  <a:gd name="connsiteX15" fmla="*/ 387350 w 393700"/>
                  <a:gd name="connsiteY15" fmla="*/ 196850 h 387350"/>
                  <a:gd name="connsiteX16" fmla="*/ 368300 w 393700"/>
                  <a:gd name="connsiteY16" fmla="*/ 222250 h 387350"/>
                  <a:gd name="connsiteX17" fmla="*/ 355600 w 393700"/>
                  <a:gd name="connsiteY17" fmla="*/ 241300 h 387350"/>
                  <a:gd name="connsiteX18" fmla="*/ 349250 w 393700"/>
                  <a:gd name="connsiteY18" fmla="*/ 349250 h 387350"/>
                  <a:gd name="connsiteX19" fmla="*/ 330200 w 393700"/>
                  <a:gd name="connsiteY19" fmla="*/ 361950 h 387350"/>
                  <a:gd name="connsiteX20" fmla="*/ 279400 w 393700"/>
                  <a:gd name="connsiteY20" fmla="*/ 374650 h 387350"/>
                  <a:gd name="connsiteX21" fmla="*/ 260350 w 393700"/>
                  <a:gd name="connsiteY21" fmla="*/ 381000 h 387350"/>
                  <a:gd name="connsiteX22" fmla="*/ 177800 w 393700"/>
                  <a:gd name="connsiteY22" fmla="*/ 387350 h 387350"/>
                  <a:gd name="connsiteX23" fmla="*/ 133350 w 393700"/>
                  <a:gd name="connsiteY23" fmla="*/ 368300 h 387350"/>
                  <a:gd name="connsiteX24" fmla="*/ 101600 w 393700"/>
                  <a:gd name="connsiteY24" fmla="*/ 323850 h 387350"/>
                  <a:gd name="connsiteX25" fmla="*/ 63500 w 393700"/>
                  <a:gd name="connsiteY25" fmla="*/ 311150 h 387350"/>
                  <a:gd name="connsiteX26" fmla="*/ 38100 w 393700"/>
                  <a:gd name="connsiteY26" fmla="*/ 292100 h 387350"/>
                  <a:gd name="connsiteX27" fmla="*/ 31750 w 393700"/>
                  <a:gd name="connsiteY27" fmla="*/ 273050 h 387350"/>
                  <a:gd name="connsiteX28" fmla="*/ 0 w 393700"/>
                  <a:gd name="connsiteY28" fmla="*/ 21590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3700" h="387350">
                    <a:moveTo>
                      <a:pt x="0" y="215900"/>
                    </a:moveTo>
                    <a:cubicBezTo>
                      <a:pt x="0" y="194733"/>
                      <a:pt x="20373" y="165959"/>
                      <a:pt x="31750" y="146050"/>
                    </a:cubicBezTo>
                    <a:cubicBezTo>
                      <a:pt x="35536" y="139424"/>
                      <a:pt x="40217" y="133350"/>
                      <a:pt x="44450" y="127000"/>
                    </a:cubicBezTo>
                    <a:cubicBezTo>
                      <a:pt x="46567" y="118533"/>
                      <a:pt x="45727" y="108702"/>
                      <a:pt x="50800" y="101600"/>
                    </a:cubicBezTo>
                    <a:cubicBezTo>
                      <a:pt x="67861" y="77715"/>
                      <a:pt x="74821" y="86415"/>
                      <a:pt x="95250" y="76200"/>
                    </a:cubicBezTo>
                    <a:cubicBezTo>
                      <a:pt x="144489" y="51581"/>
                      <a:pt x="85467" y="73111"/>
                      <a:pt x="133350" y="57150"/>
                    </a:cubicBezTo>
                    <a:cubicBezTo>
                      <a:pt x="141817" y="50800"/>
                      <a:pt x="151719" y="46010"/>
                      <a:pt x="158750" y="38100"/>
                    </a:cubicBezTo>
                    <a:cubicBezTo>
                      <a:pt x="168891" y="26692"/>
                      <a:pt x="184150" y="0"/>
                      <a:pt x="184150" y="0"/>
                    </a:cubicBezTo>
                    <a:cubicBezTo>
                      <a:pt x="207433" y="2117"/>
                      <a:pt x="230856" y="3044"/>
                      <a:pt x="254000" y="6350"/>
                    </a:cubicBezTo>
                    <a:cubicBezTo>
                      <a:pt x="260626" y="7297"/>
                      <a:pt x="268317" y="7967"/>
                      <a:pt x="273050" y="12700"/>
                    </a:cubicBezTo>
                    <a:cubicBezTo>
                      <a:pt x="277783" y="17433"/>
                      <a:pt x="275291" y="26466"/>
                      <a:pt x="279400" y="31750"/>
                    </a:cubicBezTo>
                    <a:cubicBezTo>
                      <a:pt x="327198" y="93205"/>
                      <a:pt x="298611" y="57230"/>
                      <a:pt x="336550" y="76200"/>
                    </a:cubicBezTo>
                    <a:cubicBezTo>
                      <a:pt x="343376" y="79613"/>
                      <a:pt x="349250" y="84667"/>
                      <a:pt x="355600" y="88900"/>
                    </a:cubicBezTo>
                    <a:cubicBezTo>
                      <a:pt x="378341" y="123012"/>
                      <a:pt x="378967" y="116711"/>
                      <a:pt x="387350" y="146050"/>
                    </a:cubicBezTo>
                    <a:cubicBezTo>
                      <a:pt x="389748" y="154441"/>
                      <a:pt x="391583" y="162983"/>
                      <a:pt x="393700" y="171450"/>
                    </a:cubicBezTo>
                    <a:cubicBezTo>
                      <a:pt x="391583" y="179917"/>
                      <a:pt x="391253" y="189044"/>
                      <a:pt x="387350" y="196850"/>
                    </a:cubicBezTo>
                    <a:cubicBezTo>
                      <a:pt x="382617" y="206316"/>
                      <a:pt x="374451" y="213638"/>
                      <a:pt x="368300" y="222250"/>
                    </a:cubicBezTo>
                    <a:cubicBezTo>
                      <a:pt x="363864" y="228460"/>
                      <a:pt x="359833" y="234950"/>
                      <a:pt x="355600" y="241300"/>
                    </a:cubicBezTo>
                    <a:cubicBezTo>
                      <a:pt x="353483" y="277283"/>
                      <a:pt x="356676" y="313978"/>
                      <a:pt x="349250" y="349250"/>
                    </a:cubicBezTo>
                    <a:cubicBezTo>
                      <a:pt x="347678" y="356718"/>
                      <a:pt x="337372" y="359342"/>
                      <a:pt x="330200" y="361950"/>
                    </a:cubicBezTo>
                    <a:cubicBezTo>
                      <a:pt x="313796" y="367915"/>
                      <a:pt x="295959" y="369130"/>
                      <a:pt x="279400" y="374650"/>
                    </a:cubicBezTo>
                    <a:cubicBezTo>
                      <a:pt x="273050" y="376767"/>
                      <a:pt x="266992" y="380170"/>
                      <a:pt x="260350" y="381000"/>
                    </a:cubicBezTo>
                    <a:cubicBezTo>
                      <a:pt x="232965" y="384423"/>
                      <a:pt x="205317" y="385233"/>
                      <a:pt x="177800" y="387350"/>
                    </a:cubicBezTo>
                    <a:cubicBezTo>
                      <a:pt x="158369" y="382492"/>
                      <a:pt x="147968" y="382918"/>
                      <a:pt x="133350" y="368300"/>
                    </a:cubicBezTo>
                    <a:cubicBezTo>
                      <a:pt x="121002" y="355952"/>
                      <a:pt x="116600" y="333850"/>
                      <a:pt x="101600" y="323850"/>
                    </a:cubicBezTo>
                    <a:cubicBezTo>
                      <a:pt x="90461" y="316424"/>
                      <a:pt x="63500" y="311150"/>
                      <a:pt x="63500" y="311150"/>
                    </a:cubicBezTo>
                    <a:cubicBezTo>
                      <a:pt x="55033" y="304800"/>
                      <a:pt x="44875" y="300230"/>
                      <a:pt x="38100" y="292100"/>
                    </a:cubicBezTo>
                    <a:cubicBezTo>
                      <a:pt x="33815" y="286958"/>
                      <a:pt x="34100" y="279317"/>
                      <a:pt x="31750" y="273050"/>
                    </a:cubicBezTo>
                    <a:cubicBezTo>
                      <a:pt x="13547" y="224509"/>
                      <a:pt x="0" y="237067"/>
                      <a:pt x="0" y="2159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6" name="Freeform 95"/>
              <p:cNvSpPr/>
              <p:nvPr/>
            </p:nvSpPr>
            <p:spPr>
              <a:xfrm rot="2700000">
                <a:off x="2704599" y="2017351"/>
                <a:ext cx="190500" cy="222250"/>
              </a:xfrm>
              <a:custGeom>
                <a:avLst/>
                <a:gdLst>
                  <a:gd name="connsiteX0" fmla="*/ 50800 w 209550"/>
                  <a:gd name="connsiteY0" fmla="*/ 190500 h 222250"/>
                  <a:gd name="connsiteX1" fmla="*/ 19050 w 209550"/>
                  <a:gd name="connsiteY1" fmla="*/ 165100 h 222250"/>
                  <a:gd name="connsiteX2" fmla="*/ 12700 w 209550"/>
                  <a:gd name="connsiteY2" fmla="*/ 139700 h 222250"/>
                  <a:gd name="connsiteX3" fmla="*/ 0 w 209550"/>
                  <a:gd name="connsiteY3" fmla="*/ 69850 h 222250"/>
                  <a:gd name="connsiteX4" fmla="*/ 6350 w 209550"/>
                  <a:gd name="connsiteY4" fmla="*/ 31750 h 222250"/>
                  <a:gd name="connsiteX5" fmla="*/ 31750 w 209550"/>
                  <a:gd name="connsiteY5" fmla="*/ 12700 h 222250"/>
                  <a:gd name="connsiteX6" fmla="*/ 76200 w 209550"/>
                  <a:gd name="connsiteY6" fmla="*/ 0 h 222250"/>
                  <a:gd name="connsiteX7" fmla="*/ 146050 w 209550"/>
                  <a:gd name="connsiteY7" fmla="*/ 6350 h 222250"/>
                  <a:gd name="connsiteX8" fmla="*/ 165100 w 209550"/>
                  <a:gd name="connsiteY8" fmla="*/ 19050 h 222250"/>
                  <a:gd name="connsiteX9" fmla="*/ 196850 w 209550"/>
                  <a:gd name="connsiteY9" fmla="*/ 69850 h 222250"/>
                  <a:gd name="connsiteX10" fmla="*/ 209550 w 209550"/>
                  <a:gd name="connsiteY10" fmla="*/ 88900 h 222250"/>
                  <a:gd name="connsiteX11" fmla="*/ 203200 w 209550"/>
                  <a:gd name="connsiteY11" fmla="*/ 158750 h 222250"/>
                  <a:gd name="connsiteX12" fmla="*/ 165100 w 209550"/>
                  <a:gd name="connsiteY12" fmla="*/ 184150 h 222250"/>
                  <a:gd name="connsiteX13" fmla="*/ 120650 w 209550"/>
                  <a:gd name="connsiteY13" fmla="*/ 209550 h 222250"/>
                  <a:gd name="connsiteX14" fmla="*/ 76200 w 209550"/>
                  <a:gd name="connsiteY14" fmla="*/ 222250 h 222250"/>
                  <a:gd name="connsiteX15" fmla="*/ 50800 w 209550"/>
                  <a:gd name="connsiteY15" fmla="*/ 209550 h 222250"/>
                  <a:gd name="connsiteX16" fmla="*/ 31750 w 209550"/>
                  <a:gd name="connsiteY16" fmla="*/ 203200 h 222250"/>
                  <a:gd name="connsiteX17" fmla="*/ 50800 w 209550"/>
                  <a:gd name="connsiteY17" fmla="*/ 1905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50" h="222250">
                    <a:moveTo>
                      <a:pt x="50800" y="190500"/>
                    </a:moveTo>
                    <a:cubicBezTo>
                      <a:pt x="40217" y="182033"/>
                      <a:pt x="27182" y="175943"/>
                      <a:pt x="19050" y="165100"/>
                    </a:cubicBezTo>
                    <a:cubicBezTo>
                      <a:pt x="13814" y="158118"/>
                      <a:pt x="14261" y="148286"/>
                      <a:pt x="12700" y="139700"/>
                    </a:cubicBezTo>
                    <a:cubicBezTo>
                      <a:pt x="-2468" y="56274"/>
                      <a:pt x="14402" y="127459"/>
                      <a:pt x="0" y="69850"/>
                    </a:cubicBezTo>
                    <a:cubicBezTo>
                      <a:pt x="2117" y="57150"/>
                      <a:pt x="97" y="43005"/>
                      <a:pt x="6350" y="31750"/>
                    </a:cubicBezTo>
                    <a:cubicBezTo>
                      <a:pt x="11490" y="22499"/>
                      <a:pt x="22561" y="17951"/>
                      <a:pt x="31750" y="12700"/>
                    </a:cubicBezTo>
                    <a:cubicBezTo>
                      <a:pt x="38835" y="8651"/>
                      <a:pt x="70701" y="1375"/>
                      <a:pt x="76200" y="0"/>
                    </a:cubicBezTo>
                    <a:cubicBezTo>
                      <a:pt x="99483" y="2117"/>
                      <a:pt x="123190" y="1451"/>
                      <a:pt x="146050" y="6350"/>
                    </a:cubicBezTo>
                    <a:cubicBezTo>
                      <a:pt x="153512" y="7949"/>
                      <a:pt x="159704" y="13654"/>
                      <a:pt x="165100" y="19050"/>
                    </a:cubicBezTo>
                    <a:cubicBezTo>
                      <a:pt x="185336" y="39286"/>
                      <a:pt x="183437" y="46377"/>
                      <a:pt x="196850" y="69850"/>
                    </a:cubicBezTo>
                    <a:cubicBezTo>
                      <a:pt x="200636" y="76476"/>
                      <a:pt x="205317" y="82550"/>
                      <a:pt x="209550" y="88900"/>
                    </a:cubicBezTo>
                    <a:cubicBezTo>
                      <a:pt x="207433" y="112183"/>
                      <a:pt x="213087" y="137564"/>
                      <a:pt x="203200" y="158750"/>
                    </a:cubicBezTo>
                    <a:cubicBezTo>
                      <a:pt x="196745" y="172582"/>
                      <a:pt x="177800" y="175683"/>
                      <a:pt x="165100" y="184150"/>
                    </a:cubicBezTo>
                    <a:cubicBezTo>
                      <a:pt x="145968" y="196905"/>
                      <a:pt x="143208" y="199882"/>
                      <a:pt x="120650" y="209550"/>
                    </a:cubicBezTo>
                    <a:cubicBezTo>
                      <a:pt x="107896" y="215016"/>
                      <a:pt x="89089" y="219028"/>
                      <a:pt x="76200" y="222250"/>
                    </a:cubicBezTo>
                    <a:cubicBezTo>
                      <a:pt x="67733" y="218017"/>
                      <a:pt x="59501" y="213279"/>
                      <a:pt x="50800" y="209550"/>
                    </a:cubicBezTo>
                    <a:cubicBezTo>
                      <a:pt x="44648" y="206913"/>
                      <a:pt x="36483" y="207933"/>
                      <a:pt x="31750" y="203200"/>
                    </a:cubicBezTo>
                    <a:lnTo>
                      <a:pt x="50800" y="1905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7" name="Freeform 96"/>
              <p:cNvSpPr/>
              <p:nvPr/>
            </p:nvSpPr>
            <p:spPr>
              <a:xfrm>
                <a:off x="2261507" y="2177014"/>
                <a:ext cx="338551" cy="304451"/>
              </a:xfrm>
              <a:custGeom>
                <a:avLst/>
                <a:gdLst>
                  <a:gd name="connsiteX0" fmla="*/ 50800 w 209550"/>
                  <a:gd name="connsiteY0" fmla="*/ 190500 h 222250"/>
                  <a:gd name="connsiteX1" fmla="*/ 19050 w 209550"/>
                  <a:gd name="connsiteY1" fmla="*/ 165100 h 222250"/>
                  <a:gd name="connsiteX2" fmla="*/ 12700 w 209550"/>
                  <a:gd name="connsiteY2" fmla="*/ 139700 h 222250"/>
                  <a:gd name="connsiteX3" fmla="*/ 0 w 209550"/>
                  <a:gd name="connsiteY3" fmla="*/ 69850 h 222250"/>
                  <a:gd name="connsiteX4" fmla="*/ 6350 w 209550"/>
                  <a:gd name="connsiteY4" fmla="*/ 31750 h 222250"/>
                  <a:gd name="connsiteX5" fmla="*/ 31750 w 209550"/>
                  <a:gd name="connsiteY5" fmla="*/ 12700 h 222250"/>
                  <a:gd name="connsiteX6" fmla="*/ 76200 w 209550"/>
                  <a:gd name="connsiteY6" fmla="*/ 0 h 222250"/>
                  <a:gd name="connsiteX7" fmla="*/ 146050 w 209550"/>
                  <a:gd name="connsiteY7" fmla="*/ 6350 h 222250"/>
                  <a:gd name="connsiteX8" fmla="*/ 165100 w 209550"/>
                  <a:gd name="connsiteY8" fmla="*/ 19050 h 222250"/>
                  <a:gd name="connsiteX9" fmla="*/ 196850 w 209550"/>
                  <a:gd name="connsiteY9" fmla="*/ 69850 h 222250"/>
                  <a:gd name="connsiteX10" fmla="*/ 209550 w 209550"/>
                  <a:gd name="connsiteY10" fmla="*/ 88900 h 222250"/>
                  <a:gd name="connsiteX11" fmla="*/ 203200 w 209550"/>
                  <a:gd name="connsiteY11" fmla="*/ 158750 h 222250"/>
                  <a:gd name="connsiteX12" fmla="*/ 165100 w 209550"/>
                  <a:gd name="connsiteY12" fmla="*/ 184150 h 222250"/>
                  <a:gd name="connsiteX13" fmla="*/ 120650 w 209550"/>
                  <a:gd name="connsiteY13" fmla="*/ 209550 h 222250"/>
                  <a:gd name="connsiteX14" fmla="*/ 76200 w 209550"/>
                  <a:gd name="connsiteY14" fmla="*/ 222250 h 222250"/>
                  <a:gd name="connsiteX15" fmla="*/ 50800 w 209550"/>
                  <a:gd name="connsiteY15" fmla="*/ 209550 h 222250"/>
                  <a:gd name="connsiteX16" fmla="*/ 31750 w 209550"/>
                  <a:gd name="connsiteY16" fmla="*/ 203200 h 222250"/>
                  <a:gd name="connsiteX17" fmla="*/ 50800 w 209550"/>
                  <a:gd name="connsiteY17" fmla="*/ 1905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50" h="222250">
                    <a:moveTo>
                      <a:pt x="50800" y="190500"/>
                    </a:moveTo>
                    <a:cubicBezTo>
                      <a:pt x="40217" y="182033"/>
                      <a:pt x="27182" y="175943"/>
                      <a:pt x="19050" y="165100"/>
                    </a:cubicBezTo>
                    <a:cubicBezTo>
                      <a:pt x="13814" y="158118"/>
                      <a:pt x="14261" y="148286"/>
                      <a:pt x="12700" y="139700"/>
                    </a:cubicBezTo>
                    <a:cubicBezTo>
                      <a:pt x="-2468" y="56274"/>
                      <a:pt x="14402" y="127459"/>
                      <a:pt x="0" y="69850"/>
                    </a:cubicBezTo>
                    <a:cubicBezTo>
                      <a:pt x="2117" y="57150"/>
                      <a:pt x="97" y="43005"/>
                      <a:pt x="6350" y="31750"/>
                    </a:cubicBezTo>
                    <a:cubicBezTo>
                      <a:pt x="11490" y="22499"/>
                      <a:pt x="22561" y="17951"/>
                      <a:pt x="31750" y="12700"/>
                    </a:cubicBezTo>
                    <a:cubicBezTo>
                      <a:pt x="38835" y="8651"/>
                      <a:pt x="70701" y="1375"/>
                      <a:pt x="76200" y="0"/>
                    </a:cubicBezTo>
                    <a:cubicBezTo>
                      <a:pt x="99483" y="2117"/>
                      <a:pt x="123190" y="1451"/>
                      <a:pt x="146050" y="6350"/>
                    </a:cubicBezTo>
                    <a:cubicBezTo>
                      <a:pt x="153512" y="7949"/>
                      <a:pt x="159704" y="13654"/>
                      <a:pt x="165100" y="19050"/>
                    </a:cubicBezTo>
                    <a:cubicBezTo>
                      <a:pt x="185336" y="39286"/>
                      <a:pt x="183437" y="46377"/>
                      <a:pt x="196850" y="69850"/>
                    </a:cubicBezTo>
                    <a:cubicBezTo>
                      <a:pt x="200636" y="76476"/>
                      <a:pt x="205317" y="82550"/>
                      <a:pt x="209550" y="88900"/>
                    </a:cubicBezTo>
                    <a:cubicBezTo>
                      <a:pt x="207433" y="112183"/>
                      <a:pt x="213087" y="137564"/>
                      <a:pt x="203200" y="158750"/>
                    </a:cubicBezTo>
                    <a:cubicBezTo>
                      <a:pt x="196745" y="172582"/>
                      <a:pt x="177800" y="175683"/>
                      <a:pt x="165100" y="184150"/>
                    </a:cubicBezTo>
                    <a:cubicBezTo>
                      <a:pt x="145968" y="196905"/>
                      <a:pt x="143208" y="199882"/>
                      <a:pt x="120650" y="209550"/>
                    </a:cubicBezTo>
                    <a:cubicBezTo>
                      <a:pt x="107896" y="215016"/>
                      <a:pt x="89089" y="219028"/>
                      <a:pt x="76200" y="222250"/>
                    </a:cubicBezTo>
                    <a:cubicBezTo>
                      <a:pt x="67733" y="218017"/>
                      <a:pt x="59501" y="213279"/>
                      <a:pt x="50800" y="209550"/>
                    </a:cubicBezTo>
                    <a:cubicBezTo>
                      <a:pt x="44648" y="206913"/>
                      <a:pt x="36483" y="207933"/>
                      <a:pt x="31750" y="203200"/>
                    </a:cubicBezTo>
                    <a:lnTo>
                      <a:pt x="50800" y="1905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8" name="Freeform 97"/>
              <p:cNvSpPr/>
              <p:nvPr/>
            </p:nvSpPr>
            <p:spPr>
              <a:xfrm rot="1800000">
                <a:off x="2859671" y="1510838"/>
                <a:ext cx="487742" cy="291771"/>
              </a:xfrm>
              <a:custGeom>
                <a:avLst/>
                <a:gdLst>
                  <a:gd name="connsiteX0" fmla="*/ 3043 w 403093"/>
                  <a:gd name="connsiteY0" fmla="*/ 254000 h 469900"/>
                  <a:gd name="connsiteX1" fmla="*/ 9393 w 403093"/>
                  <a:gd name="connsiteY1" fmla="*/ 133350 h 469900"/>
                  <a:gd name="connsiteX2" fmla="*/ 47493 w 403093"/>
                  <a:gd name="connsiteY2" fmla="*/ 127000 h 469900"/>
                  <a:gd name="connsiteX3" fmla="*/ 85593 w 403093"/>
                  <a:gd name="connsiteY3" fmla="*/ 107950 h 469900"/>
                  <a:gd name="connsiteX4" fmla="*/ 117343 w 403093"/>
                  <a:gd name="connsiteY4" fmla="*/ 69850 h 469900"/>
                  <a:gd name="connsiteX5" fmla="*/ 136393 w 403093"/>
                  <a:gd name="connsiteY5" fmla="*/ 57150 h 469900"/>
                  <a:gd name="connsiteX6" fmla="*/ 174493 w 403093"/>
                  <a:gd name="connsiteY6" fmla="*/ 19050 h 469900"/>
                  <a:gd name="connsiteX7" fmla="*/ 199893 w 403093"/>
                  <a:gd name="connsiteY7" fmla="*/ 12700 h 469900"/>
                  <a:gd name="connsiteX8" fmla="*/ 237993 w 403093"/>
                  <a:gd name="connsiteY8" fmla="*/ 0 h 469900"/>
                  <a:gd name="connsiteX9" fmla="*/ 288793 w 403093"/>
                  <a:gd name="connsiteY9" fmla="*/ 6350 h 469900"/>
                  <a:gd name="connsiteX10" fmla="*/ 307843 w 403093"/>
                  <a:gd name="connsiteY10" fmla="*/ 25400 h 469900"/>
                  <a:gd name="connsiteX11" fmla="*/ 326893 w 403093"/>
                  <a:gd name="connsiteY11" fmla="*/ 63500 h 469900"/>
                  <a:gd name="connsiteX12" fmla="*/ 333243 w 403093"/>
                  <a:gd name="connsiteY12" fmla="*/ 133350 h 469900"/>
                  <a:gd name="connsiteX13" fmla="*/ 377693 w 403093"/>
                  <a:gd name="connsiteY13" fmla="*/ 190500 h 469900"/>
                  <a:gd name="connsiteX14" fmla="*/ 403093 w 403093"/>
                  <a:gd name="connsiteY14" fmla="*/ 203200 h 469900"/>
                  <a:gd name="connsiteX15" fmla="*/ 396743 w 403093"/>
                  <a:gd name="connsiteY15" fmla="*/ 254000 h 469900"/>
                  <a:gd name="connsiteX16" fmla="*/ 358643 w 403093"/>
                  <a:gd name="connsiteY16" fmla="*/ 279400 h 469900"/>
                  <a:gd name="connsiteX17" fmla="*/ 345943 w 403093"/>
                  <a:gd name="connsiteY17" fmla="*/ 298450 h 469900"/>
                  <a:gd name="connsiteX18" fmla="*/ 339593 w 403093"/>
                  <a:gd name="connsiteY18" fmla="*/ 323850 h 469900"/>
                  <a:gd name="connsiteX19" fmla="*/ 320543 w 403093"/>
                  <a:gd name="connsiteY19" fmla="*/ 342900 h 469900"/>
                  <a:gd name="connsiteX20" fmla="*/ 307843 w 403093"/>
                  <a:gd name="connsiteY20" fmla="*/ 361950 h 469900"/>
                  <a:gd name="connsiteX21" fmla="*/ 301493 w 403093"/>
                  <a:gd name="connsiteY21" fmla="*/ 381000 h 469900"/>
                  <a:gd name="connsiteX22" fmla="*/ 282443 w 403093"/>
                  <a:gd name="connsiteY22" fmla="*/ 387350 h 469900"/>
                  <a:gd name="connsiteX23" fmla="*/ 250693 w 403093"/>
                  <a:gd name="connsiteY23" fmla="*/ 419100 h 469900"/>
                  <a:gd name="connsiteX24" fmla="*/ 212593 w 403093"/>
                  <a:gd name="connsiteY24" fmla="*/ 431800 h 469900"/>
                  <a:gd name="connsiteX25" fmla="*/ 187193 w 403093"/>
                  <a:gd name="connsiteY25" fmla="*/ 450850 h 469900"/>
                  <a:gd name="connsiteX26" fmla="*/ 130043 w 403093"/>
                  <a:gd name="connsiteY26" fmla="*/ 469900 h 469900"/>
                  <a:gd name="connsiteX27" fmla="*/ 104643 w 403093"/>
                  <a:gd name="connsiteY27" fmla="*/ 444500 h 469900"/>
                  <a:gd name="connsiteX28" fmla="*/ 85593 w 403093"/>
                  <a:gd name="connsiteY28" fmla="*/ 431800 h 469900"/>
                  <a:gd name="connsiteX29" fmla="*/ 41143 w 403093"/>
                  <a:gd name="connsiteY29" fmla="*/ 387350 h 469900"/>
                  <a:gd name="connsiteX30" fmla="*/ 34793 w 403093"/>
                  <a:gd name="connsiteY30" fmla="*/ 368300 h 469900"/>
                  <a:gd name="connsiteX31" fmla="*/ 28443 w 403093"/>
                  <a:gd name="connsiteY31" fmla="*/ 273050 h 469900"/>
                  <a:gd name="connsiteX32" fmla="*/ 3043 w 403093"/>
                  <a:gd name="connsiteY32" fmla="*/ 2540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093" h="469900">
                    <a:moveTo>
                      <a:pt x="3043" y="254000"/>
                    </a:moveTo>
                    <a:cubicBezTo>
                      <a:pt x="-132" y="230717"/>
                      <a:pt x="-3911" y="171361"/>
                      <a:pt x="9393" y="133350"/>
                    </a:cubicBezTo>
                    <a:cubicBezTo>
                      <a:pt x="13646" y="121198"/>
                      <a:pt x="34924" y="129793"/>
                      <a:pt x="47493" y="127000"/>
                    </a:cubicBezTo>
                    <a:cubicBezTo>
                      <a:pt x="67211" y="122618"/>
                      <a:pt x="68468" y="119367"/>
                      <a:pt x="85593" y="107950"/>
                    </a:cubicBezTo>
                    <a:cubicBezTo>
                      <a:pt x="98080" y="89219"/>
                      <a:pt x="99008" y="85129"/>
                      <a:pt x="117343" y="69850"/>
                    </a:cubicBezTo>
                    <a:cubicBezTo>
                      <a:pt x="123206" y="64964"/>
                      <a:pt x="130689" y="62220"/>
                      <a:pt x="136393" y="57150"/>
                    </a:cubicBezTo>
                    <a:cubicBezTo>
                      <a:pt x="149817" y="45218"/>
                      <a:pt x="157069" y="23406"/>
                      <a:pt x="174493" y="19050"/>
                    </a:cubicBezTo>
                    <a:cubicBezTo>
                      <a:pt x="182960" y="16933"/>
                      <a:pt x="191534" y="15208"/>
                      <a:pt x="199893" y="12700"/>
                    </a:cubicBezTo>
                    <a:cubicBezTo>
                      <a:pt x="212715" y="8853"/>
                      <a:pt x="237993" y="0"/>
                      <a:pt x="237993" y="0"/>
                    </a:cubicBezTo>
                    <a:cubicBezTo>
                      <a:pt x="254926" y="2117"/>
                      <a:pt x="272755" y="518"/>
                      <a:pt x="288793" y="6350"/>
                    </a:cubicBezTo>
                    <a:cubicBezTo>
                      <a:pt x="297233" y="9419"/>
                      <a:pt x="302094" y="18501"/>
                      <a:pt x="307843" y="25400"/>
                    </a:cubicBezTo>
                    <a:cubicBezTo>
                      <a:pt x="321520" y="41813"/>
                      <a:pt x="320529" y="44407"/>
                      <a:pt x="326893" y="63500"/>
                    </a:cubicBezTo>
                    <a:cubicBezTo>
                      <a:pt x="329010" y="86783"/>
                      <a:pt x="326646" y="110921"/>
                      <a:pt x="333243" y="133350"/>
                    </a:cubicBezTo>
                    <a:cubicBezTo>
                      <a:pt x="336735" y="145223"/>
                      <a:pt x="363670" y="180484"/>
                      <a:pt x="377693" y="190500"/>
                    </a:cubicBezTo>
                    <a:cubicBezTo>
                      <a:pt x="385396" y="196002"/>
                      <a:pt x="394626" y="198967"/>
                      <a:pt x="403093" y="203200"/>
                    </a:cubicBezTo>
                    <a:cubicBezTo>
                      <a:pt x="400976" y="220133"/>
                      <a:pt x="405342" y="239260"/>
                      <a:pt x="396743" y="254000"/>
                    </a:cubicBezTo>
                    <a:cubicBezTo>
                      <a:pt x="389052" y="267184"/>
                      <a:pt x="358643" y="279400"/>
                      <a:pt x="358643" y="279400"/>
                    </a:cubicBezTo>
                    <a:cubicBezTo>
                      <a:pt x="354410" y="285750"/>
                      <a:pt x="348949" y="291435"/>
                      <a:pt x="345943" y="298450"/>
                    </a:cubicBezTo>
                    <a:cubicBezTo>
                      <a:pt x="342505" y="306472"/>
                      <a:pt x="343923" y="316273"/>
                      <a:pt x="339593" y="323850"/>
                    </a:cubicBezTo>
                    <a:cubicBezTo>
                      <a:pt x="335138" y="331647"/>
                      <a:pt x="326292" y="336001"/>
                      <a:pt x="320543" y="342900"/>
                    </a:cubicBezTo>
                    <a:cubicBezTo>
                      <a:pt x="315657" y="348763"/>
                      <a:pt x="311256" y="355124"/>
                      <a:pt x="307843" y="361950"/>
                    </a:cubicBezTo>
                    <a:cubicBezTo>
                      <a:pt x="304850" y="367937"/>
                      <a:pt x="306226" y="376267"/>
                      <a:pt x="301493" y="381000"/>
                    </a:cubicBezTo>
                    <a:cubicBezTo>
                      <a:pt x="296760" y="385733"/>
                      <a:pt x="288793" y="385233"/>
                      <a:pt x="282443" y="387350"/>
                    </a:cubicBezTo>
                    <a:cubicBezTo>
                      <a:pt x="270857" y="404729"/>
                      <a:pt x="270746" y="410188"/>
                      <a:pt x="250693" y="419100"/>
                    </a:cubicBezTo>
                    <a:cubicBezTo>
                      <a:pt x="238460" y="424537"/>
                      <a:pt x="212593" y="431800"/>
                      <a:pt x="212593" y="431800"/>
                    </a:cubicBezTo>
                    <a:cubicBezTo>
                      <a:pt x="204126" y="438150"/>
                      <a:pt x="197019" y="446919"/>
                      <a:pt x="187193" y="450850"/>
                    </a:cubicBezTo>
                    <a:cubicBezTo>
                      <a:pt x="101641" y="485071"/>
                      <a:pt x="183471" y="434281"/>
                      <a:pt x="130043" y="469900"/>
                    </a:cubicBezTo>
                    <a:cubicBezTo>
                      <a:pt x="88479" y="456045"/>
                      <a:pt x="129273" y="475288"/>
                      <a:pt x="104643" y="444500"/>
                    </a:cubicBezTo>
                    <a:cubicBezTo>
                      <a:pt x="99875" y="438541"/>
                      <a:pt x="91266" y="436905"/>
                      <a:pt x="85593" y="431800"/>
                    </a:cubicBezTo>
                    <a:cubicBezTo>
                      <a:pt x="70018" y="417783"/>
                      <a:pt x="41143" y="387350"/>
                      <a:pt x="41143" y="387350"/>
                    </a:cubicBezTo>
                    <a:cubicBezTo>
                      <a:pt x="39026" y="381000"/>
                      <a:pt x="35532" y="374953"/>
                      <a:pt x="34793" y="368300"/>
                    </a:cubicBezTo>
                    <a:cubicBezTo>
                      <a:pt x="31279" y="336674"/>
                      <a:pt x="36161" y="303920"/>
                      <a:pt x="28443" y="273050"/>
                    </a:cubicBezTo>
                    <a:cubicBezTo>
                      <a:pt x="26521" y="265361"/>
                      <a:pt x="6218" y="277283"/>
                      <a:pt x="3043" y="2540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9" name="Freeform 98"/>
              <p:cNvSpPr/>
              <p:nvPr/>
            </p:nvSpPr>
            <p:spPr>
              <a:xfrm rot="3600000">
                <a:off x="1990268" y="1600071"/>
                <a:ext cx="338551" cy="304451"/>
              </a:xfrm>
              <a:custGeom>
                <a:avLst/>
                <a:gdLst>
                  <a:gd name="connsiteX0" fmla="*/ 50800 w 209550"/>
                  <a:gd name="connsiteY0" fmla="*/ 190500 h 222250"/>
                  <a:gd name="connsiteX1" fmla="*/ 19050 w 209550"/>
                  <a:gd name="connsiteY1" fmla="*/ 165100 h 222250"/>
                  <a:gd name="connsiteX2" fmla="*/ 12700 w 209550"/>
                  <a:gd name="connsiteY2" fmla="*/ 139700 h 222250"/>
                  <a:gd name="connsiteX3" fmla="*/ 0 w 209550"/>
                  <a:gd name="connsiteY3" fmla="*/ 69850 h 222250"/>
                  <a:gd name="connsiteX4" fmla="*/ 6350 w 209550"/>
                  <a:gd name="connsiteY4" fmla="*/ 31750 h 222250"/>
                  <a:gd name="connsiteX5" fmla="*/ 31750 w 209550"/>
                  <a:gd name="connsiteY5" fmla="*/ 12700 h 222250"/>
                  <a:gd name="connsiteX6" fmla="*/ 76200 w 209550"/>
                  <a:gd name="connsiteY6" fmla="*/ 0 h 222250"/>
                  <a:gd name="connsiteX7" fmla="*/ 146050 w 209550"/>
                  <a:gd name="connsiteY7" fmla="*/ 6350 h 222250"/>
                  <a:gd name="connsiteX8" fmla="*/ 165100 w 209550"/>
                  <a:gd name="connsiteY8" fmla="*/ 19050 h 222250"/>
                  <a:gd name="connsiteX9" fmla="*/ 196850 w 209550"/>
                  <a:gd name="connsiteY9" fmla="*/ 69850 h 222250"/>
                  <a:gd name="connsiteX10" fmla="*/ 209550 w 209550"/>
                  <a:gd name="connsiteY10" fmla="*/ 88900 h 222250"/>
                  <a:gd name="connsiteX11" fmla="*/ 203200 w 209550"/>
                  <a:gd name="connsiteY11" fmla="*/ 158750 h 222250"/>
                  <a:gd name="connsiteX12" fmla="*/ 165100 w 209550"/>
                  <a:gd name="connsiteY12" fmla="*/ 184150 h 222250"/>
                  <a:gd name="connsiteX13" fmla="*/ 120650 w 209550"/>
                  <a:gd name="connsiteY13" fmla="*/ 209550 h 222250"/>
                  <a:gd name="connsiteX14" fmla="*/ 76200 w 209550"/>
                  <a:gd name="connsiteY14" fmla="*/ 222250 h 222250"/>
                  <a:gd name="connsiteX15" fmla="*/ 50800 w 209550"/>
                  <a:gd name="connsiteY15" fmla="*/ 209550 h 222250"/>
                  <a:gd name="connsiteX16" fmla="*/ 31750 w 209550"/>
                  <a:gd name="connsiteY16" fmla="*/ 203200 h 222250"/>
                  <a:gd name="connsiteX17" fmla="*/ 50800 w 209550"/>
                  <a:gd name="connsiteY17" fmla="*/ 1905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9550" h="222250">
                    <a:moveTo>
                      <a:pt x="50800" y="190500"/>
                    </a:moveTo>
                    <a:cubicBezTo>
                      <a:pt x="40217" y="182033"/>
                      <a:pt x="27182" y="175943"/>
                      <a:pt x="19050" y="165100"/>
                    </a:cubicBezTo>
                    <a:cubicBezTo>
                      <a:pt x="13814" y="158118"/>
                      <a:pt x="14261" y="148286"/>
                      <a:pt x="12700" y="139700"/>
                    </a:cubicBezTo>
                    <a:cubicBezTo>
                      <a:pt x="-2468" y="56274"/>
                      <a:pt x="14402" y="127459"/>
                      <a:pt x="0" y="69850"/>
                    </a:cubicBezTo>
                    <a:cubicBezTo>
                      <a:pt x="2117" y="57150"/>
                      <a:pt x="97" y="43005"/>
                      <a:pt x="6350" y="31750"/>
                    </a:cubicBezTo>
                    <a:cubicBezTo>
                      <a:pt x="11490" y="22499"/>
                      <a:pt x="22561" y="17951"/>
                      <a:pt x="31750" y="12700"/>
                    </a:cubicBezTo>
                    <a:cubicBezTo>
                      <a:pt x="38835" y="8651"/>
                      <a:pt x="70701" y="1375"/>
                      <a:pt x="76200" y="0"/>
                    </a:cubicBezTo>
                    <a:cubicBezTo>
                      <a:pt x="99483" y="2117"/>
                      <a:pt x="123190" y="1451"/>
                      <a:pt x="146050" y="6350"/>
                    </a:cubicBezTo>
                    <a:cubicBezTo>
                      <a:pt x="153512" y="7949"/>
                      <a:pt x="159704" y="13654"/>
                      <a:pt x="165100" y="19050"/>
                    </a:cubicBezTo>
                    <a:cubicBezTo>
                      <a:pt x="185336" y="39286"/>
                      <a:pt x="183437" y="46377"/>
                      <a:pt x="196850" y="69850"/>
                    </a:cubicBezTo>
                    <a:cubicBezTo>
                      <a:pt x="200636" y="76476"/>
                      <a:pt x="205317" y="82550"/>
                      <a:pt x="209550" y="88900"/>
                    </a:cubicBezTo>
                    <a:cubicBezTo>
                      <a:pt x="207433" y="112183"/>
                      <a:pt x="213087" y="137564"/>
                      <a:pt x="203200" y="158750"/>
                    </a:cubicBezTo>
                    <a:cubicBezTo>
                      <a:pt x="196745" y="172582"/>
                      <a:pt x="177800" y="175683"/>
                      <a:pt x="165100" y="184150"/>
                    </a:cubicBezTo>
                    <a:cubicBezTo>
                      <a:pt x="145968" y="196905"/>
                      <a:pt x="143208" y="199882"/>
                      <a:pt x="120650" y="209550"/>
                    </a:cubicBezTo>
                    <a:cubicBezTo>
                      <a:pt x="107896" y="215016"/>
                      <a:pt x="89089" y="219028"/>
                      <a:pt x="76200" y="222250"/>
                    </a:cubicBezTo>
                    <a:cubicBezTo>
                      <a:pt x="67733" y="218017"/>
                      <a:pt x="59501" y="213279"/>
                      <a:pt x="50800" y="209550"/>
                    </a:cubicBezTo>
                    <a:cubicBezTo>
                      <a:pt x="44648" y="206913"/>
                      <a:pt x="36483" y="207933"/>
                      <a:pt x="31750" y="203200"/>
                    </a:cubicBezTo>
                    <a:lnTo>
                      <a:pt x="50800" y="1905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sp>
        <p:nvSpPr>
          <p:cNvPr id="101" name="Rectangle 100"/>
          <p:cNvSpPr/>
          <p:nvPr/>
        </p:nvSpPr>
        <p:spPr>
          <a:xfrm>
            <a:off x="2019779" y="3849988"/>
            <a:ext cx="5537457" cy="923330"/>
          </a:xfrm>
          <a:prstGeom prst="rect">
            <a:avLst/>
          </a:prstGeom>
          <a:ln w="15875">
            <a:solidFill>
              <a:schemeClr val="tx1"/>
            </a:solidFill>
          </a:ln>
        </p:spPr>
        <p:txBody>
          <a:bodyPr wrap="square">
            <a:spAutoFit/>
          </a:bodyPr>
          <a:lstStyle/>
          <a:p>
            <a:pPr defTabSz="914400"/>
            <a:r>
              <a:rPr lang="en-US" b="1" dirty="0" smtClean="0">
                <a:solidFill>
                  <a:prstClr val="black"/>
                </a:solidFill>
              </a:rPr>
              <a:t>The microstructure of composite particles depends on  </a:t>
            </a:r>
          </a:p>
          <a:p>
            <a:pPr marL="285750" indent="-285750" defTabSz="914400">
              <a:buFont typeface="Arial" pitchFamily="34" charset="0"/>
              <a:buChar char="•"/>
            </a:pPr>
            <a:r>
              <a:rPr lang="en-US" dirty="0" smtClean="0">
                <a:solidFill>
                  <a:srgbClr val="0000FF"/>
                </a:solidFill>
              </a:rPr>
              <a:t>Mechanical properties of reactants</a:t>
            </a:r>
          </a:p>
          <a:p>
            <a:pPr marL="285750" indent="-285750" defTabSz="914400">
              <a:buFont typeface="Arial" pitchFamily="34" charset="0"/>
              <a:buChar char="•"/>
            </a:pPr>
            <a:r>
              <a:rPr lang="en-US" dirty="0" smtClean="0">
                <a:solidFill>
                  <a:srgbClr val="0000FF"/>
                </a:solidFill>
              </a:rPr>
              <a:t>Milling conditions  </a:t>
            </a:r>
          </a:p>
        </p:txBody>
      </p:sp>
      <p:grpSp>
        <p:nvGrpSpPr>
          <p:cNvPr id="102" name="Group 101"/>
          <p:cNvGrpSpPr>
            <a:grpSpLocks noChangeAspect="1"/>
          </p:cNvGrpSpPr>
          <p:nvPr/>
        </p:nvGrpSpPr>
        <p:grpSpPr>
          <a:xfrm>
            <a:off x="5966811" y="611579"/>
            <a:ext cx="2097099" cy="3200400"/>
            <a:chOff x="5895900" y="459056"/>
            <a:chExt cx="2165786" cy="3305224"/>
          </a:xfrm>
        </p:grpSpPr>
        <p:grpSp>
          <p:nvGrpSpPr>
            <p:cNvPr id="46" name="Group 45"/>
            <p:cNvGrpSpPr/>
            <p:nvPr/>
          </p:nvGrpSpPr>
          <p:grpSpPr>
            <a:xfrm>
              <a:off x="6266914" y="758503"/>
              <a:ext cx="1423758" cy="1265636"/>
              <a:chOff x="3858391" y="1773160"/>
              <a:chExt cx="1187121" cy="1187293"/>
            </a:xfrm>
          </p:grpSpPr>
          <p:sp>
            <p:nvSpPr>
              <p:cNvPr id="6" name="Freeform 5"/>
              <p:cNvSpPr/>
              <p:nvPr/>
            </p:nvSpPr>
            <p:spPr>
              <a:xfrm rot="3587798">
                <a:off x="4017700" y="1949424"/>
                <a:ext cx="758329" cy="405801"/>
              </a:xfrm>
              <a:custGeom>
                <a:avLst/>
                <a:gdLst>
                  <a:gd name="connsiteX0" fmla="*/ 136029 w 1001469"/>
                  <a:gd name="connsiteY0" fmla="*/ 154439 h 525329"/>
                  <a:gd name="connsiteX1" fmla="*/ 263029 w 1001469"/>
                  <a:gd name="connsiteY1" fmla="*/ 71889 h 525329"/>
                  <a:gd name="connsiteX2" fmla="*/ 377329 w 1001469"/>
                  <a:gd name="connsiteY2" fmla="*/ 2039 h 525329"/>
                  <a:gd name="connsiteX3" fmla="*/ 707529 w 1001469"/>
                  <a:gd name="connsiteY3" fmla="*/ 27439 h 525329"/>
                  <a:gd name="connsiteX4" fmla="*/ 917079 w 1001469"/>
                  <a:gd name="connsiteY4" fmla="*/ 116339 h 525329"/>
                  <a:gd name="connsiteX5" fmla="*/ 999629 w 1001469"/>
                  <a:gd name="connsiteY5" fmla="*/ 230639 h 525329"/>
                  <a:gd name="connsiteX6" fmla="*/ 847229 w 1001469"/>
                  <a:gd name="connsiteY6" fmla="*/ 389389 h 525329"/>
                  <a:gd name="connsiteX7" fmla="*/ 675779 w 1001469"/>
                  <a:gd name="connsiteY7" fmla="*/ 516389 h 525329"/>
                  <a:gd name="connsiteX8" fmla="*/ 523379 w 1001469"/>
                  <a:gd name="connsiteY8" fmla="*/ 510039 h 525329"/>
                  <a:gd name="connsiteX9" fmla="*/ 332879 w 1001469"/>
                  <a:gd name="connsiteY9" fmla="*/ 471939 h 525329"/>
                  <a:gd name="connsiteX10" fmla="*/ 110629 w 1001469"/>
                  <a:gd name="connsiteY10" fmla="*/ 421139 h 525329"/>
                  <a:gd name="connsiteX11" fmla="*/ 21729 w 1001469"/>
                  <a:gd name="connsiteY11" fmla="*/ 376689 h 525329"/>
                  <a:gd name="connsiteX12" fmla="*/ 2679 w 1001469"/>
                  <a:gd name="connsiteY12" fmla="*/ 294139 h 525329"/>
                  <a:gd name="connsiteX13" fmla="*/ 66179 w 1001469"/>
                  <a:gd name="connsiteY13" fmla="*/ 230639 h 525329"/>
                  <a:gd name="connsiteX14" fmla="*/ 136029 w 1001469"/>
                  <a:gd name="connsiteY14" fmla="*/ 154439 h 5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469" h="525329">
                    <a:moveTo>
                      <a:pt x="136029" y="154439"/>
                    </a:moveTo>
                    <a:cubicBezTo>
                      <a:pt x="168837" y="127981"/>
                      <a:pt x="222812" y="97289"/>
                      <a:pt x="263029" y="71889"/>
                    </a:cubicBezTo>
                    <a:cubicBezTo>
                      <a:pt x="303246" y="46489"/>
                      <a:pt x="303246" y="9447"/>
                      <a:pt x="377329" y="2039"/>
                    </a:cubicBezTo>
                    <a:cubicBezTo>
                      <a:pt x="451412" y="-5369"/>
                      <a:pt x="617571" y="8389"/>
                      <a:pt x="707529" y="27439"/>
                    </a:cubicBezTo>
                    <a:cubicBezTo>
                      <a:pt x="797487" y="46489"/>
                      <a:pt x="868396" y="82472"/>
                      <a:pt x="917079" y="116339"/>
                    </a:cubicBezTo>
                    <a:cubicBezTo>
                      <a:pt x="965762" y="150206"/>
                      <a:pt x="1011271" y="185131"/>
                      <a:pt x="999629" y="230639"/>
                    </a:cubicBezTo>
                    <a:cubicBezTo>
                      <a:pt x="987987" y="276147"/>
                      <a:pt x="901204" y="341764"/>
                      <a:pt x="847229" y="389389"/>
                    </a:cubicBezTo>
                    <a:cubicBezTo>
                      <a:pt x="793254" y="437014"/>
                      <a:pt x="729754" y="496281"/>
                      <a:pt x="675779" y="516389"/>
                    </a:cubicBezTo>
                    <a:cubicBezTo>
                      <a:pt x="621804" y="536497"/>
                      <a:pt x="580529" y="517447"/>
                      <a:pt x="523379" y="510039"/>
                    </a:cubicBezTo>
                    <a:cubicBezTo>
                      <a:pt x="466229" y="502631"/>
                      <a:pt x="401671" y="486756"/>
                      <a:pt x="332879" y="471939"/>
                    </a:cubicBezTo>
                    <a:cubicBezTo>
                      <a:pt x="264087" y="457122"/>
                      <a:pt x="162487" y="437014"/>
                      <a:pt x="110629" y="421139"/>
                    </a:cubicBezTo>
                    <a:cubicBezTo>
                      <a:pt x="58771" y="405264"/>
                      <a:pt x="39721" y="397856"/>
                      <a:pt x="21729" y="376689"/>
                    </a:cubicBezTo>
                    <a:cubicBezTo>
                      <a:pt x="3737" y="355522"/>
                      <a:pt x="-4729" y="318481"/>
                      <a:pt x="2679" y="294139"/>
                    </a:cubicBezTo>
                    <a:cubicBezTo>
                      <a:pt x="10087" y="269797"/>
                      <a:pt x="45012" y="252864"/>
                      <a:pt x="66179" y="230639"/>
                    </a:cubicBezTo>
                    <a:cubicBezTo>
                      <a:pt x="87346" y="208414"/>
                      <a:pt x="103221" y="180897"/>
                      <a:pt x="136029" y="154439"/>
                    </a:cubicBezTo>
                    <a:close/>
                  </a:path>
                </a:pathLst>
              </a:custGeom>
              <a:pattFill prst="wdUpDiag">
                <a:fgClr>
                  <a:srgbClr val="002060"/>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4" name="Freeform 43"/>
              <p:cNvSpPr/>
              <p:nvPr/>
            </p:nvSpPr>
            <p:spPr>
              <a:xfrm rot="3376487">
                <a:off x="3801420" y="2423768"/>
                <a:ext cx="712802" cy="360567"/>
              </a:xfrm>
              <a:custGeom>
                <a:avLst/>
                <a:gdLst>
                  <a:gd name="connsiteX0" fmla="*/ 12700 w 812800"/>
                  <a:gd name="connsiteY0" fmla="*/ 190500 h 382832"/>
                  <a:gd name="connsiteX1" fmla="*/ 38100 w 812800"/>
                  <a:gd name="connsiteY1" fmla="*/ 158750 h 382832"/>
                  <a:gd name="connsiteX2" fmla="*/ 57150 w 812800"/>
                  <a:gd name="connsiteY2" fmla="*/ 152400 h 382832"/>
                  <a:gd name="connsiteX3" fmla="*/ 101600 w 812800"/>
                  <a:gd name="connsiteY3" fmla="*/ 120650 h 382832"/>
                  <a:gd name="connsiteX4" fmla="*/ 127000 w 812800"/>
                  <a:gd name="connsiteY4" fmla="*/ 88900 h 382832"/>
                  <a:gd name="connsiteX5" fmla="*/ 165100 w 812800"/>
                  <a:gd name="connsiteY5" fmla="*/ 76200 h 382832"/>
                  <a:gd name="connsiteX6" fmla="*/ 184150 w 812800"/>
                  <a:gd name="connsiteY6" fmla="*/ 69850 h 382832"/>
                  <a:gd name="connsiteX7" fmla="*/ 241300 w 812800"/>
                  <a:gd name="connsiteY7" fmla="*/ 44450 h 382832"/>
                  <a:gd name="connsiteX8" fmla="*/ 260350 w 812800"/>
                  <a:gd name="connsiteY8" fmla="*/ 38100 h 382832"/>
                  <a:gd name="connsiteX9" fmla="*/ 279400 w 812800"/>
                  <a:gd name="connsiteY9" fmla="*/ 31750 h 382832"/>
                  <a:gd name="connsiteX10" fmla="*/ 311150 w 812800"/>
                  <a:gd name="connsiteY10" fmla="*/ 25400 h 382832"/>
                  <a:gd name="connsiteX11" fmla="*/ 349250 w 812800"/>
                  <a:gd name="connsiteY11" fmla="*/ 12700 h 382832"/>
                  <a:gd name="connsiteX12" fmla="*/ 450850 w 812800"/>
                  <a:gd name="connsiteY12" fmla="*/ 0 h 382832"/>
                  <a:gd name="connsiteX13" fmla="*/ 565150 w 812800"/>
                  <a:gd name="connsiteY13" fmla="*/ 12700 h 382832"/>
                  <a:gd name="connsiteX14" fmla="*/ 603250 w 812800"/>
                  <a:gd name="connsiteY14" fmla="*/ 19050 h 382832"/>
                  <a:gd name="connsiteX15" fmla="*/ 622300 w 812800"/>
                  <a:gd name="connsiteY15" fmla="*/ 31750 h 382832"/>
                  <a:gd name="connsiteX16" fmla="*/ 647700 w 812800"/>
                  <a:gd name="connsiteY16" fmla="*/ 44450 h 382832"/>
                  <a:gd name="connsiteX17" fmla="*/ 692150 w 812800"/>
                  <a:gd name="connsiteY17" fmla="*/ 57150 h 382832"/>
                  <a:gd name="connsiteX18" fmla="*/ 781050 w 812800"/>
                  <a:gd name="connsiteY18" fmla="*/ 44450 h 382832"/>
                  <a:gd name="connsiteX19" fmla="*/ 812800 w 812800"/>
                  <a:gd name="connsiteY19" fmla="*/ 57150 h 382832"/>
                  <a:gd name="connsiteX20" fmla="*/ 806450 w 812800"/>
                  <a:gd name="connsiteY20" fmla="*/ 76200 h 382832"/>
                  <a:gd name="connsiteX21" fmla="*/ 781050 w 812800"/>
                  <a:gd name="connsiteY21" fmla="*/ 114300 h 382832"/>
                  <a:gd name="connsiteX22" fmla="*/ 787400 w 812800"/>
                  <a:gd name="connsiteY22" fmla="*/ 139700 h 382832"/>
                  <a:gd name="connsiteX23" fmla="*/ 806450 w 812800"/>
                  <a:gd name="connsiteY23" fmla="*/ 158750 h 382832"/>
                  <a:gd name="connsiteX24" fmla="*/ 768350 w 812800"/>
                  <a:gd name="connsiteY24" fmla="*/ 279400 h 382832"/>
                  <a:gd name="connsiteX25" fmla="*/ 742950 w 812800"/>
                  <a:gd name="connsiteY25" fmla="*/ 292100 h 382832"/>
                  <a:gd name="connsiteX26" fmla="*/ 692150 w 812800"/>
                  <a:gd name="connsiteY26" fmla="*/ 323850 h 382832"/>
                  <a:gd name="connsiteX27" fmla="*/ 666750 w 812800"/>
                  <a:gd name="connsiteY27" fmla="*/ 342900 h 382832"/>
                  <a:gd name="connsiteX28" fmla="*/ 628650 w 812800"/>
                  <a:gd name="connsiteY28" fmla="*/ 355600 h 382832"/>
                  <a:gd name="connsiteX29" fmla="*/ 609600 w 812800"/>
                  <a:gd name="connsiteY29" fmla="*/ 361950 h 382832"/>
                  <a:gd name="connsiteX30" fmla="*/ 590550 w 812800"/>
                  <a:gd name="connsiteY30" fmla="*/ 368300 h 382832"/>
                  <a:gd name="connsiteX31" fmla="*/ 571500 w 812800"/>
                  <a:gd name="connsiteY31" fmla="*/ 381000 h 382832"/>
                  <a:gd name="connsiteX32" fmla="*/ 463550 w 812800"/>
                  <a:gd name="connsiteY32" fmla="*/ 374650 h 382832"/>
                  <a:gd name="connsiteX33" fmla="*/ 444500 w 812800"/>
                  <a:gd name="connsiteY33" fmla="*/ 368300 h 382832"/>
                  <a:gd name="connsiteX34" fmla="*/ 412750 w 812800"/>
                  <a:gd name="connsiteY34" fmla="*/ 355600 h 382832"/>
                  <a:gd name="connsiteX35" fmla="*/ 387350 w 812800"/>
                  <a:gd name="connsiteY35" fmla="*/ 349250 h 382832"/>
                  <a:gd name="connsiteX36" fmla="*/ 374650 w 812800"/>
                  <a:gd name="connsiteY36" fmla="*/ 381000 h 382832"/>
                  <a:gd name="connsiteX37" fmla="*/ 330200 w 812800"/>
                  <a:gd name="connsiteY37" fmla="*/ 374650 h 382832"/>
                  <a:gd name="connsiteX38" fmla="*/ 254000 w 812800"/>
                  <a:gd name="connsiteY38" fmla="*/ 368300 h 382832"/>
                  <a:gd name="connsiteX39" fmla="*/ 215900 w 812800"/>
                  <a:gd name="connsiteY39" fmla="*/ 355600 h 382832"/>
                  <a:gd name="connsiteX40" fmla="*/ 196850 w 812800"/>
                  <a:gd name="connsiteY40" fmla="*/ 349250 h 382832"/>
                  <a:gd name="connsiteX41" fmla="*/ 152400 w 812800"/>
                  <a:gd name="connsiteY41" fmla="*/ 336550 h 382832"/>
                  <a:gd name="connsiteX42" fmla="*/ 127000 w 812800"/>
                  <a:gd name="connsiteY42" fmla="*/ 323850 h 382832"/>
                  <a:gd name="connsiteX43" fmla="*/ 101600 w 812800"/>
                  <a:gd name="connsiteY43" fmla="*/ 285750 h 382832"/>
                  <a:gd name="connsiteX44" fmla="*/ 95250 w 812800"/>
                  <a:gd name="connsiteY44" fmla="*/ 266700 h 382832"/>
                  <a:gd name="connsiteX45" fmla="*/ 38100 w 812800"/>
                  <a:gd name="connsiteY45" fmla="*/ 247650 h 382832"/>
                  <a:gd name="connsiteX46" fmla="*/ 0 w 812800"/>
                  <a:gd name="connsiteY46" fmla="*/ 228600 h 382832"/>
                  <a:gd name="connsiteX47" fmla="*/ 6350 w 812800"/>
                  <a:gd name="connsiteY47" fmla="*/ 203200 h 382832"/>
                  <a:gd name="connsiteX48" fmla="*/ 25400 w 812800"/>
                  <a:gd name="connsiteY48" fmla="*/ 190500 h 382832"/>
                  <a:gd name="connsiteX49" fmla="*/ 12700 w 812800"/>
                  <a:gd name="connsiteY49" fmla="*/ 190500 h 38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2800" h="382832">
                    <a:moveTo>
                      <a:pt x="12700" y="190500"/>
                    </a:moveTo>
                    <a:cubicBezTo>
                      <a:pt x="14817" y="185208"/>
                      <a:pt x="27810" y="167570"/>
                      <a:pt x="38100" y="158750"/>
                    </a:cubicBezTo>
                    <a:cubicBezTo>
                      <a:pt x="43182" y="154394"/>
                      <a:pt x="51163" y="155393"/>
                      <a:pt x="57150" y="152400"/>
                    </a:cubicBezTo>
                    <a:cubicBezTo>
                      <a:pt x="64361" y="148794"/>
                      <a:pt x="98724" y="123526"/>
                      <a:pt x="101600" y="120650"/>
                    </a:cubicBezTo>
                    <a:cubicBezTo>
                      <a:pt x="111184" y="111066"/>
                      <a:pt x="115897" y="96672"/>
                      <a:pt x="127000" y="88900"/>
                    </a:cubicBezTo>
                    <a:cubicBezTo>
                      <a:pt x="137967" y="81223"/>
                      <a:pt x="152400" y="80433"/>
                      <a:pt x="165100" y="76200"/>
                    </a:cubicBezTo>
                    <a:cubicBezTo>
                      <a:pt x="171450" y="74083"/>
                      <a:pt x="178581" y="73563"/>
                      <a:pt x="184150" y="69850"/>
                    </a:cubicBezTo>
                    <a:cubicBezTo>
                      <a:pt x="214339" y="49724"/>
                      <a:pt x="195960" y="59563"/>
                      <a:pt x="241300" y="44450"/>
                    </a:cubicBezTo>
                    <a:lnTo>
                      <a:pt x="260350" y="38100"/>
                    </a:lnTo>
                    <a:cubicBezTo>
                      <a:pt x="266700" y="35983"/>
                      <a:pt x="272836" y="33063"/>
                      <a:pt x="279400" y="31750"/>
                    </a:cubicBezTo>
                    <a:cubicBezTo>
                      <a:pt x="289983" y="29633"/>
                      <a:pt x="300737" y="28240"/>
                      <a:pt x="311150" y="25400"/>
                    </a:cubicBezTo>
                    <a:cubicBezTo>
                      <a:pt x="324065" y="21878"/>
                      <a:pt x="336045" y="14901"/>
                      <a:pt x="349250" y="12700"/>
                    </a:cubicBezTo>
                    <a:cubicBezTo>
                      <a:pt x="408333" y="2853"/>
                      <a:pt x="374539" y="7631"/>
                      <a:pt x="450850" y="0"/>
                    </a:cubicBezTo>
                    <a:lnTo>
                      <a:pt x="565150" y="12700"/>
                    </a:lnTo>
                    <a:cubicBezTo>
                      <a:pt x="577926" y="14297"/>
                      <a:pt x="591036" y="14979"/>
                      <a:pt x="603250" y="19050"/>
                    </a:cubicBezTo>
                    <a:cubicBezTo>
                      <a:pt x="610490" y="21463"/>
                      <a:pt x="615674" y="27964"/>
                      <a:pt x="622300" y="31750"/>
                    </a:cubicBezTo>
                    <a:cubicBezTo>
                      <a:pt x="630519" y="36446"/>
                      <a:pt x="638999" y="40721"/>
                      <a:pt x="647700" y="44450"/>
                    </a:cubicBezTo>
                    <a:cubicBezTo>
                      <a:pt x="660454" y="49916"/>
                      <a:pt x="679261" y="53928"/>
                      <a:pt x="692150" y="57150"/>
                    </a:cubicBezTo>
                    <a:cubicBezTo>
                      <a:pt x="707321" y="54621"/>
                      <a:pt x="770175" y="43613"/>
                      <a:pt x="781050" y="44450"/>
                    </a:cubicBezTo>
                    <a:cubicBezTo>
                      <a:pt x="792415" y="45324"/>
                      <a:pt x="802217" y="52917"/>
                      <a:pt x="812800" y="57150"/>
                    </a:cubicBezTo>
                    <a:cubicBezTo>
                      <a:pt x="810683" y="63500"/>
                      <a:pt x="810163" y="70631"/>
                      <a:pt x="806450" y="76200"/>
                    </a:cubicBezTo>
                    <a:cubicBezTo>
                      <a:pt x="774739" y="123766"/>
                      <a:pt x="796149" y="69004"/>
                      <a:pt x="781050" y="114300"/>
                    </a:cubicBezTo>
                    <a:cubicBezTo>
                      <a:pt x="783167" y="122767"/>
                      <a:pt x="783070" y="132123"/>
                      <a:pt x="787400" y="139700"/>
                    </a:cubicBezTo>
                    <a:cubicBezTo>
                      <a:pt x="791855" y="147497"/>
                      <a:pt x="805890" y="149787"/>
                      <a:pt x="806450" y="158750"/>
                    </a:cubicBezTo>
                    <a:cubicBezTo>
                      <a:pt x="807397" y="173905"/>
                      <a:pt x="800439" y="263356"/>
                      <a:pt x="768350" y="279400"/>
                    </a:cubicBezTo>
                    <a:cubicBezTo>
                      <a:pt x="759883" y="283633"/>
                      <a:pt x="750523" y="286420"/>
                      <a:pt x="742950" y="292100"/>
                    </a:cubicBezTo>
                    <a:cubicBezTo>
                      <a:pt x="695593" y="327617"/>
                      <a:pt x="740672" y="311720"/>
                      <a:pt x="692150" y="323850"/>
                    </a:cubicBezTo>
                    <a:cubicBezTo>
                      <a:pt x="683683" y="330200"/>
                      <a:pt x="676216" y="338167"/>
                      <a:pt x="666750" y="342900"/>
                    </a:cubicBezTo>
                    <a:cubicBezTo>
                      <a:pt x="654776" y="348887"/>
                      <a:pt x="641350" y="351367"/>
                      <a:pt x="628650" y="355600"/>
                    </a:cubicBezTo>
                    <a:lnTo>
                      <a:pt x="609600" y="361950"/>
                    </a:lnTo>
                    <a:cubicBezTo>
                      <a:pt x="603250" y="364067"/>
                      <a:pt x="596119" y="364587"/>
                      <a:pt x="590550" y="368300"/>
                    </a:cubicBezTo>
                    <a:lnTo>
                      <a:pt x="571500" y="381000"/>
                    </a:lnTo>
                    <a:cubicBezTo>
                      <a:pt x="535517" y="378883"/>
                      <a:pt x="499417" y="378237"/>
                      <a:pt x="463550" y="374650"/>
                    </a:cubicBezTo>
                    <a:cubicBezTo>
                      <a:pt x="456890" y="373984"/>
                      <a:pt x="450767" y="370650"/>
                      <a:pt x="444500" y="368300"/>
                    </a:cubicBezTo>
                    <a:cubicBezTo>
                      <a:pt x="433827" y="364298"/>
                      <a:pt x="423564" y="359205"/>
                      <a:pt x="412750" y="355600"/>
                    </a:cubicBezTo>
                    <a:cubicBezTo>
                      <a:pt x="404471" y="352840"/>
                      <a:pt x="395817" y="351367"/>
                      <a:pt x="387350" y="349250"/>
                    </a:cubicBezTo>
                    <a:cubicBezTo>
                      <a:pt x="383117" y="359833"/>
                      <a:pt x="385066" y="376371"/>
                      <a:pt x="374650" y="381000"/>
                    </a:cubicBezTo>
                    <a:cubicBezTo>
                      <a:pt x="360973" y="387079"/>
                      <a:pt x="345085" y="376217"/>
                      <a:pt x="330200" y="374650"/>
                    </a:cubicBezTo>
                    <a:cubicBezTo>
                      <a:pt x="304852" y="371982"/>
                      <a:pt x="279400" y="370417"/>
                      <a:pt x="254000" y="368300"/>
                    </a:cubicBezTo>
                    <a:lnTo>
                      <a:pt x="215900" y="355600"/>
                    </a:lnTo>
                    <a:cubicBezTo>
                      <a:pt x="209550" y="353483"/>
                      <a:pt x="203344" y="350873"/>
                      <a:pt x="196850" y="349250"/>
                    </a:cubicBezTo>
                    <a:cubicBezTo>
                      <a:pt x="183961" y="346028"/>
                      <a:pt x="165154" y="342016"/>
                      <a:pt x="152400" y="336550"/>
                    </a:cubicBezTo>
                    <a:cubicBezTo>
                      <a:pt x="143699" y="332821"/>
                      <a:pt x="135467" y="328083"/>
                      <a:pt x="127000" y="323850"/>
                    </a:cubicBezTo>
                    <a:cubicBezTo>
                      <a:pt x="118533" y="311150"/>
                      <a:pt x="106427" y="300230"/>
                      <a:pt x="101600" y="285750"/>
                    </a:cubicBezTo>
                    <a:cubicBezTo>
                      <a:pt x="99483" y="279400"/>
                      <a:pt x="99983" y="271433"/>
                      <a:pt x="95250" y="266700"/>
                    </a:cubicBezTo>
                    <a:cubicBezTo>
                      <a:pt x="81166" y="252616"/>
                      <a:pt x="55223" y="251931"/>
                      <a:pt x="38100" y="247650"/>
                    </a:cubicBezTo>
                    <a:cubicBezTo>
                      <a:pt x="17068" y="242392"/>
                      <a:pt x="18624" y="241016"/>
                      <a:pt x="0" y="228600"/>
                    </a:cubicBezTo>
                    <a:cubicBezTo>
                      <a:pt x="2117" y="220133"/>
                      <a:pt x="1509" y="210462"/>
                      <a:pt x="6350" y="203200"/>
                    </a:cubicBezTo>
                    <a:cubicBezTo>
                      <a:pt x="10583" y="196850"/>
                      <a:pt x="19295" y="195079"/>
                      <a:pt x="25400" y="190500"/>
                    </a:cubicBezTo>
                    <a:cubicBezTo>
                      <a:pt x="27795" y="188704"/>
                      <a:pt x="10583" y="195792"/>
                      <a:pt x="12700" y="190500"/>
                    </a:cubicBezTo>
                    <a:close/>
                  </a:path>
                </a:pathLst>
              </a:custGeom>
              <a:pattFill prst="wdDnDiag">
                <a:fgClr>
                  <a:srgbClr val="002060"/>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5" name="Freeform 44"/>
              <p:cNvSpPr/>
              <p:nvPr/>
            </p:nvSpPr>
            <p:spPr>
              <a:xfrm rot="4261449">
                <a:off x="4422768" y="2304715"/>
                <a:ext cx="623187" cy="622300"/>
              </a:xfrm>
              <a:custGeom>
                <a:avLst/>
                <a:gdLst>
                  <a:gd name="connsiteX0" fmla="*/ 216212 w 623187"/>
                  <a:gd name="connsiteY0" fmla="*/ 431800 h 622300"/>
                  <a:gd name="connsiteX1" fmla="*/ 209862 w 623187"/>
                  <a:gd name="connsiteY1" fmla="*/ 400050 h 622300"/>
                  <a:gd name="connsiteX2" fmla="*/ 165412 w 623187"/>
                  <a:gd name="connsiteY2" fmla="*/ 368300 h 622300"/>
                  <a:gd name="connsiteX3" fmla="*/ 120962 w 623187"/>
                  <a:gd name="connsiteY3" fmla="*/ 323850 h 622300"/>
                  <a:gd name="connsiteX4" fmla="*/ 108262 w 623187"/>
                  <a:gd name="connsiteY4" fmla="*/ 298450 h 622300"/>
                  <a:gd name="connsiteX5" fmla="*/ 89212 w 623187"/>
                  <a:gd name="connsiteY5" fmla="*/ 279400 h 622300"/>
                  <a:gd name="connsiteX6" fmla="*/ 70162 w 623187"/>
                  <a:gd name="connsiteY6" fmla="*/ 254000 h 622300"/>
                  <a:gd name="connsiteX7" fmla="*/ 25712 w 623187"/>
                  <a:gd name="connsiteY7" fmla="*/ 209550 h 622300"/>
                  <a:gd name="connsiteX8" fmla="*/ 19362 w 623187"/>
                  <a:gd name="connsiteY8" fmla="*/ 190500 h 622300"/>
                  <a:gd name="connsiteX9" fmla="*/ 312 w 623187"/>
                  <a:gd name="connsiteY9" fmla="*/ 152400 h 622300"/>
                  <a:gd name="connsiteX10" fmla="*/ 6662 w 623187"/>
                  <a:gd name="connsiteY10" fmla="*/ 44450 h 622300"/>
                  <a:gd name="connsiteX11" fmla="*/ 70162 w 623187"/>
                  <a:gd name="connsiteY11" fmla="*/ 12700 h 622300"/>
                  <a:gd name="connsiteX12" fmla="*/ 89212 w 623187"/>
                  <a:gd name="connsiteY12" fmla="*/ 6350 h 622300"/>
                  <a:gd name="connsiteX13" fmla="*/ 114612 w 623187"/>
                  <a:gd name="connsiteY13" fmla="*/ 0 h 622300"/>
                  <a:gd name="connsiteX14" fmla="*/ 203512 w 623187"/>
                  <a:gd name="connsiteY14" fmla="*/ 6350 h 622300"/>
                  <a:gd name="connsiteX15" fmla="*/ 222562 w 623187"/>
                  <a:gd name="connsiteY15" fmla="*/ 25400 h 622300"/>
                  <a:gd name="connsiteX16" fmla="*/ 247962 w 623187"/>
                  <a:gd name="connsiteY16" fmla="*/ 76200 h 622300"/>
                  <a:gd name="connsiteX17" fmla="*/ 254312 w 623187"/>
                  <a:gd name="connsiteY17" fmla="*/ 95250 h 622300"/>
                  <a:gd name="connsiteX18" fmla="*/ 279712 w 623187"/>
                  <a:gd name="connsiteY18" fmla="*/ 107950 h 622300"/>
                  <a:gd name="connsiteX19" fmla="*/ 292412 w 623187"/>
                  <a:gd name="connsiteY19" fmla="*/ 133350 h 622300"/>
                  <a:gd name="connsiteX20" fmla="*/ 311462 w 623187"/>
                  <a:gd name="connsiteY20" fmla="*/ 146050 h 622300"/>
                  <a:gd name="connsiteX21" fmla="*/ 343212 w 623187"/>
                  <a:gd name="connsiteY21" fmla="*/ 190500 h 622300"/>
                  <a:gd name="connsiteX22" fmla="*/ 355912 w 623187"/>
                  <a:gd name="connsiteY22" fmla="*/ 209550 h 622300"/>
                  <a:gd name="connsiteX23" fmla="*/ 362262 w 623187"/>
                  <a:gd name="connsiteY23" fmla="*/ 228600 h 622300"/>
                  <a:gd name="connsiteX24" fmla="*/ 400362 w 623187"/>
                  <a:gd name="connsiteY24" fmla="*/ 266700 h 622300"/>
                  <a:gd name="connsiteX25" fmla="*/ 419412 w 623187"/>
                  <a:gd name="connsiteY25" fmla="*/ 285750 h 622300"/>
                  <a:gd name="connsiteX26" fmla="*/ 457512 w 623187"/>
                  <a:gd name="connsiteY26" fmla="*/ 323850 h 622300"/>
                  <a:gd name="connsiteX27" fmla="*/ 432112 w 623187"/>
                  <a:gd name="connsiteY27" fmla="*/ 381000 h 622300"/>
                  <a:gd name="connsiteX28" fmla="*/ 406712 w 623187"/>
                  <a:gd name="connsiteY28" fmla="*/ 419100 h 622300"/>
                  <a:gd name="connsiteX29" fmla="*/ 425762 w 623187"/>
                  <a:gd name="connsiteY29" fmla="*/ 431800 h 622300"/>
                  <a:gd name="connsiteX30" fmla="*/ 470212 w 623187"/>
                  <a:gd name="connsiteY30" fmla="*/ 444500 h 622300"/>
                  <a:gd name="connsiteX31" fmla="*/ 495612 w 623187"/>
                  <a:gd name="connsiteY31" fmla="*/ 457200 h 622300"/>
                  <a:gd name="connsiteX32" fmla="*/ 521012 w 623187"/>
                  <a:gd name="connsiteY32" fmla="*/ 463550 h 622300"/>
                  <a:gd name="connsiteX33" fmla="*/ 540062 w 623187"/>
                  <a:gd name="connsiteY33" fmla="*/ 469900 h 622300"/>
                  <a:gd name="connsiteX34" fmla="*/ 590862 w 623187"/>
                  <a:gd name="connsiteY34" fmla="*/ 482600 h 622300"/>
                  <a:gd name="connsiteX35" fmla="*/ 609912 w 623187"/>
                  <a:gd name="connsiteY35" fmla="*/ 495300 h 622300"/>
                  <a:gd name="connsiteX36" fmla="*/ 622612 w 623187"/>
                  <a:gd name="connsiteY36" fmla="*/ 514350 h 622300"/>
                  <a:gd name="connsiteX37" fmla="*/ 597212 w 623187"/>
                  <a:gd name="connsiteY37" fmla="*/ 577850 h 622300"/>
                  <a:gd name="connsiteX38" fmla="*/ 578162 w 623187"/>
                  <a:gd name="connsiteY38" fmla="*/ 596900 h 622300"/>
                  <a:gd name="connsiteX39" fmla="*/ 533712 w 623187"/>
                  <a:gd name="connsiteY39" fmla="*/ 609600 h 622300"/>
                  <a:gd name="connsiteX40" fmla="*/ 508312 w 623187"/>
                  <a:gd name="connsiteY40" fmla="*/ 622300 h 622300"/>
                  <a:gd name="connsiteX41" fmla="*/ 330512 w 623187"/>
                  <a:gd name="connsiteY41" fmla="*/ 603250 h 622300"/>
                  <a:gd name="connsiteX42" fmla="*/ 311462 w 623187"/>
                  <a:gd name="connsiteY42" fmla="*/ 596900 h 622300"/>
                  <a:gd name="connsiteX43" fmla="*/ 273362 w 623187"/>
                  <a:gd name="connsiteY43" fmla="*/ 590550 h 622300"/>
                  <a:gd name="connsiteX44" fmla="*/ 247962 w 623187"/>
                  <a:gd name="connsiteY44" fmla="*/ 571500 h 622300"/>
                  <a:gd name="connsiteX45" fmla="*/ 222562 w 623187"/>
                  <a:gd name="connsiteY45" fmla="*/ 533400 h 622300"/>
                  <a:gd name="connsiteX46" fmla="*/ 222562 w 623187"/>
                  <a:gd name="connsiteY46" fmla="*/ 457200 h 622300"/>
                  <a:gd name="connsiteX47" fmla="*/ 216212 w 623187"/>
                  <a:gd name="connsiteY47" fmla="*/ 4318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3187" h="622300">
                    <a:moveTo>
                      <a:pt x="216212" y="431800"/>
                    </a:moveTo>
                    <a:cubicBezTo>
                      <a:pt x="214095" y="422275"/>
                      <a:pt x="215582" y="409202"/>
                      <a:pt x="209862" y="400050"/>
                    </a:cubicBezTo>
                    <a:cubicBezTo>
                      <a:pt x="207049" y="395549"/>
                      <a:pt x="172577" y="373077"/>
                      <a:pt x="165412" y="368300"/>
                    </a:cubicBezTo>
                    <a:cubicBezTo>
                      <a:pt x="124809" y="307396"/>
                      <a:pt x="194872" y="408319"/>
                      <a:pt x="120962" y="323850"/>
                    </a:cubicBezTo>
                    <a:cubicBezTo>
                      <a:pt x="114729" y="316726"/>
                      <a:pt x="113764" y="306153"/>
                      <a:pt x="108262" y="298450"/>
                    </a:cubicBezTo>
                    <a:cubicBezTo>
                      <a:pt x="103042" y="291142"/>
                      <a:pt x="95056" y="286218"/>
                      <a:pt x="89212" y="279400"/>
                    </a:cubicBezTo>
                    <a:cubicBezTo>
                      <a:pt x="82324" y="271365"/>
                      <a:pt x="76231" y="262670"/>
                      <a:pt x="70162" y="254000"/>
                    </a:cubicBezTo>
                    <a:cubicBezTo>
                      <a:pt x="39150" y="209698"/>
                      <a:pt x="60075" y="221004"/>
                      <a:pt x="25712" y="209550"/>
                    </a:cubicBezTo>
                    <a:cubicBezTo>
                      <a:pt x="23595" y="203200"/>
                      <a:pt x="22355" y="196487"/>
                      <a:pt x="19362" y="190500"/>
                    </a:cubicBezTo>
                    <a:cubicBezTo>
                      <a:pt x="-5257" y="141261"/>
                      <a:pt x="16273" y="200283"/>
                      <a:pt x="312" y="152400"/>
                    </a:cubicBezTo>
                    <a:cubicBezTo>
                      <a:pt x="2429" y="116417"/>
                      <a:pt x="-4737" y="78646"/>
                      <a:pt x="6662" y="44450"/>
                    </a:cubicBezTo>
                    <a:cubicBezTo>
                      <a:pt x="13954" y="22575"/>
                      <a:pt x="51721" y="17969"/>
                      <a:pt x="70162" y="12700"/>
                    </a:cubicBezTo>
                    <a:cubicBezTo>
                      <a:pt x="76598" y="10861"/>
                      <a:pt x="82776" y="8189"/>
                      <a:pt x="89212" y="6350"/>
                    </a:cubicBezTo>
                    <a:cubicBezTo>
                      <a:pt x="97603" y="3952"/>
                      <a:pt x="106145" y="2117"/>
                      <a:pt x="114612" y="0"/>
                    </a:cubicBezTo>
                    <a:cubicBezTo>
                      <a:pt x="144245" y="2117"/>
                      <a:pt x="174593" y="-454"/>
                      <a:pt x="203512" y="6350"/>
                    </a:cubicBezTo>
                    <a:cubicBezTo>
                      <a:pt x="212254" y="8407"/>
                      <a:pt x="217741" y="17824"/>
                      <a:pt x="222562" y="25400"/>
                    </a:cubicBezTo>
                    <a:cubicBezTo>
                      <a:pt x="232726" y="41372"/>
                      <a:pt x="241975" y="58239"/>
                      <a:pt x="247962" y="76200"/>
                    </a:cubicBezTo>
                    <a:cubicBezTo>
                      <a:pt x="250079" y="82550"/>
                      <a:pt x="249579" y="90517"/>
                      <a:pt x="254312" y="95250"/>
                    </a:cubicBezTo>
                    <a:cubicBezTo>
                      <a:pt x="261005" y="101943"/>
                      <a:pt x="271245" y="103717"/>
                      <a:pt x="279712" y="107950"/>
                    </a:cubicBezTo>
                    <a:cubicBezTo>
                      <a:pt x="283945" y="116417"/>
                      <a:pt x="286352" y="126078"/>
                      <a:pt x="292412" y="133350"/>
                    </a:cubicBezTo>
                    <a:cubicBezTo>
                      <a:pt x="297298" y="139213"/>
                      <a:pt x="307026" y="139840"/>
                      <a:pt x="311462" y="146050"/>
                    </a:cubicBezTo>
                    <a:cubicBezTo>
                      <a:pt x="350298" y="200420"/>
                      <a:pt x="299077" y="161076"/>
                      <a:pt x="343212" y="190500"/>
                    </a:cubicBezTo>
                    <a:cubicBezTo>
                      <a:pt x="347445" y="196850"/>
                      <a:pt x="352499" y="202724"/>
                      <a:pt x="355912" y="209550"/>
                    </a:cubicBezTo>
                    <a:cubicBezTo>
                      <a:pt x="358905" y="215537"/>
                      <a:pt x="358153" y="223316"/>
                      <a:pt x="362262" y="228600"/>
                    </a:cubicBezTo>
                    <a:cubicBezTo>
                      <a:pt x="373289" y="242777"/>
                      <a:pt x="387662" y="254000"/>
                      <a:pt x="400362" y="266700"/>
                    </a:cubicBezTo>
                    <a:cubicBezTo>
                      <a:pt x="406712" y="273050"/>
                      <a:pt x="412228" y="280362"/>
                      <a:pt x="419412" y="285750"/>
                    </a:cubicBezTo>
                    <a:cubicBezTo>
                      <a:pt x="450917" y="309379"/>
                      <a:pt x="438941" y="295994"/>
                      <a:pt x="457512" y="323850"/>
                    </a:cubicBezTo>
                    <a:cubicBezTo>
                      <a:pt x="447239" y="385486"/>
                      <a:pt x="461972" y="342608"/>
                      <a:pt x="432112" y="381000"/>
                    </a:cubicBezTo>
                    <a:cubicBezTo>
                      <a:pt x="422741" y="393048"/>
                      <a:pt x="406712" y="419100"/>
                      <a:pt x="406712" y="419100"/>
                    </a:cubicBezTo>
                    <a:cubicBezTo>
                      <a:pt x="413062" y="423333"/>
                      <a:pt x="418936" y="428387"/>
                      <a:pt x="425762" y="431800"/>
                    </a:cubicBezTo>
                    <a:cubicBezTo>
                      <a:pt x="441114" y="439476"/>
                      <a:pt x="453936" y="438396"/>
                      <a:pt x="470212" y="444500"/>
                    </a:cubicBezTo>
                    <a:cubicBezTo>
                      <a:pt x="479075" y="447824"/>
                      <a:pt x="486749" y="453876"/>
                      <a:pt x="495612" y="457200"/>
                    </a:cubicBezTo>
                    <a:cubicBezTo>
                      <a:pt x="503784" y="460264"/>
                      <a:pt x="512621" y="461152"/>
                      <a:pt x="521012" y="463550"/>
                    </a:cubicBezTo>
                    <a:cubicBezTo>
                      <a:pt x="527448" y="465389"/>
                      <a:pt x="533568" y="468277"/>
                      <a:pt x="540062" y="469900"/>
                    </a:cubicBezTo>
                    <a:cubicBezTo>
                      <a:pt x="554553" y="473523"/>
                      <a:pt x="576347" y="475342"/>
                      <a:pt x="590862" y="482600"/>
                    </a:cubicBezTo>
                    <a:cubicBezTo>
                      <a:pt x="597688" y="486013"/>
                      <a:pt x="603562" y="491067"/>
                      <a:pt x="609912" y="495300"/>
                    </a:cubicBezTo>
                    <a:cubicBezTo>
                      <a:pt x="614145" y="501650"/>
                      <a:pt x="621769" y="506765"/>
                      <a:pt x="622612" y="514350"/>
                    </a:cubicBezTo>
                    <a:cubicBezTo>
                      <a:pt x="625924" y="544158"/>
                      <a:pt x="614615" y="557547"/>
                      <a:pt x="597212" y="577850"/>
                    </a:cubicBezTo>
                    <a:cubicBezTo>
                      <a:pt x="591368" y="584668"/>
                      <a:pt x="585634" y="591919"/>
                      <a:pt x="578162" y="596900"/>
                    </a:cubicBezTo>
                    <a:cubicBezTo>
                      <a:pt x="571583" y="601286"/>
                      <a:pt x="538551" y="607785"/>
                      <a:pt x="533712" y="609600"/>
                    </a:cubicBezTo>
                    <a:cubicBezTo>
                      <a:pt x="524849" y="612924"/>
                      <a:pt x="516779" y="618067"/>
                      <a:pt x="508312" y="622300"/>
                    </a:cubicBezTo>
                    <a:cubicBezTo>
                      <a:pt x="331363" y="592809"/>
                      <a:pt x="546468" y="625982"/>
                      <a:pt x="330512" y="603250"/>
                    </a:cubicBezTo>
                    <a:cubicBezTo>
                      <a:pt x="323855" y="602549"/>
                      <a:pt x="317996" y="598352"/>
                      <a:pt x="311462" y="596900"/>
                    </a:cubicBezTo>
                    <a:cubicBezTo>
                      <a:pt x="298893" y="594107"/>
                      <a:pt x="286062" y="592667"/>
                      <a:pt x="273362" y="590550"/>
                    </a:cubicBezTo>
                    <a:cubicBezTo>
                      <a:pt x="264895" y="584200"/>
                      <a:pt x="254993" y="579410"/>
                      <a:pt x="247962" y="571500"/>
                    </a:cubicBezTo>
                    <a:cubicBezTo>
                      <a:pt x="237821" y="560092"/>
                      <a:pt x="222562" y="533400"/>
                      <a:pt x="222562" y="533400"/>
                    </a:cubicBezTo>
                    <a:cubicBezTo>
                      <a:pt x="234148" y="498642"/>
                      <a:pt x="232014" y="513913"/>
                      <a:pt x="222562" y="457200"/>
                    </a:cubicBezTo>
                    <a:cubicBezTo>
                      <a:pt x="219643" y="439688"/>
                      <a:pt x="218329" y="441325"/>
                      <a:pt x="216212" y="431800"/>
                    </a:cubicBezTo>
                    <a:close/>
                  </a:path>
                </a:pathLst>
              </a:custGeom>
              <a:pattFill prst="wdUpDiag">
                <a:fgClr>
                  <a:srgbClr val="FF0000"/>
                </a:fgClr>
                <a:bgClr>
                  <a:srgbClr val="00206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7" name="Freeform 46"/>
              <p:cNvSpPr/>
              <p:nvPr/>
            </p:nvSpPr>
            <p:spPr>
              <a:xfrm rot="10037988">
                <a:off x="3858391" y="2018278"/>
                <a:ext cx="344742" cy="358567"/>
              </a:xfrm>
              <a:custGeom>
                <a:avLst/>
                <a:gdLst>
                  <a:gd name="connsiteX0" fmla="*/ 216212 w 623187"/>
                  <a:gd name="connsiteY0" fmla="*/ 431800 h 622300"/>
                  <a:gd name="connsiteX1" fmla="*/ 209862 w 623187"/>
                  <a:gd name="connsiteY1" fmla="*/ 400050 h 622300"/>
                  <a:gd name="connsiteX2" fmla="*/ 165412 w 623187"/>
                  <a:gd name="connsiteY2" fmla="*/ 368300 h 622300"/>
                  <a:gd name="connsiteX3" fmla="*/ 120962 w 623187"/>
                  <a:gd name="connsiteY3" fmla="*/ 323850 h 622300"/>
                  <a:gd name="connsiteX4" fmla="*/ 108262 w 623187"/>
                  <a:gd name="connsiteY4" fmla="*/ 298450 h 622300"/>
                  <a:gd name="connsiteX5" fmla="*/ 89212 w 623187"/>
                  <a:gd name="connsiteY5" fmla="*/ 279400 h 622300"/>
                  <a:gd name="connsiteX6" fmla="*/ 70162 w 623187"/>
                  <a:gd name="connsiteY6" fmla="*/ 254000 h 622300"/>
                  <a:gd name="connsiteX7" fmla="*/ 25712 w 623187"/>
                  <a:gd name="connsiteY7" fmla="*/ 209550 h 622300"/>
                  <a:gd name="connsiteX8" fmla="*/ 19362 w 623187"/>
                  <a:gd name="connsiteY8" fmla="*/ 190500 h 622300"/>
                  <a:gd name="connsiteX9" fmla="*/ 312 w 623187"/>
                  <a:gd name="connsiteY9" fmla="*/ 152400 h 622300"/>
                  <a:gd name="connsiteX10" fmla="*/ 6662 w 623187"/>
                  <a:gd name="connsiteY10" fmla="*/ 44450 h 622300"/>
                  <a:gd name="connsiteX11" fmla="*/ 70162 w 623187"/>
                  <a:gd name="connsiteY11" fmla="*/ 12700 h 622300"/>
                  <a:gd name="connsiteX12" fmla="*/ 89212 w 623187"/>
                  <a:gd name="connsiteY12" fmla="*/ 6350 h 622300"/>
                  <a:gd name="connsiteX13" fmla="*/ 114612 w 623187"/>
                  <a:gd name="connsiteY13" fmla="*/ 0 h 622300"/>
                  <a:gd name="connsiteX14" fmla="*/ 203512 w 623187"/>
                  <a:gd name="connsiteY14" fmla="*/ 6350 h 622300"/>
                  <a:gd name="connsiteX15" fmla="*/ 222562 w 623187"/>
                  <a:gd name="connsiteY15" fmla="*/ 25400 h 622300"/>
                  <a:gd name="connsiteX16" fmla="*/ 247962 w 623187"/>
                  <a:gd name="connsiteY16" fmla="*/ 76200 h 622300"/>
                  <a:gd name="connsiteX17" fmla="*/ 254312 w 623187"/>
                  <a:gd name="connsiteY17" fmla="*/ 95250 h 622300"/>
                  <a:gd name="connsiteX18" fmla="*/ 279712 w 623187"/>
                  <a:gd name="connsiteY18" fmla="*/ 107950 h 622300"/>
                  <a:gd name="connsiteX19" fmla="*/ 292412 w 623187"/>
                  <a:gd name="connsiteY19" fmla="*/ 133350 h 622300"/>
                  <a:gd name="connsiteX20" fmla="*/ 311462 w 623187"/>
                  <a:gd name="connsiteY20" fmla="*/ 146050 h 622300"/>
                  <a:gd name="connsiteX21" fmla="*/ 343212 w 623187"/>
                  <a:gd name="connsiteY21" fmla="*/ 190500 h 622300"/>
                  <a:gd name="connsiteX22" fmla="*/ 355912 w 623187"/>
                  <a:gd name="connsiteY22" fmla="*/ 209550 h 622300"/>
                  <a:gd name="connsiteX23" fmla="*/ 362262 w 623187"/>
                  <a:gd name="connsiteY23" fmla="*/ 228600 h 622300"/>
                  <a:gd name="connsiteX24" fmla="*/ 400362 w 623187"/>
                  <a:gd name="connsiteY24" fmla="*/ 266700 h 622300"/>
                  <a:gd name="connsiteX25" fmla="*/ 419412 w 623187"/>
                  <a:gd name="connsiteY25" fmla="*/ 285750 h 622300"/>
                  <a:gd name="connsiteX26" fmla="*/ 457512 w 623187"/>
                  <a:gd name="connsiteY26" fmla="*/ 323850 h 622300"/>
                  <a:gd name="connsiteX27" fmla="*/ 432112 w 623187"/>
                  <a:gd name="connsiteY27" fmla="*/ 381000 h 622300"/>
                  <a:gd name="connsiteX28" fmla="*/ 406712 w 623187"/>
                  <a:gd name="connsiteY28" fmla="*/ 419100 h 622300"/>
                  <a:gd name="connsiteX29" fmla="*/ 425762 w 623187"/>
                  <a:gd name="connsiteY29" fmla="*/ 431800 h 622300"/>
                  <a:gd name="connsiteX30" fmla="*/ 470212 w 623187"/>
                  <a:gd name="connsiteY30" fmla="*/ 444500 h 622300"/>
                  <a:gd name="connsiteX31" fmla="*/ 495612 w 623187"/>
                  <a:gd name="connsiteY31" fmla="*/ 457200 h 622300"/>
                  <a:gd name="connsiteX32" fmla="*/ 521012 w 623187"/>
                  <a:gd name="connsiteY32" fmla="*/ 463550 h 622300"/>
                  <a:gd name="connsiteX33" fmla="*/ 540062 w 623187"/>
                  <a:gd name="connsiteY33" fmla="*/ 469900 h 622300"/>
                  <a:gd name="connsiteX34" fmla="*/ 590862 w 623187"/>
                  <a:gd name="connsiteY34" fmla="*/ 482600 h 622300"/>
                  <a:gd name="connsiteX35" fmla="*/ 609912 w 623187"/>
                  <a:gd name="connsiteY35" fmla="*/ 495300 h 622300"/>
                  <a:gd name="connsiteX36" fmla="*/ 622612 w 623187"/>
                  <a:gd name="connsiteY36" fmla="*/ 514350 h 622300"/>
                  <a:gd name="connsiteX37" fmla="*/ 597212 w 623187"/>
                  <a:gd name="connsiteY37" fmla="*/ 577850 h 622300"/>
                  <a:gd name="connsiteX38" fmla="*/ 578162 w 623187"/>
                  <a:gd name="connsiteY38" fmla="*/ 596900 h 622300"/>
                  <a:gd name="connsiteX39" fmla="*/ 533712 w 623187"/>
                  <a:gd name="connsiteY39" fmla="*/ 609600 h 622300"/>
                  <a:gd name="connsiteX40" fmla="*/ 508312 w 623187"/>
                  <a:gd name="connsiteY40" fmla="*/ 622300 h 622300"/>
                  <a:gd name="connsiteX41" fmla="*/ 330512 w 623187"/>
                  <a:gd name="connsiteY41" fmla="*/ 603250 h 622300"/>
                  <a:gd name="connsiteX42" fmla="*/ 311462 w 623187"/>
                  <a:gd name="connsiteY42" fmla="*/ 596900 h 622300"/>
                  <a:gd name="connsiteX43" fmla="*/ 273362 w 623187"/>
                  <a:gd name="connsiteY43" fmla="*/ 590550 h 622300"/>
                  <a:gd name="connsiteX44" fmla="*/ 247962 w 623187"/>
                  <a:gd name="connsiteY44" fmla="*/ 571500 h 622300"/>
                  <a:gd name="connsiteX45" fmla="*/ 222562 w 623187"/>
                  <a:gd name="connsiteY45" fmla="*/ 533400 h 622300"/>
                  <a:gd name="connsiteX46" fmla="*/ 222562 w 623187"/>
                  <a:gd name="connsiteY46" fmla="*/ 457200 h 622300"/>
                  <a:gd name="connsiteX47" fmla="*/ 216212 w 623187"/>
                  <a:gd name="connsiteY47" fmla="*/ 4318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3187" h="622300">
                    <a:moveTo>
                      <a:pt x="216212" y="431800"/>
                    </a:moveTo>
                    <a:cubicBezTo>
                      <a:pt x="214095" y="422275"/>
                      <a:pt x="215582" y="409202"/>
                      <a:pt x="209862" y="400050"/>
                    </a:cubicBezTo>
                    <a:cubicBezTo>
                      <a:pt x="207049" y="395549"/>
                      <a:pt x="172577" y="373077"/>
                      <a:pt x="165412" y="368300"/>
                    </a:cubicBezTo>
                    <a:cubicBezTo>
                      <a:pt x="124809" y="307396"/>
                      <a:pt x="194872" y="408319"/>
                      <a:pt x="120962" y="323850"/>
                    </a:cubicBezTo>
                    <a:cubicBezTo>
                      <a:pt x="114729" y="316726"/>
                      <a:pt x="113764" y="306153"/>
                      <a:pt x="108262" y="298450"/>
                    </a:cubicBezTo>
                    <a:cubicBezTo>
                      <a:pt x="103042" y="291142"/>
                      <a:pt x="95056" y="286218"/>
                      <a:pt x="89212" y="279400"/>
                    </a:cubicBezTo>
                    <a:cubicBezTo>
                      <a:pt x="82324" y="271365"/>
                      <a:pt x="76231" y="262670"/>
                      <a:pt x="70162" y="254000"/>
                    </a:cubicBezTo>
                    <a:cubicBezTo>
                      <a:pt x="39150" y="209698"/>
                      <a:pt x="60075" y="221004"/>
                      <a:pt x="25712" y="209550"/>
                    </a:cubicBezTo>
                    <a:cubicBezTo>
                      <a:pt x="23595" y="203200"/>
                      <a:pt x="22355" y="196487"/>
                      <a:pt x="19362" y="190500"/>
                    </a:cubicBezTo>
                    <a:cubicBezTo>
                      <a:pt x="-5257" y="141261"/>
                      <a:pt x="16273" y="200283"/>
                      <a:pt x="312" y="152400"/>
                    </a:cubicBezTo>
                    <a:cubicBezTo>
                      <a:pt x="2429" y="116417"/>
                      <a:pt x="-4737" y="78646"/>
                      <a:pt x="6662" y="44450"/>
                    </a:cubicBezTo>
                    <a:cubicBezTo>
                      <a:pt x="13954" y="22575"/>
                      <a:pt x="51721" y="17969"/>
                      <a:pt x="70162" y="12700"/>
                    </a:cubicBezTo>
                    <a:cubicBezTo>
                      <a:pt x="76598" y="10861"/>
                      <a:pt x="82776" y="8189"/>
                      <a:pt x="89212" y="6350"/>
                    </a:cubicBezTo>
                    <a:cubicBezTo>
                      <a:pt x="97603" y="3952"/>
                      <a:pt x="106145" y="2117"/>
                      <a:pt x="114612" y="0"/>
                    </a:cubicBezTo>
                    <a:cubicBezTo>
                      <a:pt x="144245" y="2117"/>
                      <a:pt x="174593" y="-454"/>
                      <a:pt x="203512" y="6350"/>
                    </a:cubicBezTo>
                    <a:cubicBezTo>
                      <a:pt x="212254" y="8407"/>
                      <a:pt x="217741" y="17824"/>
                      <a:pt x="222562" y="25400"/>
                    </a:cubicBezTo>
                    <a:cubicBezTo>
                      <a:pt x="232726" y="41372"/>
                      <a:pt x="241975" y="58239"/>
                      <a:pt x="247962" y="76200"/>
                    </a:cubicBezTo>
                    <a:cubicBezTo>
                      <a:pt x="250079" y="82550"/>
                      <a:pt x="249579" y="90517"/>
                      <a:pt x="254312" y="95250"/>
                    </a:cubicBezTo>
                    <a:cubicBezTo>
                      <a:pt x="261005" y="101943"/>
                      <a:pt x="271245" y="103717"/>
                      <a:pt x="279712" y="107950"/>
                    </a:cubicBezTo>
                    <a:cubicBezTo>
                      <a:pt x="283945" y="116417"/>
                      <a:pt x="286352" y="126078"/>
                      <a:pt x="292412" y="133350"/>
                    </a:cubicBezTo>
                    <a:cubicBezTo>
                      <a:pt x="297298" y="139213"/>
                      <a:pt x="307026" y="139840"/>
                      <a:pt x="311462" y="146050"/>
                    </a:cubicBezTo>
                    <a:cubicBezTo>
                      <a:pt x="350298" y="200420"/>
                      <a:pt x="299077" y="161076"/>
                      <a:pt x="343212" y="190500"/>
                    </a:cubicBezTo>
                    <a:cubicBezTo>
                      <a:pt x="347445" y="196850"/>
                      <a:pt x="352499" y="202724"/>
                      <a:pt x="355912" y="209550"/>
                    </a:cubicBezTo>
                    <a:cubicBezTo>
                      <a:pt x="358905" y="215537"/>
                      <a:pt x="358153" y="223316"/>
                      <a:pt x="362262" y="228600"/>
                    </a:cubicBezTo>
                    <a:cubicBezTo>
                      <a:pt x="373289" y="242777"/>
                      <a:pt x="387662" y="254000"/>
                      <a:pt x="400362" y="266700"/>
                    </a:cubicBezTo>
                    <a:cubicBezTo>
                      <a:pt x="406712" y="273050"/>
                      <a:pt x="412228" y="280362"/>
                      <a:pt x="419412" y="285750"/>
                    </a:cubicBezTo>
                    <a:cubicBezTo>
                      <a:pt x="450917" y="309379"/>
                      <a:pt x="438941" y="295994"/>
                      <a:pt x="457512" y="323850"/>
                    </a:cubicBezTo>
                    <a:cubicBezTo>
                      <a:pt x="447239" y="385486"/>
                      <a:pt x="461972" y="342608"/>
                      <a:pt x="432112" y="381000"/>
                    </a:cubicBezTo>
                    <a:cubicBezTo>
                      <a:pt x="422741" y="393048"/>
                      <a:pt x="406712" y="419100"/>
                      <a:pt x="406712" y="419100"/>
                    </a:cubicBezTo>
                    <a:cubicBezTo>
                      <a:pt x="413062" y="423333"/>
                      <a:pt x="418936" y="428387"/>
                      <a:pt x="425762" y="431800"/>
                    </a:cubicBezTo>
                    <a:cubicBezTo>
                      <a:pt x="441114" y="439476"/>
                      <a:pt x="453936" y="438396"/>
                      <a:pt x="470212" y="444500"/>
                    </a:cubicBezTo>
                    <a:cubicBezTo>
                      <a:pt x="479075" y="447824"/>
                      <a:pt x="486749" y="453876"/>
                      <a:pt x="495612" y="457200"/>
                    </a:cubicBezTo>
                    <a:cubicBezTo>
                      <a:pt x="503784" y="460264"/>
                      <a:pt x="512621" y="461152"/>
                      <a:pt x="521012" y="463550"/>
                    </a:cubicBezTo>
                    <a:cubicBezTo>
                      <a:pt x="527448" y="465389"/>
                      <a:pt x="533568" y="468277"/>
                      <a:pt x="540062" y="469900"/>
                    </a:cubicBezTo>
                    <a:cubicBezTo>
                      <a:pt x="554553" y="473523"/>
                      <a:pt x="576347" y="475342"/>
                      <a:pt x="590862" y="482600"/>
                    </a:cubicBezTo>
                    <a:cubicBezTo>
                      <a:pt x="597688" y="486013"/>
                      <a:pt x="603562" y="491067"/>
                      <a:pt x="609912" y="495300"/>
                    </a:cubicBezTo>
                    <a:cubicBezTo>
                      <a:pt x="614145" y="501650"/>
                      <a:pt x="621769" y="506765"/>
                      <a:pt x="622612" y="514350"/>
                    </a:cubicBezTo>
                    <a:cubicBezTo>
                      <a:pt x="625924" y="544158"/>
                      <a:pt x="614615" y="557547"/>
                      <a:pt x="597212" y="577850"/>
                    </a:cubicBezTo>
                    <a:cubicBezTo>
                      <a:pt x="591368" y="584668"/>
                      <a:pt x="585634" y="591919"/>
                      <a:pt x="578162" y="596900"/>
                    </a:cubicBezTo>
                    <a:cubicBezTo>
                      <a:pt x="571583" y="601286"/>
                      <a:pt x="538551" y="607785"/>
                      <a:pt x="533712" y="609600"/>
                    </a:cubicBezTo>
                    <a:cubicBezTo>
                      <a:pt x="524849" y="612924"/>
                      <a:pt x="516779" y="618067"/>
                      <a:pt x="508312" y="622300"/>
                    </a:cubicBezTo>
                    <a:cubicBezTo>
                      <a:pt x="331363" y="592809"/>
                      <a:pt x="546468" y="625982"/>
                      <a:pt x="330512" y="603250"/>
                    </a:cubicBezTo>
                    <a:cubicBezTo>
                      <a:pt x="323855" y="602549"/>
                      <a:pt x="317996" y="598352"/>
                      <a:pt x="311462" y="596900"/>
                    </a:cubicBezTo>
                    <a:cubicBezTo>
                      <a:pt x="298893" y="594107"/>
                      <a:pt x="286062" y="592667"/>
                      <a:pt x="273362" y="590550"/>
                    </a:cubicBezTo>
                    <a:cubicBezTo>
                      <a:pt x="264895" y="584200"/>
                      <a:pt x="254993" y="579410"/>
                      <a:pt x="247962" y="571500"/>
                    </a:cubicBezTo>
                    <a:cubicBezTo>
                      <a:pt x="237821" y="560092"/>
                      <a:pt x="222562" y="533400"/>
                      <a:pt x="222562" y="533400"/>
                    </a:cubicBezTo>
                    <a:cubicBezTo>
                      <a:pt x="234148" y="498642"/>
                      <a:pt x="232014" y="513913"/>
                      <a:pt x="222562" y="457200"/>
                    </a:cubicBezTo>
                    <a:cubicBezTo>
                      <a:pt x="219643" y="439688"/>
                      <a:pt x="218329" y="441325"/>
                      <a:pt x="216212" y="431800"/>
                    </a:cubicBezTo>
                    <a:close/>
                  </a:path>
                </a:pathLst>
              </a:custGeom>
              <a:pattFill prst="wdUpDiag">
                <a:fgClr>
                  <a:srgbClr val="FF0000"/>
                </a:fgClr>
                <a:bgClr>
                  <a:srgbClr val="00206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8" name="Freeform 47"/>
              <p:cNvSpPr/>
              <p:nvPr/>
            </p:nvSpPr>
            <p:spPr>
              <a:xfrm rot="6209675">
                <a:off x="4715251" y="1859995"/>
                <a:ext cx="252533" cy="360567"/>
              </a:xfrm>
              <a:custGeom>
                <a:avLst/>
                <a:gdLst>
                  <a:gd name="connsiteX0" fmla="*/ 12700 w 812800"/>
                  <a:gd name="connsiteY0" fmla="*/ 190500 h 382832"/>
                  <a:gd name="connsiteX1" fmla="*/ 38100 w 812800"/>
                  <a:gd name="connsiteY1" fmla="*/ 158750 h 382832"/>
                  <a:gd name="connsiteX2" fmla="*/ 57150 w 812800"/>
                  <a:gd name="connsiteY2" fmla="*/ 152400 h 382832"/>
                  <a:gd name="connsiteX3" fmla="*/ 101600 w 812800"/>
                  <a:gd name="connsiteY3" fmla="*/ 120650 h 382832"/>
                  <a:gd name="connsiteX4" fmla="*/ 127000 w 812800"/>
                  <a:gd name="connsiteY4" fmla="*/ 88900 h 382832"/>
                  <a:gd name="connsiteX5" fmla="*/ 165100 w 812800"/>
                  <a:gd name="connsiteY5" fmla="*/ 76200 h 382832"/>
                  <a:gd name="connsiteX6" fmla="*/ 184150 w 812800"/>
                  <a:gd name="connsiteY6" fmla="*/ 69850 h 382832"/>
                  <a:gd name="connsiteX7" fmla="*/ 241300 w 812800"/>
                  <a:gd name="connsiteY7" fmla="*/ 44450 h 382832"/>
                  <a:gd name="connsiteX8" fmla="*/ 260350 w 812800"/>
                  <a:gd name="connsiteY8" fmla="*/ 38100 h 382832"/>
                  <a:gd name="connsiteX9" fmla="*/ 279400 w 812800"/>
                  <a:gd name="connsiteY9" fmla="*/ 31750 h 382832"/>
                  <a:gd name="connsiteX10" fmla="*/ 311150 w 812800"/>
                  <a:gd name="connsiteY10" fmla="*/ 25400 h 382832"/>
                  <a:gd name="connsiteX11" fmla="*/ 349250 w 812800"/>
                  <a:gd name="connsiteY11" fmla="*/ 12700 h 382832"/>
                  <a:gd name="connsiteX12" fmla="*/ 450850 w 812800"/>
                  <a:gd name="connsiteY12" fmla="*/ 0 h 382832"/>
                  <a:gd name="connsiteX13" fmla="*/ 565150 w 812800"/>
                  <a:gd name="connsiteY13" fmla="*/ 12700 h 382832"/>
                  <a:gd name="connsiteX14" fmla="*/ 603250 w 812800"/>
                  <a:gd name="connsiteY14" fmla="*/ 19050 h 382832"/>
                  <a:gd name="connsiteX15" fmla="*/ 622300 w 812800"/>
                  <a:gd name="connsiteY15" fmla="*/ 31750 h 382832"/>
                  <a:gd name="connsiteX16" fmla="*/ 647700 w 812800"/>
                  <a:gd name="connsiteY16" fmla="*/ 44450 h 382832"/>
                  <a:gd name="connsiteX17" fmla="*/ 692150 w 812800"/>
                  <a:gd name="connsiteY17" fmla="*/ 57150 h 382832"/>
                  <a:gd name="connsiteX18" fmla="*/ 781050 w 812800"/>
                  <a:gd name="connsiteY18" fmla="*/ 44450 h 382832"/>
                  <a:gd name="connsiteX19" fmla="*/ 812800 w 812800"/>
                  <a:gd name="connsiteY19" fmla="*/ 57150 h 382832"/>
                  <a:gd name="connsiteX20" fmla="*/ 806450 w 812800"/>
                  <a:gd name="connsiteY20" fmla="*/ 76200 h 382832"/>
                  <a:gd name="connsiteX21" fmla="*/ 781050 w 812800"/>
                  <a:gd name="connsiteY21" fmla="*/ 114300 h 382832"/>
                  <a:gd name="connsiteX22" fmla="*/ 787400 w 812800"/>
                  <a:gd name="connsiteY22" fmla="*/ 139700 h 382832"/>
                  <a:gd name="connsiteX23" fmla="*/ 806450 w 812800"/>
                  <a:gd name="connsiteY23" fmla="*/ 158750 h 382832"/>
                  <a:gd name="connsiteX24" fmla="*/ 768350 w 812800"/>
                  <a:gd name="connsiteY24" fmla="*/ 279400 h 382832"/>
                  <a:gd name="connsiteX25" fmla="*/ 742950 w 812800"/>
                  <a:gd name="connsiteY25" fmla="*/ 292100 h 382832"/>
                  <a:gd name="connsiteX26" fmla="*/ 692150 w 812800"/>
                  <a:gd name="connsiteY26" fmla="*/ 323850 h 382832"/>
                  <a:gd name="connsiteX27" fmla="*/ 666750 w 812800"/>
                  <a:gd name="connsiteY27" fmla="*/ 342900 h 382832"/>
                  <a:gd name="connsiteX28" fmla="*/ 628650 w 812800"/>
                  <a:gd name="connsiteY28" fmla="*/ 355600 h 382832"/>
                  <a:gd name="connsiteX29" fmla="*/ 609600 w 812800"/>
                  <a:gd name="connsiteY29" fmla="*/ 361950 h 382832"/>
                  <a:gd name="connsiteX30" fmla="*/ 590550 w 812800"/>
                  <a:gd name="connsiteY30" fmla="*/ 368300 h 382832"/>
                  <a:gd name="connsiteX31" fmla="*/ 571500 w 812800"/>
                  <a:gd name="connsiteY31" fmla="*/ 381000 h 382832"/>
                  <a:gd name="connsiteX32" fmla="*/ 463550 w 812800"/>
                  <a:gd name="connsiteY32" fmla="*/ 374650 h 382832"/>
                  <a:gd name="connsiteX33" fmla="*/ 444500 w 812800"/>
                  <a:gd name="connsiteY33" fmla="*/ 368300 h 382832"/>
                  <a:gd name="connsiteX34" fmla="*/ 412750 w 812800"/>
                  <a:gd name="connsiteY34" fmla="*/ 355600 h 382832"/>
                  <a:gd name="connsiteX35" fmla="*/ 387350 w 812800"/>
                  <a:gd name="connsiteY35" fmla="*/ 349250 h 382832"/>
                  <a:gd name="connsiteX36" fmla="*/ 374650 w 812800"/>
                  <a:gd name="connsiteY36" fmla="*/ 381000 h 382832"/>
                  <a:gd name="connsiteX37" fmla="*/ 330200 w 812800"/>
                  <a:gd name="connsiteY37" fmla="*/ 374650 h 382832"/>
                  <a:gd name="connsiteX38" fmla="*/ 254000 w 812800"/>
                  <a:gd name="connsiteY38" fmla="*/ 368300 h 382832"/>
                  <a:gd name="connsiteX39" fmla="*/ 215900 w 812800"/>
                  <a:gd name="connsiteY39" fmla="*/ 355600 h 382832"/>
                  <a:gd name="connsiteX40" fmla="*/ 196850 w 812800"/>
                  <a:gd name="connsiteY40" fmla="*/ 349250 h 382832"/>
                  <a:gd name="connsiteX41" fmla="*/ 152400 w 812800"/>
                  <a:gd name="connsiteY41" fmla="*/ 336550 h 382832"/>
                  <a:gd name="connsiteX42" fmla="*/ 127000 w 812800"/>
                  <a:gd name="connsiteY42" fmla="*/ 323850 h 382832"/>
                  <a:gd name="connsiteX43" fmla="*/ 101600 w 812800"/>
                  <a:gd name="connsiteY43" fmla="*/ 285750 h 382832"/>
                  <a:gd name="connsiteX44" fmla="*/ 95250 w 812800"/>
                  <a:gd name="connsiteY44" fmla="*/ 266700 h 382832"/>
                  <a:gd name="connsiteX45" fmla="*/ 38100 w 812800"/>
                  <a:gd name="connsiteY45" fmla="*/ 247650 h 382832"/>
                  <a:gd name="connsiteX46" fmla="*/ 0 w 812800"/>
                  <a:gd name="connsiteY46" fmla="*/ 228600 h 382832"/>
                  <a:gd name="connsiteX47" fmla="*/ 6350 w 812800"/>
                  <a:gd name="connsiteY47" fmla="*/ 203200 h 382832"/>
                  <a:gd name="connsiteX48" fmla="*/ 25400 w 812800"/>
                  <a:gd name="connsiteY48" fmla="*/ 190500 h 382832"/>
                  <a:gd name="connsiteX49" fmla="*/ 12700 w 812800"/>
                  <a:gd name="connsiteY49" fmla="*/ 190500 h 38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2800" h="382832">
                    <a:moveTo>
                      <a:pt x="12700" y="190500"/>
                    </a:moveTo>
                    <a:cubicBezTo>
                      <a:pt x="14817" y="185208"/>
                      <a:pt x="27810" y="167570"/>
                      <a:pt x="38100" y="158750"/>
                    </a:cubicBezTo>
                    <a:cubicBezTo>
                      <a:pt x="43182" y="154394"/>
                      <a:pt x="51163" y="155393"/>
                      <a:pt x="57150" y="152400"/>
                    </a:cubicBezTo>
                    <a:cubicBezTo>
                      <a:pt x="64361" y="148794"/>
                      <a:pt x="98724" y="123526"/>
                      <a:pt x="101600" y="120650"/>
                    </a:cubicBezTo>
                    <a:cubicBezTo>
                      <a:pt x="111184" y="111066"/>
                      <a:pt x="115897" y="96672"/>
                      <a:pt x="127000" y="88900"/>
                    </a:cubicBezTo>
                    <a:cubicBezTo>
                      <a:pt x="137967" y="81223"/>
                      <a:pt x="152400" y="80433"/>
                      <a:pt x="165100" y="76200"/>
                    </a:cubicBezTo>
                    <a:cubicBezTo>
                      <a:pt x="171450" y="74083"/>
                      <a:pt x="178581" y="73563"/>
                      <a:pt x="184150" y="69850"/>
                    </a:cubicBezTo>
                    <a:cubicBezTo>
                      <a:pt x="214339" y="49724"/>
                      <a:pt x="195960" y="59563"/>
                      <a:pt x="241300" y="44450"/>
                    </a:cubicBezTo>
                    <a:lnTo>
                      <a:pt x="260350" y="38100"/>
                    </a:lnTo>
                    <a:cubicBezTo>
                      <a:pt x="266700" y="35983"/>
                      <a:pt x="272836" y="33063"/>
                      <a:pt x="279400" y="31750"/>
                    </a:cubicBezTo>
                    <a:cubicBezTo>
                      <a:pt x="289983" y="29633"/>
                      <a:pt x="300737" y="28240"/>
                      <a:pt x="311150" y="25400"/>
                    </a:cubicBezTo>
                    <a:cubicBezTo>
                      <a:pt x="324065" y="21878"/>
                      <a:pt x="336045" y="14901"/>
                      <a:pt x="349250" y="12700"/>
                    </a:cubicBezTo>
                    <a:cubicBezTo>
                      <a:pt x="408333" y="2853"/>
                      <a:pt x="374539" y="7631"/>
                      <a:pt x="450850" y="0"/>
                    </a:cubicBezTo>
                    <a:lnTo>
                      <a:pt x="565150" y="12700"/>
                    </a:lnTo>
                    <a:cubicBezTo>
                      <a:pt x="577926" y="14297"/>
                      <a:pt x="591036" y="14979"/>
                      <a:pt x="603250" y="19050"/>
                    </a:cubicBezTo>
                    <a:cubicBezTo>
                      <a:pt x="610490" y="21463"/>
                      <a:pt x="615674" y="27964"/>
                      <a:pt x="622300" y="31750"/>
                    </a:cubicBezTo>
                    <a:cubicBezTo>
                      <a:pt x="630519" y="36446"/>
                      <a:pt x="638999" y="40721"/>
                      <a:pt x="647700" y="44450"/>
                    </a:cubicBezTo>
                    <a:cubicBezTo>
                      <a:pt x="660454" y="49916"/>
                      <a:pt x="679261" y="53928"/>
                      <a:pt x="692150" y="57150"/>
                    </a:cubicBezTo>
                    <a:cubicBezTo>
                      <a:pt x="707321" y="54621"/>
                      <a:pt x="770175" y="43613"/>
                      <a:pt x="781050" y="44450"/>
                    </a:cubicBezTo>
                    <a:cubicBezTo>
                      <a:pt x="792415" y="45324"/>
                      <a:pt x="802217" y="52917"/>
                      <a:pt x="812800" y="57150"/>
                    </a:cubicBezTo>
                    <a:cubicBezTo>
                      <a:pt x="810683" y="63500"/>
                      <a:pt x="810163" y="70631"/>
                      <a:pt x="806450" y="76200"/>
                    </a:cubicBezTo>
                    <a:cubicBezTo>
                      <a:pt x="774739" y="123766"/>
                      <a:pt x="796149" y="69004"/>
                      <a:pt x="781050" y="114300"/>
                    </a:cubicBezTo>
                    <a:cubicBezTo>
                      <a:pt x="783167" y="122767"/>
                      <a:pt x="783070" y="132123"/>
                      <a:pt x="787400" y="139700"/>
                    </a:cubicBezTo>
                    <a:cubicBezTo>
                      <a:pt x="791855" y="147497"/>
                      <a:pt x="805890" y="149787"/>
                      <a:pt x="806450" y="158750"/>
                    </a:cubicBezTo>
                    <a:cubicBezTo>
                      <a:pt x="807397" y="173905"/>
                      <a:pt x="800439" y="263356"/>
                      <a:pt x="768350" y="279400"/>
                    </a:cubicBezTo>
                    <a:cubicBezTo>
                      <a:pt x="759883" y="283633"/>
                      <a:pt x="750523" y="286420"/>
                      <a:pt x="742950" y="292100"/>
                    </a:cubicBezTo>
                    <a:cubicBezTo>
                      <a:pt x="695593" y="327617"/>
                      <a:pt x="740672" y="311720"/>
                      <a:pt x="692150" y="323850"/>
                    </a:cubicBezTo>
                    <a:cubicBezTo>
                      <a:pt x="683683" y="330200"/>
                      <a:pt x="676216" y="338167"/>
                      <a:pt x="666750" y="342900"/>
                    </a:cubicBezTo>
                    <a:cubicBezTo>
                      <a:pt x="654776" y="348887"/>
                      <a:pt x="641350" y="351367"/>
                      <a:pt x="628650" y="355600"/>
                    </a:cubicBezTo>
                    <a:lnTo>
                      <a:pt x="609600" y="361950"/>
                    </a:lnTo>
                    <a:cubicBezTo>
                      <a:pt x="603250" y="364067"/>
                      <a:pt x="596119" y="364587"/>
                      <a:pt x="590550" y="368300"/>
                    </a:cubicBezTo>
                    <a:lnTo>
                      <a:pt x="571500" y="381000"/>
                    </a:lnTo>
                    <a:cubicBezTo>
                      <a:pt x="535517" y="378883"/>
                      <a:pt x="499417" y="378237"/>
                      <a:pt x="463550" y="374650"/>
                    </a:cubicBezTo>
                    <a:cubicBezTo>
                      <a:pt x="456890" y="373984"/>
                      <a:pt x="450767" y="370650"/>
                      <a:pt x="444500" y="368300"/>
                    </a:cubicBezTo>
                    <a:cubicBezTo>
                      <a:pt x="433827" y="364298"/>
                      <a:pt x="423564" y="359205"/>
                      <a:pt x="412750" y="355600"/>
                    </a:cubicBezTo>
                    <a:cubicBezTo>
                      <a:pt x="404471" y="352840"/>
                      <a:pt x="395817" y="351367"/>
                      <a:pt x="387350" y="349250"/>
                    </a:cubicBezTo>
                    <a:cubicBezTo>
                      <a:pt x="383117" y="359833"/>
                      <a:pt x="385066" y="376371"/>
                      <a:pt x="374650" y="381000"/>
                    </a:cubicBezTo>
                    <a:cubicBezTo>
                      <a:pt x="360973" y="387079"/>
                      <a:pt x="345085" y="376217"/>
                      <a:pt x="330200" y="374650"/>
                    </a:cubicBezTo>
                    <a:cubicBezTo>
                      <a:pt x="304852" y="371982"/>
                      <a:pt x="279400" y="370417"/>
                      <a:pt x="254000" y="368300"/>
                    </a:cubicBezTo>
                    <a:lnTo>
                      <a:pt x="215900" y="355600"/>
                    </a:lnTo>
                    <a:cubicBezTo>
                      <a:pt x="209550" y="353483"/>
                      <a:pt x="203344" y="350873"/>
                      <a:pt x="196850" y="349250"/>
                    </a:cubicBezTo>
                    <a:cubicBezTo>
                      <a:pt x="183961" y="346028"/>
                      <a:pt x="165154" y="342016"/>
                      <a:pt x="152400" y="336550"/>
                    </a:cubicBezTo>
                    <a:cubicBezTo>
                      <a:pt x="143699" y="332821"/>
                      <a:pt x="135467" y="328083"/>
                      <a:pt x="127000" y="323850"/>
                    </a:cubicBezTo>
                    <a:cubicBezTo>
                      <a:pt x="118533" y="311150"/>
                      <a:pt x="106427" y="300230"/>
                      <a:pt x="101600" y="285750"/>
                    </a:cubicBezTo>
                    <a:cubicBezTo>
                      <a:pt x="99483" y="279400"/>
                      <a:pt x="99983" y="271433"/>
                      <a:pt x="95250" y="266700"/>
                    </a:cubicBezTo>
                    <a:cubicBezTo>
                      <a:pt x="81166" y="252616"/>
                      <a:pt x="55223" y="251931"/>
                      <a:pt x="38100" y="247650"/>
                    </a:cubicBezTo>
                    <a:cubicBezTo>
                      <a:pt x="17068" y="242392"/>
                      <a:pt x="18624" y="241016"/>
                      <a:pt x="0" y="228600"/>
                    </a:cubicBezTo>
                    <a:cubicBezTo>
                      <a:pt x="2117" y="220133"/>
                      <a:pt x="1509" y="210462"/>
                      <a:pt x="6350" y="203200"/>
                    </a:cubicBezTo>
                    <a:cubicBezTo>
                      <a:pt x="10583" y="196850"/>
                      <a:pt x="19295" y="195079"/>
                      <a:pt x="25400" y="190500"/>
                    </a:cubicBezTo>
                    <a:cubicBezTo>
                      <a:pt x="27795" y="188704"/>
                      <a:pt x="10583" y="195792"/>
                      <a:pt x="12700" y="190500"/>
                    </a:cubicBezTo>
                    <a:close/>
                  </a:path>
                </a:pathLst>
              </a:custGeom>
              <a:pattFill prst="wdDnDiag">
                <a:fgClr>
                  <a:srgbClr val="002060"/>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59" name="TextBox 58"/>
            <p:cNvSpPr txBox="1"/>
            <p:nvPr/>
          </p:nvSpPr>
          <p:spPr>
            <a:xfrm>
              <a:off x="5895900" y="459056"/>
              <a:ext cx="2165786" cy="369332"/>
            </a:xfrm>
            <a:prstGeom prst="rect">
              <a:avLst/>
            </a:prstGeom>
            <a:noFill/>
          </p:spPr>
          <p:txBody>
            <a:bodyPr wrap="square" rtlCol="0">
              <a:spAutoFit/>
            </a:bodyPr>
            <a:lstStyle/>
            <a:p>
              <a:pPr algn="ctr" defTabSz="914400"/>
              <a:r>
                <a:rPr lang="en-US" b="1" i="1" dirty="0" smtClean="0">
                  <a:solidFill>
                    <a:prstClr val="black"/>
                  </a:solidFill>
                </a:rPr>
                <a:t>Composite particles    </a:t>
              </a:r>
              <a:endParaRPr lang="en-US" b="1" i="1" dirty="0">
                <a:solidFill>
                  <a:prstClr val="black"/>
                </a:solidFill>
              </a:endParaRPr>
            </a:p>
          </p:txBody>
        </p:sp>
        <p:pic>
          <p:nvPicPr>
            <p:cNvPr id="64" name="Picture -1019" descr="C:\Users\kmanukya\Documents\ND\TaC\TaC TEM\particle_001.tif"/>
            <p:cNvPicPr preferRelativeResize="0">
              <a:picLocks noChangeArrowheads="1"/>
            </p:cNvPicPr>
            <p:nvPr/>
          </p:nvPicPr>
          <p:blipFill rotWithShape="1">
            <a:blip r:embed="rId11" cstate="print">
              <a:extLst>
                <a:ext uri="{28A0092B-C50C-407E-A947-70E740481C1C}">
                  <a14:useLocalDpi xmlns:a14="http://schemas.microsoft.com/office/drawing/2010/main" val="0"/>
                </a:ext>
              </a:extLst>
            </a:blip>
            <a:srcRect l="6532" t="1666" r="13484" b="7441"/>
            <a:stretch/>
          </p:blipFill>
          <p:spPr bwMode="auto">
            <a:xfrm>
              <a:off x="6172200" y="2209800"/>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6178549" y="2209800"/>
              <a:ext cx="1004105" cy="33855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400"/>
              <a:r>
                <a:rPr lang="en-US" sz="1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Ti/C</a:t>
              </a:r>
              <a:endParaRPr lang="en-US" sz="1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grpSp>
      <p:sp>
        <p:nvSpPr>
          <p:cNvPr id="2" name="TextBox 1"/>
          <p:cNvSpPr txBox="1"/>
          <p:nvPr/>
        </p:nvSpPr>
        <p:spPr>
          <a:xfrm>
            <a:off x="909445" y="4810882"/>
            <a:ext cx="659155" cy="369332"/>
          </a:xfrm>
          <a:prstGeom prst="rect">
            <a:avLst/>
          </a:prstGeom>
          <a:noFill/>
        </p:spPr>
        <p:txBody>
          <a:bodyPr wrap="none" rtlCol="0">
            <a:spAutoFit/>
          </a:bodyPr>
          <a:lstStyle/>
          <a:p>
            <a:r>
              <a:rPr lang="en-US" b="1" dirty="0" smtClean="0">
                <a:solidFill>
                  <a:srgbClr val="FF0000"/>
                </a:solidFill>
              </a:rPr>
              <a:t>Ni-Al</a:t>
            </a:r>
            <a:endParaRPr lang="en-US" b="1" dirty="0">
              <a:solidFill>
                <a:srgbClr val="FF0000"/>
              </a:solidFill>
            </a:endParaRPr>
          </a:p>
        </p:txBody>
      </p:sp>
      <p:sp>
        <p:nvSpPr>
          <p:cNvPr id="53" name="TextBox 52"/>
          <p:cNvSpPr txBox="1"/>
          <p:nvPr/>
        </p:nvSpPr>
        <p:spPr>
          <a:xfrm>
            <a:off x="6091963" y="4842685"/>
            <a:ext cx="587212" cy="369332"/>
          </a:xfrm>
          <a:prstGeom prst="rect">
            <a:avLst/>
          </a:prstGeom>
          <a:noFill/>
        </p:spPr>
        <p:txBody>
          <a:bodyPr wrap="none" rtlCol="0">
            <a:spAutoFit/>
          </a:bodyPr>
          <a:lstStyle/>
          <a:p>
            <a:r>
              <a:rPr lang="en-US" b="1" dirty="0" smtClean="0">
                <a:solidFill>
                  <a:srgbClr val="FF0000"/>
                </a:solidFill>
              </a:rPr>
              <a:t>Ta-C</a:t>
            </a:r>
            <a:endParaRPr lang="en-US" b="1" dirty="0">
              <a:solidFill>
                <a:srgbClr val="FF0000"/>
              </a:solidFill>
            </a:endParaRPr>
          </a:p>
        </p:txBody>
      </p:sp>
      <p:sp>
        <p:nvSpPr>
          <p:cNvPr id="54" name="TextBox 53"/>
          <p:cNvSpPr txBox="1"/>
          <p:nvPr/>
        </p:nvSpPr>
        <p:spPr>
          <a:xfrm>
            <a:off x="4391004" y="4832053"/>
            <a:ext cx="546945" cy="369332"/>
          </a:xfrm>
          <a:prstGeom prst="rect">
            <a:avLst/>
          </a:prstGeom>
          <a:noFill/>
        </p:spPr>
        <p:txBody>
          <a:bodyPr wrap="none" rtlCol="0">
            <a:spAutoFit/>
          </a:bodyPr>
          <a:lstStyle/>
          <a:p>
            <a:r>
              <a:rPr lang="en-US" b="1" dirty="0" err="1" smtClean="0">
                <a:solidFill>
                  <a:srgbClr val="FF0000"/>
                </a:solidFill>
              </a:rPr>
              <a:t>Ti</a:t>
            </a:r>
            <a:r>
              <a:rPr lang="en-US" b="1" dirty="0" smtClean="0">
                <a:solidFill>
                  <a:srgbClr val="FF0000"/>
                </a:solidFill>
              </a:rPr>
              <a:t>-C</a:t>
            </a:r>
            <a:endParaRPr lang="en-US" b="1" dirty="0">
              <a:solidFill>
                <a:srgbClr val="FF0000"/>
              </a:solidFill>
            </a:endParaRPr>
          </a:p>
        </p:txBody>
      </p:sp>
      <p:sp>
        <p:nvSpPr>
          <p:cNvPr id="55" name="TextBox 54"/>
          <p:cNvSpPr txBox="1"/>
          <p:nvPr/>
        </p:nvSpPr>
        <p:spPr>
          <a:xfrm>
            <a:off x="7757975" y="4845901"/>
            <a:ext cx="659155" cy="369332"/>
          </a:xfrm>
          <a:prstGeom prst="rect">
            <a:avLst/>
          </a:prstGeom>
          <a:noFill/>
        </p:spPr>
        <p:txBody>
          <a:bodyPr wrap="none" rtlCol="0">
            <a:spAutoFit/>
          </a:bodyPr>
          <a:lstStyle/>
          <a:p>
            <a:r>
              <a:rPr lang="en-US" b="1" dirty="0" smtClean="0">
                <a:solidFill>
                  <a:schemeClr val="tx2"/>
                </a:solidFill>
              </a:rPr>
              <a:t>Ni-Al</a:t>
            </a:r>
            <a:endParaRPr lang="en-US" b="1" dirty="0">
              <a:solidFill>
                <a:schemeClr val="tx2"/>
              </a:solidFill>
            </a:endParaRPr>
          </a:p>
        </p:txBody>
      </p:sp>
      <p:sp>
        <p:nvSpPr>
          <p:cNvPr id="56" name="TextBox 55"/>
          <p:cNvSpPr txBox="1"/>
          <p:nvPr/>
        </p:nvSpPr>
        <p:spPr>
          <a:xfrm>
            <a:off x="2640352" y="4832053"/>
            <a:ext cx="596638" cy="369332"/>
          </a:xfrm>
          <a:prstGeom prst="rect">
            <a:avLst/>
          </a:prstGeom>
          <a:noFill/>
        </p:spPr>
        <p:txBody>
          <a:bodyPr wrap="none" rtlCol="0">
            <a:spAutoFit/>
          </a:bodyPr>
          <a:lstStyle/>
          <a:p>
            <a:r>
              <a:rPr lang="en-US" b="1" dirty="0" err="1" smtClean="0">
                <a:solidFill>
                  <a:srgbClr val="FF0000"/>
                </a:solidFill>
              </a:rPr>
              <a:t>Hf</a:t>
            </a:r>
            <a:r>
              <a:rPr lang="en-US" b="1" dirty="0" smtClean="0">
                <a:solidFill>
                  <a:srgbClr val="FF0000"/>
                </a:solidFill>
              </a:rPr>
              <a:t>-C</a:t>
            </a:r>
            <a:endParaRPr lang="en-US" b="1" dirty="0">
              <a:solidFill>
                <a:srgbClr val="FF0000"/>
              </a:solidFill>
            </a:endParaRPr>
          </a:p>
        </p:txBody>
      </p:sp>
    </p:spTree>
    <p:extLst>
      <p:ext uri="{BB962C8B-B14F-4D97-AF65-F5344CB8AC3E}">
        <p14:creationId xmlns:p14="http://schemas.microsoft.com/office/powerpoint/2010/main" val="335129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04"/>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1000"/>
                                  </p:stCondLst>
                                  <p:childTnLst>
                                    <p:set>
                                      <p:cBhvr>
                                        <p:cTn id="12" dur="1" fill="hold">
                                          <p:stCondLst>
                                            <p:cond delay="0"/>
                                          </p:stCondLst>
                                        </p:cTn>
                                        <p:tgtEl>
                                          <p:spTgt spid="102"/>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10000"/>
                                  </p:stCondLst>
                                  <p:childTnLst>
                                    <p:set>
                                      <p:cBhvr>
                                        <p:cTn id="15" dur="1" fill="hold">
                                          <p:stCondLst>
                                            <p:cond delay="0"/>
                                          </p:stCondLst>
                                        </p:cTn>
                                        <p:tgtEl>
                                          <p:spTgt spid="10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1000"/>
                                        <p:tgtEl>
                                          <p:spTgt spid="63"/>
                                        </p:tgtEl>
                                      </p:cBhvr>
                                    </p:animEffect>
                                    <p:anim calcmode="lin" valueType="num">
                                      <p:cBhvr>
                                        <p:cTn id="26" dur="1000" fill="hold"/>
                                        <p:tgtEl>
                                          <p:spTgt spid="63"/>
                                        </p:tgtEl>
                                        <p:attrNameLst>
                                          <p:attrName>ppt_x</p:attrName>
                                        </p:attrNameLst>
                                      </p:cBhvr>
                                      <p:tavLst>
                                        <p:tav tm="0">
                                          <p:val>
                                            <p:strVal val="#ppt_x"/>
                                          </p:val>
                                        </p:tav>
                                        <p:tav tm="100000">
                                          <p:val>
                                            <p:strVal val="#ppt_x"/>
                                          </p:val>
                                        </p:tav>
                                      </p:tavLst>
                                    </p:anim>
                                    <p:anim calcmode="lin" valueType="num">
                                      <p:cBhvr>
                                        <p:cTn id="2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500" fill="hold"/>
                                        <p:tgtEl>
                                          <p:spTgt spid="61"/>
                                        </p:tgtEl>
                                        <p:attrNameLst>
                                          <p:attrName>ppt_x</p:attrName>
                                        </p:attrNameLst>
                                      </p:cBhvr>
                                      <p:tavLst>
                                        <p:tav tm="0">
                                          <p:val>
                                            <p:strVal val="#ppt_x"/>
                                          </p:val>
                                        </p:tav>
                                        <p:tav tm="100000">
                                          <p:val>
                                            <p:strVal val="#ppt_x"/>
                                          </p:val>
                                        </p:tav>
                                      </p:tavLst>
                                    </p:anim>
                                    <p:anim calcmode="lin" valueType="num">
                                      <p:cBhvr additive="base">
                                        <p:cTn id="3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circle(in)">
                                      <p:cBhvr>
                                        <p:cTn id="38" dur="20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
              <a:schemeClr val="accent1">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6148" name="TextBox 16"/>
          <p:cNvSpPr txBox="1">
            <a:spLocks noChangeArrowheads="1"/>
          </p:cNvSpPr>
          <p:nvPr/>
        </p:nvSpPr>
        <p:spPr bwMode="auto">
          <a:xfrm>
            <a:off x="4094292" y="5118000"/>
            <a:ext cx="4286250" cy="10239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fontAlgn="base">
              <a:spcBef>
                <a:spcPct val="0"/>
              </a:spcBef>
              <a:spcAft>
                <a:spcPct val="0"/>
              </a:spcAft>
              <a:buFontTx/>
              <a:buNone/>
            </a:pPr>
            <a:r>
              <a:rPr lang="en-US" altLang="en-US" sz="1200" dirty="0" smtClean="0">
                <a:solidFill>
                  <a:prstClr val="black"/>
                </a:solidFill>
                <a:latin typeface="Times New Roman" panose="02020603050405020304" pitchFamily="18" charset="0"/>
              </a:rPr>
              <a:t>The XRD analysis demonstrates that the products synthesized by forced SHS compaction in a sand mold are the single-phase (</a:t>
            </a:r>
            <a:r>
              <a:rPr lang="en-US" altLang="en-US" sz="1200" dirty="0" err="1" smtClean="0">
                <a:solidFill>
                  <a:prstClr val="black"/>
                </a:solidFill>
                <a:latin typeface="Times New Roman" panose="02020603050405020304" pitchFamily="18" charset="0"/>
              </a:rPr>
              <a:t>Ta,Zr</a:t>
            </a:r>
            <a:r>
              <a:rPr lang="en-US" altLang="en-US" sz="1200" dirty="0" smtClean="0">
                <a:solidFill>
                  <a:prstClr val="black"/>
                </a:solidFill>
                <a:latin typeface="Times New Roman" panose="02020603050405020304" pitchFamily="18" charset="0"/>
              </a:rPr>
              <a:t>)C solution with the lattice parameter of tantalum-zirconium carbide of 0.4479 nm, which corresponds to 10–11% of zirconium in complex carbide. </a:t>
            </a:r>
          </a:p>
        </p:txBody>
      </p:sp>
      <p:sp>
        <p:nvSpPr>
          <p:cNvPr id="6149" name="TextBox 3"/>
          <p:cNvSpPr txBox="1">
            <a:spLocks noChangeArrowheads="1"/>
          </p:cNvSpPr>
          <p:nvPr/>
        </p:nvSpPr>
        <p:spPr bwMode="auto">
          <a:xfrm>
            <a:off x="-848289" y="143534"/>
            <a:ext cx="1040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Tx/>
              <a:buNone/>
            </a:pPr>
            <a:r>
              <a:rPr lang="en-US" sz="2800" b="1" dirty="0" smtClean="0">
                <a:solidFill>
                  <a:schemeClr val="tx2"/>
                </a:solidFill>
                <a:effectLst>
                  <a:outerShdw blurRad="38100" dist="38100" dir="2700000" algn="tl">
                    <a:srgbClr val="000000">
                      <a:alpha val="43137"/>
                    </a:srgbClr>
                  </a:outerShdw>
                </a:effectLst>
              </a:rPr>
              <a:t>Ultra-high </a:t>
            </a:r>
            <a:r>
              <a:rPr lang="en-US" sz="2800" b="1" dirty="0">
                <a:solidFill>
                  <a:schemeClr val="tx2"/>
                </a:solidFill>
                <a:effectLst>
                  <a:outerShdw blurRad="38100" dist="38100" dir="2700000" algn="tl">
                    <a:srgbClr val="000000">
                      <a:alpha val="43137"/>
                    </a:srgbClr>
                  </a:outerShdw>
                </a:effectLst>
              </a:rPr>
              <a:t>temperature </a:t>
            </a:r>
            <a:r>
              <a:rPr lang="en-US" sz="2800" b="1" dirty="0" smtClean="0">
                <a:solidFill>
                  <a:schemeClr val="tx2"/>
                </a:solidFill>
                <a:effectLst>
                  <a:outerShdw blurRad="38100" dist="38100" dir="2700000" algn="tl">
                    <a:srgbClr val="000000">
                      <a:alpha val="43137"/>
                    </a:srgbClr>
                  </a:outerShdw>
                </a:effectLst>
              </a:rPr>
              <a:t>(</a:t>
            </a:r>
            <a:r>
              <a:rPr lang="en-US" sz="2800" b="1" dirty="0" err="1" smtClean="0">
                <a:solidFill>
                  <a:schemeClr val="tx2"/>
                </a:solidFill>
                <a:effectLst>
                  <a:outerShdw blurRad="38100" dist="38100" dir="2700000" algn="tl">
                    <a:srgbClr val="000000">
                      <a:alpha val="43137"/>
                    </a:srgbClr>
                  </a:outerShdw>
                </a:effectLst>
              </a:rPr>
              <a:t>Ta,Zr</a:t>
            </a:r>
            <a:r>
              <a:rPr lang="en-US" sz="2800" b="1" dirty="0" smtClean="0">
                <a:solidFill>
                  <a:schemeClr val="tx2"/>
                </a:solidFill>
                <a:effectLst>
                  <a:outerShdw blurRad="38100" dist="38100" dir="2700000" algn="tl">
                    <a:srgbClr val="000000">
                      <a:alpha val="43137"/>
                    </a:srgbClr>
                  </a:outerShdw>
                </a:effectLst>
              </a:rPr>
              <a:t>)C carbide  </a:t>
            </a:r>
            <a:r>
              <a:rPr lang="en-US" sz="2800" b="1" dirty="0">
                <a:solidFill>
                  <a:schemeClr val="tx2"/>
                </a:solidFill>
                <a:effectLst>
                  <a:outerShdw blurRad="38100" dist="38100" dir="2700000" algn="tl">
                    <a:srgbClr val="000000">
                      <a:alpha val="43137"/>
                    </a:srgbClr>
                  </a:outerShdw>
                </a:effectLst>
              </a:rPr>
              <a:t>by </a:t>
            </a:r>
            <a:r>
              <a:rPr lang="en-US" sz="2800" b="1" dirty="0" smtClean="0">
                <a:solidFill>
                  <a:schemeClr val="tx2"/>
                </a:solidFill>
                <a:effectLst>
                  <a:outerShdw blurRad="38100" dist="38100" dir="2700000" algn="tl">
                    <a:srgbClr val="000000">
                      <a:alpha val="43137"/>
                    </a:srgbClr>
                  </a:outerShdw>
                </a:effectLst>
              </a:rPr>
              <a:t>HEBM + SHS</a:t>
            </a:r>
            <a:endParaRPr lang="ru-RU" altLang="en-US" sz="28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50" name="Picture 59"/>
          <p:cNvPicPr>
            <a:picLocks noChangeAspect="1" noChangeArrowheads="1"/>
          </p:cNvPicPr>
          <p:nvPr/>
        </p:nvPicPr>
        <p:blipFill>
          <a:blip r:embed="rId2">
            <a:lum contrast="8000"/>
            <a:extLst>
              <a:ext uri="{28A0092B-C50C-407E-A947-70E740481C1C}">
                <a14:useLocalDpi xmlns:a14="http://schemas.microsoft.com/office/drawing/2010/main" val="0"/>
              </a:ext>
            </a:extLst>
          </a:blip>
          <a:srcRect/>
          <a:stretch>
            <a:fillRect/>
          </a:stretch>
        </p:blipFill>
        <p:spPr bwMode="auto">
          <a:xfrm>
            <a:off x="572041" y="4096622"/>
            <a:ext cx="251936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Прямоугольник 2"/>
          <p:cNvSpPr>
            <a:spLocks noChangeArrowheads="1"/>
          </p:cNvSpPr>
          <p:nvPr/>
        </p:nvSpPr>
        <p:spPr bwMode="auto">
          <a:xfrm>
            <a:off x="0" y="6402589"/>
            <a:ext cx="9144000" cy="400110"/>
          </a:xfrm>
          <a:prstGeom prst="rect">
            <a:avLst/>
          </a:prstGeom>
          <a:solidFill>
            <a:schemeClr val="bg2"/>
          </a:solidFill>
          <a:ln>
            <a:noFill/>
          </a:ln>
          <a:extLst>
            <a:ext uri="{91240B29-F687-4F45-9708-019B960494DF}">
              <a14:hiddenLine xmlns:a14="http://schemas.microsoft.com/office/drawing/2010/main" w="19050">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fontAlgn="base">
              <a:spcBef>
                <a:spcPct val="0"/>
              </a:spcBef>
              <a:spcAft>
                <a:spcPct val="0"/>
              </a:spcAft>
              <a:buFontTx/>
              <a:buNone/>
            </a:pPr>
            <a:r>
              <a:rPr lang="en-US" altLang="en-US" sz="1000" b="1" dirty="0" smtClean="0">
                <a:solidFill>
                  <a:srgbClr val="1F497D"/>
                </a:solidFill>
                <a:latin typeface="Times New Roman" panose="02020603050405020304" pitchFamily="18" charset="0"/>
                <a:cs typeface="Times New Roman" panose="02020603050405020304" pitchFamily="18" charset="0"/>
              </a:rPr>
              <a:t>E.I. </a:t>
            </a:r>
            <a:r>
              <a:rPr lang="en-US" altLang="en-US" sz="1000" b="1" dirty="0" err="1" smtClean="0">
                <a:solidFill>
                  <a:srgbClr val="1F497D"/>
                </a:solidFill>
                <a:latin typeface="Times New Roman" panose="02020603050405020304" pitchFamily="18" charset="0"/>
                <a:cs typeface="Times New Roman" panose="02020603050405020304" pitchFamily="18" charset="0"/>
              </a:rPr>
              <a:t>Patsera</a:t>
            </a:r>
            <a:r>
              <a:rPr lang="en-US" altLang="en-US" sz="1000" b="1" dirty="0" smtClean="0">
                <a:solidFill>
                  <a:srgbClr val="1F497D"/>
                </a:solidFill>
                <a:latin typeface="Times New Roman" panose="02020603050405020304" pitchFamily="18" charset="0"/>
                <a:cs typeface="Times New Roman" panose="02020603050405020304" pitchFamily="18" charset="0"/>
              </a:rPr>
              <a:t>, E.A. </a:t>
            </a:r>
            <a:r>
              <a:rPr lang="en-US" altLang="en-US" sz="1000" b="1" dirty="0" err="1" smtClean="0">
                <a:solidFill>
                  <a:srgbClr val="1F497D"/>
                </a:solidFill>
                <a:latin typeface="Times New Roman" panose="02020603050405020304" pitchFamily="18" charset="0"/>
                <a:cs typeface="Times New Roman" panose="02020603050405020304" pitchFamily="18" charset="0"/>
              </a:rPr>
              <a:t>Levashov</a:t>
            </a:r>
            <a:r>
              <a:rPr lang="en-US" altLang="en-US" sz="1000" b="1" dirty="0" smtClean="0">
                <a:solidFill>
                  <a:srgbClr val="1F497D"/>
                </a:solidFill>
                <a:latin typeface="Times New Roman" panose="02020603050405020304" pitchFamily="18" charset="0"/>
                <a:cs typeface="Times New Roman" panose="02020603050405020304" pitchFamily="18" charset="0"/>
              </a:rPr>
              <a:t>, V.V. </a:t>
            </a:r>
            <a:r>
              <a:rPr lang="en-US" altLang="en-US" sz="1000" b="1" dirty="0" err="1" smtClean="0">
                <a:solidFill>
                  <a:srgbClr val="1F497D"/>
                </a:solidFill>
                <a:latin typeface="Times New Roman" panose="02020603050405020304" pitchFamily="18" charset="0"/>
                <a:cs typeface="Times New Roman" panose="02020603050405020304" pitchFamily="18" charset="0"/>
              </a:rPr>
              <a:t>Kurbatkina</a:t>
            </a:r>
            <a:r>
              <a:rPr lang="en-US" altLang="en-US" sz="1000" b="1" dirty="0" smtClean="0">
                <a:solidFill>
                  <a:srgbClr val="1F497D"/>
                </a:solidFill>
                <a:latin typeface="Times New Roman" panose="02020603050405020304" pitchFamily="18" charset="0"/>
                <a:cs typeface="Times New Roman" panose="02020603050405020304" pitchFamily="18" charset="0"/>
              </a:rPr>
              <a:t>, </a:t>
            </a:r>
            <a:r>
              <a:rPr lang="en-US" altLang="en-US" sz="1000" b="1" dirty="0" err="1" smtClean="0">
                <a:solidFill>
                  <a:srgbClr val="1F497D"/>
                </a:solidFill>
                <a:latin typeface="Times New Roman" panose="02020603050405020304" pitchFamily="18" charset="0"/>
                <a:cs typeface="Times New Roman" panose="02020603050405020304" pitchFamily="18" charset="0"/>
              </a:rPr>
              <a:t>D.Yu</a:t>
            </a:r>
            <a:r>
              <a:rPr lang="en-US" altLang="en-US" sz="1000" b="1" dirty="0" smtClean="0">
                <a:solidFill>
                  <a:srgbClr val="1F497D"/>
                </a:solidFill>
                <a:latin typeface="Times New Roman" panose="02020603050405020304" pitchFamily="18" charset="0"/>
                <a:cs typeface="Times New Roman" panose="02020603050405020304" pitchFamily="18" charset="0"/>
              </a:rPr>
              <a:t>. </a:t>
            </a:r>
            <a:r>
              <a:rPr lang="en-US" altLang="en-US" sz="1000" b="1" dirty="0" err="1" smtClean="0">
                <a:solidFill>
                  <a:srgbClr val="1F497D"/>
                </a:solidFill>
                <a:latin typeface="Times New Roman" panose="02020603050405020304" pitchFamily="18" charset="0"/>
                <a:cs typeface="Times New Roman" panose="02020603050405020304" pitchFamily="18" charset="0"/>
              </a:rPr>
              <a:t>Kovalev</a:t>
            </a:r>
            <a:r>
              <a:rPr lang="en-US" altLang="en-US" sz="1000" b="1" dirty="0" smtClean="0">
                <a:solidFill>
                  <a:srgbClr val="1F497D"/>
                </a:solidFill>
                <a:latin typeface="Times New Roman" panose="02020603050405020304" pitchFamily="18" charset="0"/>
                <a:cs typeface="Times New Roman" panose="02020603050405020304" pitchFamily="18" charset="0"/>
              </a:rPr>
              <a:t>.</a:t>
            </a:r>
            <a:r>
              <a:rPr lang="ru-RU" altLang="en-US" sz="1000" b="1" dirty="0" smtClean="0">
                <a:solidFill>
                  <a:srgbClr val="1F497D"/>
                </a:solidFill>
                <a:latin typeface="Times New Roman" panose="02020603050405020304" pitchFamily="18" charset="0"/>
                <a:cs typeface="Times New Roman" panose="02020603050405020304" pitchFamily="18" charset="0"/>
              </a:rPr>
              <a:t> </a:t>
            </a:r>
            <a:r>
              <a:rPr lang="en-US" altLang="en-US" sz="1000" b="1" dirty="0" smtClean="0">
                <a:solidFill>
                  <a:srgbClr val="1F497D"/>
                </a:solidFill>
                <a:latin typeface="Times New Roman" panose="02020603050405020304" pitchFamily="18" charset="0"/>
                <a:cs typeface="Times New Roman" panose="02020603050405020304" pitchFamily="18" charset="0"/>
              </a:rPr>
              <a:t>Production of Ultra-High Temperature Carbide (</a:t>
            </a:r>
            <a:r>
              <a:rPr lang="en-US" altLang="en-US" sz="1000" b="1" dirty="0" err="1" smtClean="0">
                <a:solidFill>
                  <a:srgbClr val="1F497D"/>
                </a:solidFill>
                <a:latin typeface="Times New Roman" panose="02020603050405020304" pitchFamily="18" charset="0"/>
                <a:cs typeface="Times New Roman" panose="02020603050405020304" pitchFamily="18" charset="0"/>
              </a:rPr>
              <a:t>Ta,Zr</a:t>
            </a:r>
            <a:r>
              <a:rPr lang="en-US" altLang="en-US" sz="1000" b="1" dirty="0" smtClean="0">
                <a:solidFill>
                  <a:srgbClr val="1F497D"/>
                </a:solidFill>
                <a:latin typeface="Times New Roman" panose="02020603050405020304" pitchFamily="18" charset="0"/>
                <a:cs typeface="Times New Roman" panose="02020603050405020304" pitchFamily="18" charset="0"/>
              </a:rPr>
              <a:t>)C by Self-Propagating High-Temperature Synthesis of Mechanically Activated Mixtures// Ceramics International, Vol 41, 7 (2015) 8885-8893</a:t>
            </a:r>
            <a:r>
              <a:rPr lang="en-US" altLang="en-US" sz="1000" i="1" dirty="0" smtClean="0">
                <a:solidFill>
                  <a:srgbClr val="1F497D"/>
                </a:solidFill>
                <a:latin typeface="Times New Roman" panose="02020603050405020304" pitchFamily="18" charset="0"/>
                <a:cs typeface="Times New Roman" panose="02020603050405020304" pitchFamily="18" charset="0"/>
              </a:rPr>
              <a:t>.</a:t>
            </a:r>
            <a:endParaRPr lang="ru-RU" altLang="en-US" sz="1000" i="1" dirty="0" smtClean="0">
              <a:solidFill>
                <a:srgbClr val="1F497D"/>
              </a:solidFill>
              <a:latin typeface="Times New Roman" panose="02020603050405020304" pitchFamily="18" charset="0"/>
              <a:cs typeface="Times New Roman" panose="02020603050405020304" pitchFamily="18" charset="0"/>
            </a:endParaRPr>
          </a:p>
        </p:txBody>
      </p:sp>
      <p:sp>
        <p:nvSpPr>
          <p:cNvPr id="6153" name="TextBox 16"/>
          <p:cNvSpPr txBox="1">
            <a:spLocks noChangeArrowheads="1"/>
          </p:cNvSpPr>
          <p:nvPr/>
        </p:nvSpPr>
        <p:spPr bwMode="auto">
          <a:xfrm>
            <a:off x="3825797" y="3813239"/>
            <a:ext cx="5292725" cy="12003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400" eaLnBrk="0" fontAlgn="base" hangingPunct="0">
              <a:spcBef>
                <a:spcPct val="0"/>
              </a:spcBef>
              <a:spcAft>
                <a:spcPct val="0"/>
              </a:spcAft>
              <a:buClr>
                <a:prstClr val="black"/>
              </a:buClr>
              <a:buFontTx/>
              <a:buNone/>
            </a:pPr>
            <a:r>
              <a:rPr lang="en-US" altLang="en-US" sz="1200" dirty="0" smtClean="0">
                <a:solidFill>
                  <a:prstClr val="black"/>
                </a:solidFill>
                <a:latin typeface="Times New Roman" panose="02020603050405020304" pitchFamily="18" charset="0"/>
              </a:rPr>
              <a:t>The dynamics of structural transformations in the combustion wave were studied. It was shown that </a:t>
            </a:r>
            <a:r>
              <a:rPr lang="en-US" altLang="en-US" sz="1200" dirty="0" err="1" smtClean="0">
                <a:solidFill>
                  <a:prstClr val="black"/>
                </a:solidFill>
                <a:latin typeface="Times New Roman" panose="02020603050405020304" pitchFamily="18" charset="0"/>
              </a:rPr>
              <a:t>Zr</a:t>
            </a:r>
            <a:r>
              <a:rPr lang="en-US" altLang="en-US" sz="1200" dirty="0" smtClean="0">
                <a:solidFill>
                  <a:prstClr val="black"/>
                </a:solidFill>
                <a:latin typeface="Times New Roman" panose="02020603050405020304" pitchFamily="18" charset="0"/>
              </a:rPr>
              <a:t> partially transformed into oxide is in the combustion zone at the initial stage of chemical interaction and remainder of </a:t>
            </a:r>
            <a:r>
              <a:rPr lang="en-US" altLang="en-US" sz="1200" dirty="0" err="1" smtClean="0">
                <a:solidFill>
                  <a:prstClr val="black"/>
                </a:solidFill>
                <a:latin typeface="Times New Roman" panose="02020603050405020304" pitchFamily="18" charset="0"/>
              </a:rPr>
              <a:t>Zr</a:t>
            </a:r>
            <a:r>
              <a:rPr lang="en-US" altLang="en-US" sz="1200" dirty="0" smtClean="0">
                <a:solidFill>
                  <a:prstClr val="black"/>
                </a:solidFill>
                <a:latin typeface="Times New Roman" panose="02020603050405020304" pitchFamily="18" charset="0"/>
              </a:rPr>
              <a:t> subsequently reacted with C to form zirconium carbide. Tantalum carbide also formed in the combustion zone, while the binary tantalum–zirconium carbide (</a:t>
            </a:r>
            <a:r>
              <a:rPr lang="en-US" altLang="en-US" sz="1200" dirty="0" err="1" smtClean="0">
                <a:solidFill>
                  <a:prstClr val="black"/>
                </a:solidFill>
                <a:latin typeface="Times New Roman" panose="02020603050405020304" pitchFamily="18" charset="0"/>
              </a:rPr>
              <a:t>Ta,Zr</a:t>
            </a:r>
            <a:r>
              <a:rPr lang="en-US" altLang="en-US" sz="1200" dirty="0" smtClean="0">
                <a:solidFill>
                  <a:prstClr val="black"/>
                </a:solidFill>
                <a:latin typeface="Times New Roman" panose="02020603050405020304" pitchFamily="18" charset="0"/>
              </a:rPr>
              <a:t>)C appeared in the post-combustion zone.</a:t>
            </a:r>
          </a:p>
        </p:txBody>
      </p:sp>
      <p:sp>
        <p:nvSpPr>
          <p:cNvPr id="6154" name="Rectangle 68"/>
          <p:cNvSpPr>
            <a:spLocks noChangeArrowheads="1"/>
          </p:cNvSpPr>
          <p:nvPr/>
        </p:nvSpPr>
        <p:spPr bwMode="auto">
          <a:xfrm>
            <a:off x="376796" y="5987334"/>
            <a:ext cx="290985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200" b="1" dirty="0" smtClean="0">
                <a:solidFill>
                  <a:prstClr val="black"/>
                </a:solidFill>
                <a:latin typeface="Times New Roman" panose="02020603050405020304" pitchFamily="18" charset="0"/>
              </a:rPr>
              <a:t>Microstructure of </a:t>
            </a:r>
            <a:r>
              <a:rPr lang="en-US" altLang="en-US" sz="1200" b="1" dirty="0">
                <a:solidFill>
                  <a:prstClr val="black"/>
                </a:solidFill>
                <a:latin typeface="Times New Roman" panose="02020603050405020304" pitchFamily="18" charset="0"/>
              </a:rPr>
              <a:t>single  (</a:t>
            </a:r>
            <a:r>
              <a:rPr lang="en-US" altLang="en-US" sz="1200" b="1" dirty="0" err="1" smtClean="0">
                <a:solidFill>
                  <a:prstClr val="black"/>
                </a:solidFill>
                <a:latin typeface="Times New Roman" panose="02020603050405020304" pitchFamily="18" charset="0"/>
              </a:rPr>
              <a:t>Ta,Zr</a:t>
            </a:r>
            <a:r>
              <a:rPr lang="en-US" altLang="en-US" sz="1200" b="1" dirty="0" smtClean="0">
                <a:solidFill>
                  <a:prstClr val="black"/>
                </a:solidFill>
                <a:latin typeface="Times New Roman" panose="02020603050405020304" pitchFamily="18" charset="0"/>
              </a:rPr>
              <a:t>)C phase </a:t>
            </a:r>
            <a:endParaRPr lang="ru-RU" altLang="en-US" sz="1200" b="1" dirty="0" smtClean="0">
              <a:solidFill>
                <a:prstClr val="black"/>
              </a:solidFill>
              <a:latin typeface="Times New Roman" panose="02020603050405020304" pitchFamily="18" charset="0"/>
            </a:endParaRPr>
          </a:p>
        </p:txBody>
      </p:sp>
      <p:pic>
        <p:nvPicPr>
          <p:cNvPr id="615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70" y="1314016"/>
            <a:ext cx="27368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20"/>
          <p:cNvSpPr>
            <a:spLocks noChangeShapeType="1"/>
          </p:cNvSpPr>
          <p:nvPr/>
        </p:nvSpPr>
        <p:spPr bwMode="auto">
          <a:xfrm rot="10800000" flipH="1" flipV="1">
            <a:off x="0" y="6350801"/>
            <a:ext cx="9144000" cy="9741"/>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sz="1350"/>
          </a:p>
        </p:txBody>
      </p:sp>
      <p:sp>
        <p:nvSpPr>
          <p:cNvPr id="14" name="TextBox 13"/>
          <p:cNvSpPr txBox="1"/>
          <p:nvPr/>
        </p:nvSpPr>
        <p:spPr>
          <a:xfrm>
            <a:off x="35161" y="719209"/>
            <a:ext cx="9078935" cy="523220"/>
          </a:xfrm>
          <a:prstGeom prst="rect">
            <a:avLst/>
          </a:prstGeom>
          <a:noFill/>
          <a:ln>
            <a:solidFill>
              <a:schemeClr val="accent1">
                <a:shade val="95000"/>
                <a:satMod val="105000"/>
              </a:schemeClr>
            </a:solidFill>
          </a:ln>
        </p:spPr>
        <p:txBody>
          <a:bodyPr wrap="square" rtlCol="0">
            <a:spAutoFit/>
          </a:bodyPr>
          <a:lstStyle/>
          <a:p>
            <a:r>
              <a:rPr lang="en-US" sz="1400" dirty="0"/>
              <a:t>The melting points of binary (</a:t>
            </a:r>
            <a:r>
              <a:rPr lang="en-US" sz="1400" dirty="0" err="1" smtClean="0"/>
              <a:t>Ta,Zr</a:t>
            </a:r>
            <a:r>
              <a:rPr lang="en-US" sz="1400" dirty="0" smtClean="0"/>
              <a:t>)C carbides </a:t>
            </a:r>
            <a:r>
              <a:rPr lang="en-US" sz="1400" dirty="0"/>
              <a:t>are extremely high: </a:t>
            </a:r>
            <a:r>
              <a:rPr lang="en-US" sz="1400" b="1" dirty="0">
                <a:solidFill>
                  <a:srgbClr val="FF0000"/>
                </a:solidFill>
              </a:rPr>
              <a:t>up to 4160 </a:t>
            </a:r>
            <a:r>
              <a:rPr lang="en-US" sz="1400" b="1" dirty="0" smtClean="0">
                <a:solidFill>
                  <a:srgbClr val="FF0000"/>
                </a:solidFill>
              </a:rPr>
              <a:t>K</a:t>
            </a:r>
            <a:r>
              <a:rPr lang="en-US" sz="1400" b="1" dirty="0" smtClean="0"/>
              <a:t>.  </a:t>
            </a:r>
            <a:r>
              <a:rPr lang="en-US" sz="1400" dirty="0" smtClean="0"/>
              <a:t>The </a:t>
            </a:r>
            <a:r>
              <a:rPr lang="en-US" sz="1400" dirty="0"/>
              <a:t>adiabatic combustion </a:t>
            </a:r>
            <a:r>
              <a:rPr lang="en-US" sz="1400" dirty="0" smtClean="0"/>
              <a:t>temperature T</a:t>
            </a:r>
            <a:r>
              <a:rPr lang="en-US" sz="1400" baseline="-25000" dirty="0" smtClean="0"/>
              <a:t>ad </a:t>
            </a:r>
            <a:r>
              <a:rPr lang="en-US" sz="1400" dirty="0" smtClean="0"/>
              <a:t>for of composition: 82.71% Ta+10.43% Zr+6.86%С is </a:t>
            </a:r>
            <a:r>
              <a:rPr lang="en-US" sz="1400" b="1" dirty="0" smtClean="0">
                <a:solidFill>
                  <a:srgbClr val="FF0000"/>
                </a:solidFill>
              </a:rPr>
              <a:t>2914K</a:t>
            </a:r>
            <a:r>
              <a:rPr lang="en-US" sz="1400" dirty="0" smtClean="0">
                <a:solidFill>
                  <a:srgbClr val="FF0000"/>
                </a:solidFill>
              </a:rPr>
              <a:t>. </a:t>
            </a:r>
            <a:r>
              <a:rPr lang="en-US" sz="1400" dirty="0" smtClean="0"/>
              <a:t>Question: </a:t>
            </a:r>
            <a:r>
              <a:rPr lang="en-US" sz="1400" b="1" dirty="0" smtClean="0">
                <a:solidFill>
                  <a:schemeClr val="accent1"/>
                </a:solidFill>
              </a:rPr>
              <a:t>Can one produces single-phase complex carbide</a:t>
            </a:r>
            <a:r>
              <a:rPr lang="en-US" sz="1400" dirty="0" smtClean="0"/>
              <a:t>?  </a:t>
            </a:r>
            <a:endParaRPr lang="en-US" sz="1400" dirty="0"/>
          </a:p>
        </p:txBody>
      </p:sp>
      <p:sp>
        <p:nvSpPr>
          <p:cNvPr id="16" name="Rectangle 68"/>
          <p:cNvSpPr>
            <a:spLocks noChangeArrowheads="1"/>
          </p:cNvSpPr>
          <p:nvPr/>
        </p:nvSpPr>
        <p:spPr bwMode="auto">
          <a:xfrm>
            <a:off x="168197" y="3738069"/>
            <a:ext cx="3657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200" b="1" dirty="0" smtClean="0">
                <a:solidFill>
                  <a:prstClr val="black"/>
                </a:solidFill>
                <a:latin typeface="Times New Roman" panose="02020603050405020304" pitchFamily="18" charset="0"/>
              </a:rPr>
              <a:t>Microstructure of  composite particles after HEBM</a:t>
            </a:r>
            <a:endParaRPr lang="ru-RU" altLang="en-US" sz="1200" b="1" dirty="0" smtClean="0">
              <a:solidFill>
                <a:prstClr val="black"/>
              </a:solidFill>
              <a:latin typeface="Times New Roman" panose="02020603050405020304" pitchFamily="18" charset="0"/>
            </a:endParaRPr>
          </a:p>
        </p:txBody>
      </p:sp>
      <p:grpSp>
        <p:nvGrpSpPr>
          <p:cNvPr id="6" name="Group 5"/>
          <p:cNvGrpSpPr/>
          <p:nvPr/>
        </p:nvGrpSpPr>
        <p:grpSpPr>
          <a:xfrm>
            <a:off x="126000" y="2220660"/>
            <a:ext cx="3657600" cy="1556695"/>
            <a:chOff x="88899" y="2369892"/>
            <a:chExt cx="3657600" cy="1556695"/>
          </a:xfrm>
        </p:grpSpPr>
        <p:pic>
          <p:nvPicPr>
            <p:cNvPr id="3" name="Picture 2"/>
            <p:cNvPicPr>
              <a:picLocks noChangeAspect="1"/>
            </p:cNvPicPr>
            <p:nvPr/>
          </p:nvPicPr>
          <p:blipFill>
            <a:blip r:embed="rId4"/>
            <a:stretch>
              <a:fillRect/>
            </a:stretch>
          </p:blipFill>
          <p:spPr>
            <a:xfrm>
              <a:off x="88899" y="2369892"/>
              <a:ext cx="3657600" cy="1556695"/>
            </a:xfrm>
            <a:prstGeom prst="rect">
              <a:avLst/>
            </a:prstGeom>
          </p:spPr>
        </p:pic>
        <p:sp>
          <p:nvSpPr>
            <p:cNvPr id="4" name="Rectangle 3"/>
            <p:cNvSpPr/>
            <p:nvPr/>
          </p:nvSpPr>
          <p:spPr>
            <a:xfrm>
              <a:off x="1946495" y="2407162"/>
              <a:ext cx="136882" cy="2545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95216" y="2483044"/>
              <a:ext cx="311304" cy="246221"/>
            </a:xfrm>
            <a:prstGeom prst="rect">
              <a:avLst/>
            </a:prstGeom>
            <a:noFill/>
          </p:spPr>
          <p:txBody>
            <a:bodyPr wrap="none" rtlCol="0">
              <a:spAutoFit/>
            </a:bodyPr>
            <a:lstStyle/>
            <a:p>
              <a:r>
                <a:rPr lang="en-US" sz="1000" b="1" dirty="0" smtClean="0"/>
                <a:t>Ta</a:t>
              </a:r>
              <a:endParaRPr lang="en-US" sz="1000" b="1" dirty="0"/>
            </a:p>
          </p:txBody>
        </p:sp>
      </p:grpSp>
      <p:sp>
        <p:nvSpPr>
          <p:cNvPr id="7" name="TextBox 6"/>
          <p:cNvSpPr txBox="1"/>
          <p:nvPr/>
        </p:nvSpPr>
        <p:spPr>
          <a:xfrm>
            <a:off x="35161" y="1333773"/>
            <a:ext cx="3839279" cy="830997"/>
          </a:xfrm>
          <a:prstGeom prst="rect">
            <a:avLst/>
          </a:prstGeom>
          <a:noFill/>
        </p:spPr>
        <p:txBody>
          <a:bodyPr wrap="square" rtlCol="0">
            <a:spAutoFit/>
          </a:bodyPr>
          <a:lstStyle/>
          <a:p>
            <a:r>
              <a:rPr lang="en-US" sz="1200" dirty="0" smtClean="0"/>
              <a:t>The particles deformed during  HEBM to form flake shape composite agglomerates: smaller C and </a:t>
            </a:r>
            <a:r>
              <a:rPr lang="en-US" sz="1200" dirty="0" err="1" smtClean="0"/>
              <a:t>Zr</a:t>
            </a:r>
            <a:r>
              <a:rPr lang="en-US" sz="1200" dirty="0" smtClean="0"/>
              <a:t> particles are embedded into the tantalum </a:t>
            </a:r>
            <a:r>
              <a:rPr lang="en-US" sz="1200" dirty="0"/>
              <a:t>flakes, </a:t>
            </a:r>
            <a:r>
              <a:rPr lang="en-US" sz="1200" dirty="0" smtClean="0"/>
              <a:t>resulting in formation of agglomerates ~ 200–300 </a:t>
            </a:r>
            <a:r>
              <a:rPr lang="en-US" sz="1200" dirty="0"/>
              <a:t>mm </a:t>
            </a:r>
            <a:r>
              <a:rPr lang="en-US" sz="1200" dirty="0" smtClean="0"/>
              <a:t>in size</a:t>
            </a:r>
            <a:endParaRPr lang="en-US" sz="1200" dirty="0"/>
          </a:p>
        </p:txBody>
      </p:sp>
      <p:sp>
        <p:nvSpPr>
          <p:cNvPr id="21" name="Стрелка вправо 38"/>
          <p:cNvSpPr/>
          <p:nvPr/>
        </p:nvSpPr>
        <p:spPr>
          <a:xfrm rot="10800000">
            <a:off x="3375155" y="5356837"/>
            <a:ext cx="428625" cy="2143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42" name="TextBox 12"/>
          <p:cNvSpPr txBox="1">
            <a:spLocks noChangeArrowheads="1"/>
          </p:cNvSpPr>
          <p:nvPr/>
        </p:nvSpPr>
        <p:spPr bwMode="auto">
          <a:xfrm>
            <a:off x="5287334" y="862609"/>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1600" b="1" smtClean="0">
                <a:solidFill>
                  <a:srgbClr val="000000"/>
                </a:solidFill>
                <a:latin typeface="Sylfaen" panose="010A0502050306030303" pitchFamily="18" charset="0"/>
              </a:rPr>
              <a:t>MoO</a:t>
            </a:r>
            <a:r>
              <a:rPr lang="en-US" altLang="en-US" sz="1600" b="1" baseline="-25000" smtClean="0">
                <a:solidFill>
                  <a:srgbClr val="000000"/>
                </a:solidFill>
                <a:latin typeface="Sylfaen" panose="010A0502050306030303" pitchFamily="18" charset="0"/>
              </a:rPr>
              <a:t>3 </a:t>
            </a:r>
            <a:r>
              <a:rPr lang="en-US" altLang="en-US" sz="1600" b="1" smtClean="0">
                <a:solidFill>
                  <a:srgbClr val="000000"/>
                </a:solidFill>
                <a:latin typeface="Sylfaen" panose="010A0502050306030303" pitchFamily="18" charset="0"/>
              </a:rPr>
              <a:t>+ 3Mg, T= 3500 K  </a:t>
            </a:r>
          </a:p>
        </p:txBody>
      </p:sp>
      <p:sp>
        <p:nvSpPr>
          <p:cNvPr id="48143" name="TextBox 12"/>
          <p:cNvSpPr txBox="1">
            <a:spLocks noChangeArrowheads="1"/>
          </p:cNvSpPr>
          <p:nvPr/>
        </p:nvSpPr>
        <p:spPr bwMode="auto">
          <a:xfrm>
            <a:off x="5047622" y="1743672"/>
            <a:ext cx="28019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1600" b="1" smtClean="0">
                <a:solidFill>
                  <a:srgbClr val="000000"/>
                </a:solidFill>
                <a:latin typeface="Sylfaen" panose="010A0502050306030303" pitchFamily="18" charset="0"/>
              </a:rPr>
              <a:t>MoO</a:t>
            </a:r>
            <a:r>
              <a:rPr lang="en-US" altLang="en-US" sz="1600" b="1" baseline="-25000" smtClean="0">
                <a:solidFill>
                  <a:srgbClr val="000000"/>
                </a:solidFill>
                <a:latin typeface="Sylfaen" panose="010A0502050306030303" pitchFamily="18" charset="0"/>
              </a:rPr>
              <a:t>3 </a:t>
            </a:r>
            <a:r>
              <a:rPr lang="en-US" altLang="en-US" sz="1600" b="1" smtClean="0">
                <a:solidFill>
                  <a:srgbClr val="000000"/>
                </a:solidFill>
                <a:latin typeface="Sylfaen" panose="010A0502050306030303" pitchFamily="18" charset="0"/>
              </a:rPr>
              <a:t>+ 3 C,  T= 650 K</a:t>
            </a:r>
          </a:p>
          <a:p>
            <a:pPr defTabSz="914400" fontAlgn="base">
              <a:spcBef>
                <a:spcPct val="0"/>
              </a:spcBef>
              <a:spcAft>
                <a:spcPct val="0"/>
              </a:spcAft>
              <a:buFontTx/>
              <a:buNone/>
            </a:pPr>
            <a:endParaRPr lang="en-US" altLang="en-US" sz="1600" b="1" smtClean="0">
              <a:solidFill>
                <a:srgbClr val="000000"/>
              </a:solidFill>
              <a:latin typeface="Sylfaen" panose="010A0502050306030303" pitchFamily="18" charset="0"/>
            </a:endParaRPr>
          </a:p>
          <a:p>
            <a:pPr defTabSz="914400" fontAlgn="base">
              <a:spcBef>
                <a:spcPct val="0"/>
              </a:spcBef>
              <a:spcAft>
                <a:spcPct val="0"/>
              </a:spcAft>
              <a:buFontTx/>
              <a:buNone/>
            </a:pPr>
            <a:r>
              <a:rPr lang="en-US" altLang="en-US" sz="1600" b="1" smtClean="0">
                <a:solidFill>
                  <a:srgbClr val="000000"/>
                </a:solidFill>
                <a:latin typeface="Sylfaen" panose="010A0502050306030303" pitchFamily="18" charset="0"/>
              </a:rPr>
              <a:t>CuO + C,  	T= 850 K </a:t>
            </a:r>
          </a:p>
        </p:txBody>
      </p:sp>
      <p:sp>
        <p:nvSpPr>
          <p:cNvPr id="48144" name="TextBox 12"/>
          <p:cNvSpPr txBox="1">
            <a:spLocks noChangeArrowheads="1"/>
          </p:cNvSpPr>
          <p:nvPr/>
        </p:nvSpPr>
        <p:spPr bwMode="auto">
          <a:xfrm>
            <a:off x="5373059" y="1265834"/>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1600" b="1" smtClean="0">
                <a:solidFill>
                  <a:srgbClr val="000000"/>
                </a:solidFill>
                <a:latin typeface="Sylfaen" panose="010A0502050306030303" pitchFamily="18" charset="0"/>
              </a:rPr>
              <a:t>CuO + Mg,     T=3100 K  </a:t>
            </a:r>
          </a:p>
        </p:txBody>
      </p:sp>
      <p:sp>
        <p:nvSpPr>
          <p:cNvPr id="48146" name="AutoShape 18"/>
          <p:cNvSpPr>
            <a:spLocks/>
          </p:cNvSpPr>
          <p:nvPr/>
        </p:nvSpPr>
        <p:spPr bwMode="auto">
          <a:xfrm>
            <a:off x="7268534" y="1853209"/>
            <a:ext cx="192088" cy="750888"/>
          </a:xfrm>
          <a:prstGeom prst="rightBrace">
            <a:avLst>
              <a:gd name="adj1" fmla="val 32576"/>
              <a:gd name="adj2" fmla="val 46875"/>
            </a:avLst>
          </a:pr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endParaRPr lang="ru-RU" altLang="en-US" sz="1400" b="1" smtClean="0">
              <a:solidFill>
                <a:srgbClr val="000000"/>
              </a:solidFill>
              <a:latin typeface="Arial Narrow" panose="020B0606020202030204" pitchFamily="34" charset="0"/>
            </a:endParaRPr>
          </a:p>
        </p:txBody>
      </p:sp>
      <p:sp>
        <p:nvSpPr>
          <p:cNvPr id="48147" name="Text Box 19"/>
          <p:cNvSpPr txBox="1">
            <a:spLocks noChangeArrowheads="1"/>
          </p:cNvSpPr>
          <p:nvPr/>
        </p:nvSpPr>
        <p:spPr bwMode="auto">
          <a:xfrm>
            <a:off x="7497134" y="2081809"/>
            <a:ext cx="1503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FontTx/>
              <a:buNone/>
            </a:pPr>
            <a:r>
              <a:rPr lang="en-US" altLang="en-US" sz="1400" b="1" smtClean="0">
                <a:solidFill>
                  <a:srgbClr val="000000"/>
                </a:solidFill>
                <a:latin typeface="Arial Narrow" panose="020B0606020202030204" pitchFamily="34" charset="0"/>
              </a:rPr>
              <a:t>No combustion</a:t>
            </a:r>
          </a:p>
        </p:txBody>
      </p:sp>
      <p:sp>
        <p:nvSpPr>
          <p:cNvPr id="48148" name="AutoShape 20"/>
          <p:cNvSpPr>
            <a:spLocks/>
          </p:cNvSpPr>
          <p:nvPr/>
        </p:nvSpPr>
        <p:spPr bwMode="auto">
          <a:xfrm>
            <a:off x="7649534" y="862609"/>
            <a:ext cx="192088" cy="844550"/>
          </a:xfrm>
          <a:prstGeom prst="rightBrace">
            <a:avLst>
              <a:gd name="adj1" fmla="val 36639"/>
              <a:gd name="adj2" fmla="val 46875"/>
            </a:avLst>
          </a:pr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endParaRPr lang="ru-RU" altLang="en-US" sz="1400" b="1" smtClean="0">
              <a:solidFill>
                <a:srgbClr val="000000"/>
              </a:solidFill>
              <a:latin typeface="Arial Narrow" panose="020B0606020202030204" pitchFamily="34" charset="0"/>
            </a:endParaRPr>
          </a:p>
        </p:txBody>
      </p:sp>
      <p:sp>
        <p:nvSpPr>
          <p:cNvPr id="48149" name="Text Box 21"/>
          <p:cNvSpPr txBox="1">
            <a:spLocks noChangeArrowheads="1"/>
          </p:cNvSpPr>
          <p:nvPr/>
        </p:nvSpPr>
        <p:spPr bwMode="auto">
          <a:xfrm>
            <a:off x="7954334" y="1015009"/>
            <a:ext cx="8874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buFontTx/>
              <a:buNone/>
            </a:pPr>
            <a:r>
              <a:rPr lang="en-US" altLang="en-US" sz="1400" b="1" smtClean="0">
                <a:solidFill>
                  <a:srgbClr val="000000"/>
                </a:solidFill>
                <a:latin typeface="Arial Narrow" panose="020B0606020202030204" pitchFamily="34" charset="0"/>
              </a:rPr>
              <a:t>Explosive reactions</a:t>
            </a:r>
          </a:p>
        </p:txBody>
      </p:sp>
      <p:sp>
        <p:nvSpPr>
          <p:cNvPr id="48150" name="Text Box 22"/>
          <p:cNvSpPr txBox="1">
            <a:spLocks noChangeArrowheads="1"/>
          </p:cNvSpPr>
          <p:nvPr/>
        </p:nvSpPr>
        <p:spPr bwMode="auto">
          <a:xfrm>
            <a:off x="4449134" y="2767609"/>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FontTx/>
              <a:buNone/>
            </a:pPr>
            <a:r>
              <a:rPr lang="en-US" altLang="en-US" sz="1600" b="1" smtClean="0">
                <a:solidFill>
                  <a:srgbClr val="000000"/>
                </a:solidFill>
                <a:latin typeface="Sylfaen" panose="010A0502050306030303" pitchFamily="18" charset="0"/>
              </a:rPr>
              <a:t>CuO-MoO</a:t>
            </a:r>
            <a:r>
              <a:rPr lang="en-US" altLang="en-US" sz="1600" b="1" baseline="-25000" smtClean="0">
                <a:solidFill>
                  <a:srgbClr val="000000"/>
                </a:solidFill>
                <a:latin typeface="Sylfaen" panose="010A0502050306030303" pitchFamily="18" charset="0"/>
              </a:rPr>
              <a:t>3</a:t>
            </a:r>
            <a:r>
              <a:rPr lang="en-US" altLang="en-US" sz="1600" b="1" smtClean="0">
                <a:solidFill>
                  <a:srgbClr val="000000"/>
                </a:solidFill>
                <a:latin typeface="Sylfaen" panose="010A0502050306030303" pitchFamily="18" charset="0"/>
              </a:rPr>
              <a:t>-Mg </a:t>
            </a:r>
          </a:p>
        </p:txBody>
      </p:sp>
      <p:sp>
        <p:nvSpPr>
          <p:cNvPr id="48151" name="Text Box 23"/>
          <p:cNvSpPr txBox="1">
            <a:spLocks noChangeArrowheads="1"/>
          </p:cNvSpPr>
          <p:nvPr/>
        </p:nvSpPr>
        <p:spPr bwMode="auto">
          <a:xfrm>
            <a:off x="6582734" y="2767609"/>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FontTx/>
              <a:buNone/>
            </a:pPr>
            <a:r>
              <a:rPr lang="en-US" altLang="en-US" sz="1600" b="1" smtClean="0">
                <a:solidFill>
                  <a:srgbClr val="000000"/>
                </a:solidFill>
                <a:latin typeface="Sylfaen" panose="010A0502050306030303" pitchFamily="18" charset="0"/>
              </a:rPr>
              <a:t>CuO-MoO</a:t>
            </a:r>
            <a:r>
              <a:rPr lang="en-US" altLang="en-US" sz="1600" b="1" baseline="-25000" smtClean="0">
                <a:solidFill>
                  <a:srgbClr val="000000"/>
                </a:solidFill>
                <a:latin typeface="Sylfaen" panose="010A0502050306030303" pitchFamily="18" charset="0"/>
              </a:rPr>
              <a:t>3</a:t>
            </a:r>
            <a:r>
              <a:rPr lang="en-US" altLang="en-US" sz="1600" b="1" smtClean="0">
                <a:solidFill>
                  <a:srgbClr val="000000"/>
                </a:solidFill>
                <a:latin typeface="Sylfaen" panose="010A0502050306030303" pitchFamily="18" charset="0"/>
              </a:rPr>
              <a:t>-C</a:t>
            </a:r>
          </a:p>
        </p:txBody>
      </p:sp>
      <p:sp>
        <p:nvSpPr>
          <p:cNvPr id="2059" name="Text Box 4"/>
          <p:cNvSpPr txBox="1">
            <a:spLocks noChangeArrowheads="1"/>
          </p:cNvSpPr>
          <p:nvPr/>
        </p:nvSpPr>
        <p:spPr bwMode="auto">
          <a:xfrm>
            <a:off x="122239" y="930842"/>
            <a:ext cx="3733800" cy="156966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buFontTx/>
              <a:buNone/>
            </a:pPr>
            <a:r>
              <a:rPr lang="en-US" altLang="en-US" sz="1600" b="1" dirty="0" smtClean="0">
                <a:solidFill>
                  <a:srgbClr val="800080"/>
                </a:solidFill>
              </a:rPr>
              <a:t>To perform joint reduction of oxides/salts in controlled combustion mode using the coupling of low exothermic reduction reactions (</a:t>
            </a:r>
            <a:r>
              <a:rPr lang="en-US" altLang="en-US" sz="1600" b="1" dirty="0" err="1" smtClean="0">
                <a:solidFill>
                  <a:srgbClr val="800080"/>
                </a:solidFill>
              </a:rPr>
              <a:t>MeO+C</a:t>
            </a:r>
            <a:r>
              <a:rPr lang="en-US" altLang="en-US" sz="1600" b="1" dirty="0" smtClean="0">
                <a:solidFill>
                  <a:srgbClr val="800080"/>
                </a:solidFill>
              </a:rPr>
              <a:t>) with a high-energetic one (</a:t>
            </a:r>
            <a:r>
              <a:rPr lang="en-US" altLang="en-US" sz="1600" b="1" dirty="0" err="1" smtClean="0">
                <a:solidFill>
                  <a:srgbClr val="800080"/>
                </a:solidFill>
              </a:rPr>
              <a:t>MeO+Mg</a:t>
            </a:r>
            <a:r>
              <a:rPr lang="en-US" altLang="en-US" sz="1600" b="1" dirty="0" smtClean="0">
                <a:solidFill>
                  <a:srgbClr val="800080"/>
                </a:solidFill>
              </a:rPr>
              <a:t>).</a:t>
            </a:r>
            <a:endParaRPr lang="ru-RU" altLang="en-US" sz="1600" b="1" dirty="0" smtClean="0">
              <a:solidFill>
                <a:srgbClr val="800080"/>
              </a:solidFill>
            </a:endParaRPr>
          </a:p>
        </p:txBody>
      </p:sp>
      <p:sp>
        <p:nvSpPr>
          <p:cNvPr id="2060" name="Text Box 41"/>
          <p:cNvSpPr txBox="1">
            <a:spLocks noChangeArrowheads="1"/>
          </p:cNvSpPr>
          <p:nvPr/>
        </p:nvSpPr>
        <p:spPr bwMode="auto">
          <a:xfrm>
            <a:off x="1172534" y="-58954"/>
            <a:ext cx="6781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pPr>
            <a:r>
              <a:rPr lang="en-US" altLang="en-US" sz="2800" b="1" dirty="0" smtClean="0">
                <a:solidFill>
                  <a:schemeClr val="accent2"/>
                </a:solidFill>
              </a:rPr>
              <a:t>Cu-Mo(W) pseudo-alloys by combustion-</a:t>
            </a:r>
            <a:r>
              <a:rPr lang="en-US" altLang="en-US" sz="2800" b="1" dirty="0" err="1" smtClean="0">
                <a:solidFill>
                  <a:schemeClr val="accent2"/>
                </a:solidFill>
              </a:rPr>
              <a:t>coreduction</a:t>
            </a:r>
            <a:r>
              <a:rPr lang="en-US" altLang="en-US" sz="2800" b="1" dirty="0" smtClean="0">
                <a:solidFill>
                  <a:schemeClr val="accent2"/>
                </a:solidFill>
              </a:rPr>
              <a:t> approach</a:t>
            </a:r>
          </a:p>
        </p:txBody>
      </p:sp>
      <p:pic>
        <p:nvPicPr>
          <p:cNvPr id="2123" name="Picture 75"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 y="3304424"/>
            <a:ext cx="30543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60" name="Group 112"/>
          <p:cNvGrpSpPr>
            <a:grpSpLocks/>
          </p:cNvGrpSpPr>
          <p:nvPr/>
        </p:nvGrpSpPr>
        <p:grpSpPr bwMode="auto">
          <a:xfrm>
            <a:off x="6246813" y="4114800"/>
            <a:ext cx="2897187" cy="2239963"/>
            <a:chOff x="3168" y="2784"/>
            <a:chExt cx="1825" cy="1411"/>
          </a:xfrm>
        </p:grpSpPr>
        <p:pic>
          <p:nvPicPr>
            <p:cNvPr id="2094" name="Picture 10" descr="CuMoO4_sol_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784"/>
              <a:ext cx="1776" cy="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5" name="Picture 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 y="3059"/>
              <a:ext cx="182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63" name="Group 115"/>
          <p:cNvGrpSpPr>
            <a:grpSpLocks/>
          </p:cNvGrpSpPr>
          <p:nvPr/>
        </p:nvGrpSpPr>
        <p:grpSpPr bwMode="auto">
          <a:xfrm>
            <a:off x="3276600" y="4114800"/>
            <a:ext cx="2767013" cy="2209800"/>
            <a:chOff x="2098" y="2832"/>
            <a:chExt cx="1743" cy="1392"/>
          </a:xfrm>
        </p:grpSpPr>
        <p:pic>
          <p:nvPicPr>
            <p:cNvPr id="2092" name="Picture 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 y="2832"/>
              <a:ext cx="1743"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3" name="Text Box 114"/>
            <p:cNvSpPr txBox="1">
              <a:spLocks noChangeArrowheads="1"/>
            </p:cNvSpPr>
            <p:nvPr/>
          </p:nvSpPr>
          <p:spPr bwMode="auto">
            <a:xfrm>
              <a:off x="2832" y="2880"/>
              <a:ext cx="19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endParaRPr lang="ru-RU" altLang="en-US" smtClean="0">
                <a:solidFill>
                  <a:srgbClr val="000000"/>
                </a:solidFill>
              </a:endParaRPr>
            </a:p>
          </p:txBody>
        </p:sp>
      </p:grpSp>
      <p:grpSp>
        <p:nvGrpSpPr>
          <p:cNvPr id="2186" name="Group 138"/>
          <p:cNvGrpSpPr>
            <a:grpSpLocks/>
          </p:cNvGrpSpPr>
          <p:nvPr/>
        </p:nvGrpSpPr>
        <p:grpSpPr bwMode="auto">
          <a:xfrm>
            <a:off x="4385634" y="2704109"/>
            <a:ext cx="4648200" cy="750888"/>
            <a:chOff x="2743" y="1625"/>
            <a:chExt cx="2928" cy="473"/>
          </a:xfrm>
        </p:grpSpPr>
        <p:sp>
          <p:nvSpPr>
            <p:cNvPr id="2090" name="Text Box 24"/>
            <p:cNvSpPr txBox="1">
              <a:spLocks noChangeArrowheads="1"/>
            </p:cNvSpPr>
            <p:nvPr/>
          </p:nvSpPr>
          <p:spPr bwMode="auto">
            <a:xfrm>
              <a:off x="2743" y="1646"/>
              <a:ext cx="2928" cy="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lnSpc>
                  <a:spcPct val="50000"/>
                </a:lnSpc>
                <a:spcBef>
                  <a:spcPct val="30000"/>
                </a:spcBef>
                <a:spcAft>
                  <a:spcPct val="0"/>
                </a:spcAft>
                <a:buFontTx/>
                <a:buNone/>
              </a:pPr>
              <a:r>
                <a:rPr lang="en-US" altLang="en-US" sz="1800" b="1" smtClean="0">
                  <a:solidFill>
                    <a:srgbClr val="000000"/>
                  </a:solidFill>
                  <a:latin typeface="Sylfaen" panose="010A0502050306030303" pitchFamily="18" charset="0"/>
                </a:rPr>
                <a:t>CuO - MoO</a:t>
              </a:r>
              <a:r>
                <a:rPr lang="en-US" altLang="en-US" sz="1800" b="1" baseline="-25000" smtClean="0">
                  <a:solidFill>
                    <a:srgbClr val="000000"/>
                  </a:solidFill>
                  <a:latin typeface="Sylfaen" panose="010A0502050306030303" pitchFamily="18" charset="0"/>
                </a:rPr>
                <a:t>3 </a:t>
              </a:r>
              <a:r>
                <a:rPr lang="en-US" altLang="en-US" sz="1800" b="1" smtClean="0">
                  <a:solidFill>
                    <a:srgbClr val="000000"/>
                  </a:solidFill>
                  <a:latin typeface="Sylfaen" panose="010A0502050306030303" pitchFamily="18" charset="0"/>
                </a:rPr>
                <a:t>- Mg – C </a:t>
              </a:r>
            </a:p>
            <a:p>
              <a:pPr defTabSz="914400" fontAlgn="base">
                <a:lnSpc>
                  <a:spcPct val="50000"/>
                </a:lnSpc>
                <a:spcBef>
                  <a:spcPct val="30000"/>
                </a:spcBef>
                <a:spcAft>
                  <a:spcPct val="0"/>
                </a:spcAft>
                <a:buFontTx/>
                <a:buNone/>
              </a:pPr>
              <a:r>
                <a:rPr lang="en-US" altLang="en-US" sz="1800" b="1" smtClean="0">
                  <a:solidFill>
                    <a:srgbClr val="000000"/>
                  </a:solidFill>
                  <a:latin typeface="Sylfaen" panose="010A0502050306030303" pitchFamily="18" charset="0"/>
                </a:rPr>
                <a:t>                                              T = 1000 - 2500 K</a:t>
              </a:r>
            </a:p>
            <a:p>
              <a:pPr defTabSz="914400" fontAlgn="base">
                <a:lnSpc>
                  <a:spcPct val="50000"/>
                </a:lnSpc>
                <a:spcBef>
                  <a:spcPct val="30000"/>
                </a:spcBef>
                <a:spcAft>
                  <a:spcPct val="0"/>
                </a:spcAft>
                <a:buFontTx/>
                <a:buNone/>
              </a:pPr>
              <a:r>
                <a:rPr lang="en-US" altLang="en-US" sz="1800" b="1" smtClean="0">
                  <a:solidFill>
                    <a:srgbClr val="000000"/>
                  </a:solidFill>
                  <a:latin typeface="Sylfaen" panose="010A0502050306030303" pitchFamily="18" charset="0"/>
                </a:rPr>
                <a:t> CuMoO</a:t>
              </a:r>
              <a:r>
                <a:rPr lang="en-US" altLang="en-US" sz="1800" b="1" baseline="-25000" smtClean="0">
                  <a:solidFill>
                    <a:srgbClr val="000000"/>
                  </a:solidFill>
                  <a:latin typeface="Sylfaen" panose="010A0502050306030303" pitchFamily="18" charset="0"/>
                </a:rPr>
                <a:t>4</a:t>
              </a:r>
              <a:r>
                <a:rPr lang="en-US" altLang="en-US" sz="1800" b="1" smtClean="0">
                  <a:solidFill>
                    <a:srgbClr val="000000"/>
                  </a:solidFill>
                  <a:latin typeface="Sylfaen" panose="010A0502050306030303" pitchFamily="18" charset="0"/>
                </a:rPr>
                <a:t> - Mg - C</a:t>
              </a:r>
            </a:p>
          </p:txBody>
        </p:sp>
        <p:sp>
          <p:nvSpPr>
            <p:cNvPr id="2091" name="AutoShape 18"/>
            <p:cNvSpPr>
              <a:spLocks/>
            </p:cNvSpPr>
            <p:nvPr/>
          </p:nvSpPr>
          <p:spPr bwMode="auto">
            <a:xfrm>
              <a:off x="4272" y="1625"/>
              <a:ext cx="121" cy="473"/>
            </a:xfrm>
            <a:prstGeom prst="rightBrace">
              <a:avLst>
                <a:gd name="adj1" fmla="val 32576"/>
                <a:gd name="adj2" fmla="val 46875"/>
              </a:avLst>
            </a:pr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endParaRPr lang="ru-RU" altLang="en-US" sz="1400" b="1" smtClean="0">
                <a:solidFill>
                  <a:srgbClr val="000000"/>
                </a:solidFill>
                <a:latin typeface="Arial Narrow" panose="020B0606020202030204" pitchFamily="34" charset="0"/>
              </a:endParaRPr>
            </a:p>
          </p:txBody>
        </p:sp>
      </p:grpSp>
      <p:grpSp>
        <p:nvGrpSpPr>
          <p:cNvPr id="2166" name="Group 118"/>
          <p:cNvGrpSpPr>
            <a:grpSpLocks/>
          </p:cNvGrpSpPr>
          <p:nvPr/>
        </p:nvGrpSpPr>
        <p:grpSpPr bwMode="auto">
          <a:xfrm>
            <a:off x="4830134" y="1015009"/>
            <a:ext cx="3800475" cy="990600"/>
            <a:chOff x="2208" y="480"/>
            <a:chExt cx="2394" cy="624"/>
          </a:xfrm>
        </p:grpSpPr>
        <p:sp>
          <p:nvSpPr>
            <p:cNvPr id="2085" name="Text Box 4"/>
            <p:cNvSpPr txBox="1">
              <a:spLocks noChangeArrowheads="1"/>
            </p:cNvSpPr>
            <p:nvPr/>
          </p:nvSpPr>
          <p:spPr bwMode="auto">
            <a:xfrm>
              <a:off x="2715" y="480"/>
              <a:ext cx="1152" cy="165"/>
            </a:xfrm>
            <a:prstGeom prst="rect">
              <a:avLst/>
            </a:prstGeom>
            <a:solidFill>
              <a:srgbClr val="FFFFFF"/>
            </a:solidFill>
            <a:ln w="31750">
              <a:solidFill>
                <a:schemeClr val="accent2"/>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ru-RU" altLang="ko-KR" sz="1200" b="1" smtClean="0">
                  <a:solidFill>
                    <a:srgbClr val="000000"/>
                  </a:solidFill>
                  <a:latin typeface="Times New Roman" panose="02020603050405020304" pitchFamily="18" charset="0"/>
                  <a:ea typeface="Batang" panose="02030600000101010101" pitchFamily="18" charset="-127"/>
                </a:rPr>
                <a:t>Precursors preparation</a:t>
              </a:r>
              <a:endParaRPr lang="ru-RU" altLang="en-US" sz="1200" b="1" smtClean="0">
                <a:solidFill>
                  <a:srgbClr val="000000"/>
                </a:solidFill>
                <a:latin typeface="Times New Roman" panose="02020603050405020304" pitchFamily="18" charset="0"/>
              </a:endParaRPr>
            </a:p>
          </p:txBody>
        </p:sp>
        <p:sp>
          <p:nvSpPr>
            <p:cNvPr id="2086" name="Text Box 5"/>
            <p:cNvSpPr txBox="1">
              <a:spLocks noChangeArrowheads="1"/>
            </p:cNvSpPr>
            <p:nvPr/>
          </p:nvSpPr>
          <p:spPr bwMode="auto">
            <a:xfrm>
              <a:off x="2208" y="816"/>
              <a:ext cx="1008" cy="192"/>
            </a:xfrm>
            <a:prstGeom prst="rect">
              <a:avLst/>
            </a:prstGeom>
            <a:solidFill>
              <a:srgbClr val="FFFFFF"/>
            </a:solidFill>
            <a:ln w="25400">
              <a:solidFill>
                <a:schemeClr val="accent2"/>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ru-RU" altLang="ko-KR" sz="1200" b="1" smtClean="0">
                  <a:solidFill>
                    <a:srgbClr val="000000"/>
                  </a:solidFill>
                  <a:latin typeface="Times New Roman" panose="02020603050405020304" pitchFamily="18" charset="0"/>
                  <a:ea typeface="Batang" panose="02030600000101010101" pitchFamily="18" charset="-127"/>
                </a:rPr>
                <a:t>Mixing of </a:t>
              </a:r>
              <a:r>
                <a:rPr lang="en-US" altLang="ko-KR" sz="1200" b="1" smtClean="0">
                  <a:solidFill>
                    <a:srgbClr val="000000"/>
                  </a:solidFill>
                  <a:latin typeface="Times New Roman" panose="02020603050405020304" pitchFamily="18" charset="0"/>
                  <a:ea typeface="Batang" panose="02030600000101010101" pitchFamily="18" charset="-127"/>
                </a:rPr>
                <a:t>MoO</a:t>
              </a:r>
              <a:r>
                <a:rPr lang="en-US" altLang="ko-KR" sz="1200" b="1" baseline="-25000" smtClean="0">
                  <a:solidFill>
                    <a:srgbClr val="000000"/>
                  </a:solidFill>
                  <a:latin typeface="Times New Roman" panose="02020603050405020304" pitchFamily="18" charset="0"/>
                  <a:ea typeface="Batang" panose="02030600000101010101" pitchFamily="18" charset="-127"/>
                </a:rPr>
                <a:t>3</a:t>
              </a:r>
              <a:r>
                <a:rPr lang="en-US" altLang="ko-KR" sz="1200" b="1" smtClean="0">
                  <a:solidFill>
                    <a:srgbClr val="000000"/>
                  </a:solidFill>
                  <a:latin typeface="Times New Roman" panose="02020603050405020304" pitchFamily="18" charset="0"/>
                  <a:ea typeface="Batang" panose="02030600000101010101" pitchFamily="18" charset="-127"/>
                </a:rPr>
                <a:t>, CuO</a:t>
              </a:r>
              <a:endParaRPr lang="ru-RU" altLang="en-US" sz="1200" b="1" smtClean="0">
                <a:solidFill>
                  <a:srgbClr val="000000"/>
                </a:solidFill>
                <a:latin typeface="Times New Roman" panose="02020603050405020304" pitchFamily="18" charset="0"/>
              </a:endParaRPr>
            </a:p>
          </p:txBody>
        </p:sp>
        <p:sp>
          <p:nvSpPr>
            <p:cNvPr id="2087" name="Text Box 6"/>
            <p:cNvSpPr txBox="1">
              <a:spLocks noChangeArrowheads="1"/>
            </p:cNvSpPr>
            <p:nvPr/>
          </p:nvSpPr>
          <p:spPr bwMode="auto">
            <a:xfrm>
              <a:off x="3402" y="816"/>
              <a:ext cx="1200" cy="288"/>
            </a:xfrm>
            <a:prstGeom prst="rect">
              <a:avLst/>
            </a:prstGeom>
            <a:solidFill>
              <a:srgbClr val="FFFFFF"/>
            </a:solidFill>
            <a:ln w="31750">
              <a:solidFill>
                <a:schemeClr val="accent2"/>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ts val="500"/>
                </a:spcBef>
                <a:spcAft>
                  <a:spcPts val="500"/>
                </a:spcAft>
                <a:buFontTx/>
                <a:buNone/>
              </a:pPr>
              <a:r>
                <a:rPr lang="en-US" altLang="ko-KR" sz="1200" b="1" smtClean="0">
                  <a:solidFill>
                    <a:srgbClr val="000000"/>
                  </a:solidFill>
                  <a:latin typeface="Times New Roman" panose="02020603050405020304" pitchFamily="18" charset="0"/>
                  <a:ea typeface="Batang" panose="02030600000101010101" pitchFamily="18" charset="-127"/>
                </a:rPr>
                <a:t>Making a salt from </a:t>
              </a:r>
              <a:r>
                <a:rPr lang="en-US" altLang="en-US" sz="1200" b="1" smtClean="0">
                  <a:solidFill>
                    <a:srgbClr val="000000"/>
                  </a:solidFill>
                  <a:latin typeface="Times New Roman" panose="02020603050405020304" pitchFamily="18" charset="0"/>
                </a:rPr>
                <a:t>co-precipitation or calcination</a:t>
              </a:r>
              <a:r>
                <a:rPr lang="en-US" altLang="en-US" sz="1200" smtClean="0">
                  <a:solidFill>
                    <a:srgbClr val="000000"/>
                  </a:solidFill>
                  <a:latin typeface="Times New Roman" panose="02020603050405020304" pitchFamily="18" charset="0"/>
                </a:rPr>
                <a:t> </a:t>
              </a:r>
              <a:endParaRPr lang="ru-RU" altLang="en-US" sz="1200" smtClean="0">
                <a:solidFill>
                  <a:srgbClr val="000000"/>
                </a:solidFill>
                <a:latin typeface="Times New Roman" panose="02020603050405020304" pitchFamily="18" charset="0"/>
              </a:endParaRPr>
            </a:p>
          </p:txBody>
        </p:sp>
        <p:sp>
          <p:nvSpPr>
            <p:cNvPr id="2088" name="Line 12"/>
            <p:cNvSpPr>
              <a:spLocks noChangeShapeType="1"/>
            </p:cNvSpPr>
            <p:nvPr/>
          </p:nvSpPr>
          <p:spPr bwMode="auto">
            <a:xfrm>
              <a:off x="2854" y="644"/>
              <a:ext cx="0" cy="174"/>
            </a:xfrm>
            <a:prstGeom prst="line">
              <a:avLst/>
            </a:prstGeom>
            <a:noFill/>
            <a:ln w="38100">
              <a:solidFill>
                <a:schemeClr val="accent2"/>
              </a:solidFill>
              <a:round/>
              <a:headEnd/>
              <a:tailEnd type="arrow" w="sm" len="sm"/>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mtClean="0">
                <a:solidFill>
                  <a:srgbClr val="000000"/>
                </a:solidFill>
              </a:endParaRPr>
            </a:p>
          </p:txBody>
        </p:sp>
        <p:sp>
          <p:nvSpPr>
            <p:cNvPr id="2089" name="Line 13"/>
            <p:cNvSpPr>
              <a:spLocks noChangeShapeType="1"/>
            </p:cNvSpPr>
            <p:nvPr/>
          </p:nvSpPr>
          <p:spPr bwMode="auto">
            <a:xfrm>
              <a:off x="3696" y="638"/>
              <a:ext cx="0" cy="174"/>
            </a:xfrm>
            <a:prstGeom prst="line">
              <a:avLst/>
            </a:prstGeom>
            <a:noFill/>
            <a:ln w="38100">
              <a:solidFill>
                <a:schemeClr val="accent2"/>
              </a:solidFill>
              <a:round/>
              <a:headEnd/>
              <a:tailEnd type="arrow" w="sm" len="sm"/>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mtClean="0">
                <a:solidFill>
                  <a:srgbClr val="000000"/>
                </a:solidFill>
              </a:endParaRPr>
            </a:p>
          </p:txBody>
        </p:sp>
      </p:grpSp>
      <p:grpSp>
        <p:nvGrpSpPr>
          <p:cNvPr id="2175" name="Group 127"/>
          <p:cNvGrpSpPr>
            <a:grpSpLocks/>
          </p:cNvGrpSpPr>
          <p:nvPr/>
        </p:nvGrpSpPr>
        <p:grpSpPr bwMode="auto">
          <a:xfrm>
            <a:off x="3812547" y="2018309"/>
            <a:ext cx="1524000" cy="1281113"/>
            <a:chOff x="288" y="1824"/>
            <a:chExt cx="960" cy="807"/>
          </a:xfrm>
        </p:grpSpPr>
        <p:pic>
          <p:nvPicPr>
            <p:cNvPr id="2083" name="Рисунок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8" y="1824"/>
              <a:ext cx="960"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4" name="Text Box 124"/>
            <p:cNvSpPr txBox="1">
              <a:spLocks noChangeArrowheads="1"/>
            </p:cNvSpPr>
            <p:nvPr/>
          </p:nvSpPr>
          <p:spPr bwMode="auto">
            <a:xfrm>
              <a:off x="705" y="1824"/>
              <a:ext cx="528" cy="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endParaRPr lang="ru-RU" altLang="en-US" sz="800" smtClean="0">
                <a:solidFill>
                  <a:srgbClr val="000000"/>
                </a:solidFill>
              </a:endParaRPr>
            </a:p>
          </p:txBody>
        </p:sp>
      </p:grpSp>
      <p:grpSp>
        <p:nvGrpSpPr>
          <p:cNvPr id="2174" name="Group 126"/>
          <p:cNvGrpSpPr>
            <a:grpSpLocks/>
          </p:cNvGrpSpPr>
          <p:nvPr/>
        </p:nvGrpSpPr>
        <p:grpSpPr bwMode="auto">
          <a:xfrm>
            <a:off x="5336547" y="2018309"/>
            <a:ext cx="1620837" cy="1331913"/>
            <a:chOff x="1488" y="1858"/>
            <a:chExt cx="1021" cy="839"/>
          </a:xfrm>
        </p:grpSpPr>
        <p:pic>
          <p:nvPicPr>
            <p:cNvPr id="2081" name="Рисунок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88" y="1872"/>
              <a:ext cx="981"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2" name="Text Box 125"/>
            <p:cNvSpPr txBox="1">
              <a:spLocks noChangeArrowheads="1"/>
            </p:cNvSpPr>
            <p:nvPr/>
          </p:nvSpPr>
          <p:spPr bwMode="auto">
            <a:xfrm>
              <a:off x="1981" y="1858"/>
              <a:ext cx="528" cy="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endParaRPr lang="ru-RU" altLang="en-US" sz="800" smtClean="0">
                <a:solidFill>
                  <a:srgbClr val="000000"/>
                </a:solidFill>
              </a:endParaRPr>
            </a:p>
          </p:txBody>
        </p:sp>
      </p:grpSp>
      <p:pic>
        <p:nvPicPr>
          <p:cNvPr id="2177" name="Picture 1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6559" y="2016722"/>
            <a:ext cx="25431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8" name="Group 130"/>
          <p:cNvGrpSpPr>
            <a:grpSpLocks/>
          </p:cNvGrpSpPr>
          <p:nvPr/>
        </p:nvGrpSpPr>
        <p:grpSpPr bwMode="auto">
          <a:xfrm>
            <a:off x="4906334" y="1853209"/>
            <a:ext cx="2971800" cy="1524000"/>
            <a:chOff x="2160" y="1008"/>
            <a:chExt cx="1872" cy="960"/>
          </a:xfrm>
        </p:grpSpPr>
        <p:sp>
          <p:nvSpPr>
            <p:cNvPr id="2074" name="Text Box 10"/>
            <p:cNvSpPr txBox="1">
              <a:spLocks noChangeArrowheads="1"/>
            </p:cNvSpPr>
            <p:nvPr/>
          </p:nvSpPr>
          <p:spPr bwMode="auto">
            <a:xfrm>
              <a:off x="2784" y="1680"/>
              <a:ext cx="1221" cy="288"/>
            </a:xfrm>
            <a:prstGeom prst="rect">
              <a:avLst/>
            </a:prstGeom>
            <a:solidFill>
              <a:srgbClr val="FFFFFF"/>
            </a:solidFill>
            <a:ln w="38100">
              <a:solidFill>
                <a:schemeClr val="accent2"/>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ru-RU" altLang="ko-KR" sz="1200" b="1" smtClean="0">
                  <a:solidFill>
                    <a:srgbClr val="000000"/>
                  </a:solidFill>
                  <a:latin typeface="Times New Roman" panose="02020603050405020304" pitchFamily="18" charset="0"/>
                  <a:ea typeface="Batang" panose="02030600000101010101" pitchFamily="18" charset="-127"/>
                </a:rPr>
                <a:t>SHS co-reduction by                                       (Mg+C) mixture</a:t>
              </a:r>
              <a:endParaRPr lang="ru-RU" altLang="en-US" sz="1200" b="1" smtClean="0">
                <a:solidFill>
                  <a:srgbClr val="000000"/>
                </a:solidFill>
                <a:latin typeface="Times New Roman" panose="02020603050405020304" pitchFamily="18" charset="0"/>
              </a:endParaRPr>
            </a:p>
          </p:txBody>
        </p:sp>
        <p:sp>
          <p:nvSpPr>
            <p:cNvPr id="2075" name="Text Box 11"/>
            <p:cNvSpPr txBox="1">
              <a:spLocks noChangeArrowheads="1"/>
            </p:cNvSpPr>
            <p:nvPr/>
          </p:nvSpPr>
          <p:spPr bwMode="auto">
            <a:xfrm>
              <a:off x="2160" y="1200"/>
              <a:ext cx="1137" cy="264"/>
            </a:xfrm>
            <a:prstGeom prst="rect">
              <a:avLst/>
            </a:prstGeom>
            <a:solidFill>
              <a:srgbClr val="FFFFFF"/>
            </a:solidFill>
            <a:ln w="38100">
              <a:solidFill>
                <a:schemeClr val="accent2"/>
              </a:solidFill>
              <a:miter lim="800000"/>
              <a:headEnd/>
              <a:tailEnd/>
            </a:ln>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ru-RU" altLang="ko-KR" sz="1200" b="1" smtClean="0">
                  <a:solidFill>
                    <a:srgbClr val="000000"/>
                  </a:solidFill>
                  <a:latin typeface="Times New Roman" panose="02020603050405020304" pitchFamily="18" charset="0"/>
                  <a:ea typeface="Batang" panose="02030600000101010101" pitchFamily="18" charset="-127"/>
                </a:rPr>
                <a:t>Mechanoactivation (</a:t>
              </a:r>
              <a:r>
                <a:rPr lang="en-US" altLang="ko-KR" sz="1200" b="1" smtClean="0">
                  <a:solidFill>
                    <a:srgbClr val="000000"/>
                  </a:solidFill>
                  <a:latin typeface="Times New Roman" panose="02020603050405020304" pitchFamily="18" charset="0"/>
                  <a:ea typeface="Batang" panose="02030600000101010101" pitchFamily="18" charset="-127"/>
                </a:rPr>
                <a:t>planetary</a:t>
              </a:r>
              <a:r>
                <a:rPr lang="ru-RU" altLang="ko-KR" sz="1200" b="1" smtClean="0">
                  <a:solidFill>
                    <a:srgbClr val="000000"/>
                  </a:solidFill>
                  <a:latin typeface="Times New Roman" panose="02020603050405020304" pitchFamily="18" charset="0"/>
                  <a:ea typeface="Batang" panose="02030600000101010101" pitchFamily="18" charset="-127"/>
                </a:rPr>
                <a:t> milling)</a:t>
              </a:r>
              <a:endParaRPr lang="ru-RU" altLang="en-US" sz="1200" b="1" smtClean="0">
                <a:solidFill>
                  <a:srgbClr val="000000"/>
                </a:solidFill>
                <a:latin typeface="Times New Roman" panose="02020603050405020304" pitchFamily="18" charset="0"/>
              </a:endParaRPr>
            </a:p>
          </p:txBody>
        </p:sp>
        <p:sp>
          <p:nvSpPr>
            <p:cNvPr id="2076" name="Line 17"/>
            <p:cNvSpPr>
              <a:spLocks noChangeShapeType="1"/>
            </p:cNvSpPr>
            <p:nvPr/>
          </p:nvSpPr>
          <p:spPr bwMode="auto">
            <a:xfrm>
              <a:off x="2736" y="1008"/>
              <a:ext cx="0" cy="174"/>
            </a:xfrm>
            <a:prstGeom prst="line">
              <a:avLst/>
            </a:prstGeom>
            <a:noFill/>
            <a:ln w="38100">
              <a:solidFill>
                <a:schemeClr val="accent2"/>
              </a:solidFill>
              <a:round/>
              <a:headEnd/>
              <a:tailEnd type="arrow" w="sm" len="sm"/>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mtClean="0">
                <a:solidFill>
                  <a:srgbClr val="000000"/>
                </a:solidFill>
              </a:endParaRPr>
            </a:p>
          </p:txBody>
        </p:sp>
        <p:sp>
          <p:nvSpPr>
            <p:cNvPr id="2077" name="Line 22"/>
            <p:cNvSpPr>
              <a:spLocks noChangeShapeType="1"/>
            </p:cNvSpPr>
            <p:nvPr/>
          </p:nvSpPr>
          <p:spPr bwMode="auto">
            <a:xfrm>
              <a:off x="3408" y="1584"/>
              <a:ext cx="0" cy="96"/>
            </a:xfrm>
            <a:prstGeom prst="line">
              <a:avLst/>
            </a:prstGeom>
            <a:noFill/>
            <a:ln w="41275">
              <a:solidFill>
                <a:schemeClr val="accent2"/>
              </a:solidFill>
              <a:round/>
              <a:headEnd/>
              <a:tailEnd type="stealth"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mtClean="0">
                <a:solidFill>
                  <a:srgbClr val="000000"/>
                </a:solidFill>
              </a:endParaRPr>
            </a:p>
          </p:txBody>
        </p:sp>
        <p:sp>
          <p:nvSpPr>
            <p:cNvPr id="2078" name="Line 25"/>
            <p:cNvSpPr>
              <a:spLocks noChangeShapeType="1"/>
            </p:cNvSpPr>
            <p:nvPr/>
          </p:nvSpPr>
          <p:spPr bwMode="auto">
            <a:xfrm>
              <a:off x="2736" y="1584"/>
              <a:ext cx="1296"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mtClean="0">
                <a:solidFill>
                  <a:srgbClr val="000000"/>
                </a:solidFill>
              </a:endParaRPr>
            </a:p>
          </p:txBody>
        </p:sp>
        <p:sp>
          <p:nvSpPr>
            <p:cNvPr id="2079" name="Line 136"/>
            <p:cNvSpPr>
              <a:spLocks noChangeShapeType="1"/>
            </p:cNvSpPr>
            <p:nvPr/>
          </p:nvSpPr>
          <p:spPr bwMode="auto">
            <a:xfrm flipV="1">
              <a:off x="2736" y="1488"/>
              <a:ext cx="0" cy="96"/>
            </a:xfrm>
            <a:prstGeom prst="line">
              <a:avLst/>
            </a:prstGeom>
            <a:noFill/>
            <a:ln w="31750">
              <a:solidFill>
                <a:srgbClr val="000099"/>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srgbClr val="000000"/>
                </a:solidFill>
              </a:endParaRPr>
            </a:p>
          </p:txBody>
        </p:sp>
        <p:sp>
          <p:nvSpPr>
            <p:cNvPr id="2080" name="Line 137"/>
            <p:cNvSpPr>
              <a:spLocks noChangeShapeType="1"/>
            </p:cNvSpPr>
            <p:nvPr/>
          </p:nvSpPr>
          <p:spPr bwMode="auto">
            <a:xfrm flipV="1">
              <a:off x="4032" y="1104"/>
              <a:ext cx="0" cy="480"/>
            </a:xfrm>
            <a:prstGeom prst="line">
              <a:avLst/>
            </a:prstGeom>
            <a:noFill/>
            <a:ln w="31750">
              <a:solidFill>
                <a:srgbClr val="000099"/>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srgbClr val="000000"/>
                </a:solidFill>
              </a:endParaRPr>
            </a:p>
          </p:txBody>
        </p:sp>
      </p:grpSp>
      <p:sp>
        <p:nvSpPr>
          <p:cNvPr id="2187" name="Text Box 139"/>
          <p:cNvSpPr txBox="1">
            <a:spLocks noChangeArrowheads="1"/>
          </p:cNvSpPr>
          <p:nvPr/>
        </p:nvSpPr>
        <p:spPr bwMode="auto">
          <a:xfrm>
            <a:off x="532607" y="2624136"/>
            <a:ext cx="2362200" cy="646331"/>
          </a:xfrm>
          <a:prstGeom prst="rect">
            <a:avLst/>
          </a:prstGeom>
          <a:noFill/>
          <a:ln w="1905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pPr>
            <a:r>
              <a:rPr lang="en-US" altLang="en-US" b="1" dirty="0" smtClean="0">
                <a:solidFill>
                  <a:srgbClr val="000000"/>
                </a:solidFill>
              </a:rPr>
              <a:t>Thermo</a:t>
            </a:r>
            <a:r>
              <a:rPr lang="en-US" altLang="en-US" b="1" dirty="0">
                <a:solidFill>
                  <a:srgbClr val="000000"/>
                </a:solidFill>
              </a:rPr>
              <a:t>d</a:t>
            </a:r>
            <a:r>
              <a:rPr lang="en-US" altLang="en-US" b="1" dirty="0" smtClean="0">
                <a:solidFill>
                  <a:srgbClr val="000000"/>
                </a:solidFill>
              </a:rPr>
              <a:t>ynamic consideration</a:t>
            </a:r>
            <a:endParaRPr lang="ru-RU" altLang="en-US" b="1" dirty="0" smtClean="0">
              <a:solidFill>
                <a:srgbClr val="000000"/>
              </a:solidFill>
            </a:endParaRPr>
          </a:p>
        </p:txBody>
      </p:sp>
      <p:sp>
        <p:nvSpPr>
          <p:cNvPr id="2188" name="Text Box 140"/>
          <p:cNvSpPr txBox="1">
            <a:spLocks noChangeArrowheads="1"/>
          </p:cNvSpPr>
          <p:nvPr/>
        </p:nvSpPr>
        <p:spPr bwMode="auto">
          <a:xfrm>
            <a:off x="3268662" y="3777456"/>
            <a:ext cx="5867400" cy="284163"/>
          </a:xfrm>
          <a:prstGeom prst="rect">
            <a:avLst/>
          </a:prstGeom>
          <a:noFill/>
          <a:ln w="25400">
            <a:solidFill>
              <a:srgbClr val="8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 tIns="3600" rIns="0" bIns="108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50000"/>
              </a:spcBef>
              <a:spcAft>
                <a:spcPct val="0"/>
              </a:spcAft>
            </a:pPr>
            <a:r>
              <a:rPr lang="en-US" altLang="en-US" sz="1600" b="1" dirty="0" smtClean="0">
                <a:solidFill>
                  <a:srgbClr val="000000"/>
                </a:solidFill>
              </a:rPr>
              <a:t>Combustion laws and XRD/SEM analyses of </a:t>
            </a:r>
            <a:r>
              <a:rPr lang="en-US" altLang="en-US" sz="1600" b="1" dirty="0" err="1" smtClean="0">
                <a:solidFill>
                  <a:srgbClr val="000000"/>
                </a:solidFill>
              </a:rPr>
              <a:t>pseudoalloys</a:t>
            </a:r>
            <a:endParaRPr lang="ru-RU" altLang="en-US" sz="1600" b="1" dirty="0" smtClean="0">
              <a:solidFill>
                <a:srgbClr val="000000"/>
              </a:solidFill>
            </a:endParaRPr>
          </a:p>
        </p:txBody>
      </p:sp>
      <p:sp>
        <p:nvSpPr>
          <p:cNvPr id="2189" name="Rectangle 141"/>
          <p:cNvSpPr>
            <a:spLocks noChangeArrowheads="1"/>
          </p:cNvSpPr>
          <p:nvPr/>
        </p:nvSpPr>
        <p:spPr bwMode="auto">
          <a:xfrm>
            <a:off x="0" y="6461125"/>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r>
              <a:rPr lang="en-US" altLang="en-US" sz="1000" b="1" i="1" dirty="0" smtClean="0">
                <a:solidFill>
                  <a:srgbClr val="000000"/>
                </a:solidFill>
              </a:rPr>
              <a:t>S.V. </a:t>
            </a:r>
            <a:r>
              <a:rPr lang="en-US" altLang="en-US" sz="1000" b="1" i="1" dirty="0" err="1" smtClean="0">
                <a:solidFill>
                  <a:srgbClr val="000000"/>
                </a:solidFill>
              </a:rPr>
              <a:t>Aydinyan</a:t>
            </a:r>
            <a:r>
              <a:rPr lang="en-US" altLang="en-US" sz="1000" b="1" i="1" dirty="0" smtClean="0">
                <a:solidFill>
                  <a:srgbClr val="000000"/>
                </a:solidFill>
              </a:rPr>
              <a:t>, H.V. </a:t>
            </a:r>
            <a:r>
              <a:rPr lang="en-US" altLang="en-US" sz="1000" b="1" i="1" dirty="0" err="1" smtClean="0">
                <a:solidFill>
                  <a:srgbClr val="000000"/>
                </a:solidFill>
              </a:rPr>
              <a:t>Kirakosyan</a:t>
            </a:r>
            <a:r>
              <a:rPr lang="en-US" altLang="en-US" sz="1000" b="1" i="1" dirty="0" smtClean="0">
                <a:solidFill>
                  <a:srgbClr val="000000"/>
                </a:solidFill>
              </a:rPr>
              <a:t>, S.L. </a:t>
            </a:r>
            <a:r>
              <a:rPr lang="en-US" altLang="en-US" sz="1000" b="1" i="1" dirty="0" err="1" smtClean="0">
                <a:solidFill>
                  <a:srgbClr val="000000"/>
                </a:solidFill>
              </a:rPr>
              <a:t>Kharatyan</a:t>
            </a:r>
            <a:r>
              <a:rPr lang="en-US" altLang="en-US" sz="1000" b="1" i="1" dirty="0" smtClean="0">
                <a:solidFill>
                  <a:srgbClr val="000000"/>
                </a:solidFill>
              </a:rPr>
              <a:t>,</a:t>
            </a:r>
            <a:r>
              <a:rPr lang="en-US" altLang="en-US" sz="1000" b="1" dirty="0" smtClean="0">
                <a:solidFill>
                  <a:srgbClr val="000000"/>
                </a:solidFill>
              </a:rPr>
              <a:t> Cu-Mo composite powders obtained by combustion-reduction process, </a:t>
            </a:r>
          </a:p>
          <a:p>
            <a:pPr defTabSz="914400" fontAlgn="base">
              <a:spcBef>
                <a:spcPct val="0"/>
              </a:spcBef>
              <a:spcAft>
                <a:spcPct val="0"/>
              </a:spcAft>
            </a:pPr>
            <a:r>
              <a:rPr lang="en-US" altLang="en-US" sz="1000" b="1" dirty="0" smtClean="0">
                <a:solidFill>
                  <a:srgbClr val="000000"/>
                </a:solidFill>
              </a:rPr>
              <a:t>Int. J. Ref. Met. Hard Mater,2015, doi:10.1016/ </a:t>
            </a:r>
            <a:r>
              <a:rPr lang="en-US" altLang="en-US" sz="1000" b="1" dirty="0" err="1" smtClean="0">
                <a:solidFill>
                  <a:srgbClr val="000000"/>
                </a:solidFill>
              </a:rPr>
              <a:t>j.ijrmhm</a:t>
            </a:r>
            <a:r>
              <a:rPr lang="en-US" altLang="en-US" sz="1000" b="1" dirty="0" smtClean="0">
                <a:solidFill>
                  <a:srgbClr val="000000"/>
                </a:solidFill>
              </a:rPr>
              <a:t>. 2015.09.002.</a:t>
            </a:r>
          </a:p>
        </p:txBody>
      </p:sp>
      <p:sp>
        <p:nvSpPr>
          <p:cNvPr id="48" name="Line 20"/>
          <p:cNvSpPr>
            <a:spLocks noChangeShapeType="1"/>
          </p:cNvSpPr>
          <p:nvPr/>
        </p:nvSpPr>
        <p:spPr bwMode="auto">
          <a:xfrm rot="10800000" flipH="1" flipV="1">
            <a:off x="0" y="6461125"/>
            <a:ext cx="9144000" cy="9741"/>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1" nodeType="afterEffect">
                                  <p:stCondLst>
                                    <p:cond delay="0"/>
                                  </p:stCondLst>
                                  <p:childTnLst>
                                    <p:set>
                                      <p:cBhvr>
                                        <p:cTn id="6" dur="1" fill="hold">
                                          <p:stCondLst>
                                            <p:cond delay="0"/>
                                          </p:stCondLst>
                                        </p:cTn>
                                        <p:tgtEl>
                                          <p:spTgt spid="48142"/>
                                        </p:tgtEl>
                                        <p:attrNameLst>
                                          <p:attrName>style.visibility</p:attrName>
                                        </p:attrNameLst>
                                      </p:cBhvr>
                                      <p:to>
                                        <p:strVal val="visible"/>
                                      </p:to>
                                    </p:set>
                                    <p:anim calcmode="lin" valueType="num">
                                      <p:cBhvr additive="base">
                                        <p:cTn id="7" dur="1000" fill="hold"/>
                                        <p:tgtEl>
                                          <p:spTgt spid="48142"/>
                                        </p:tgtEl>
                                        <p:attrNameLst>
                                          <p:attrName>ppt_x</p:attrName>
                                        </p:attrNameLst>
                                      </p:cBhvr>
                                      <p:tavLst>
                                        <p:tav tm="0">
                                          <p:val>
                                            <p:strVal val="1+#ppt_w/2"/>
                                          </p:val>
                                        </p:tav>
                                        <p:tav tm="100000">
                                          <p:val>
                                            <p:strVal val="#ppt_x"/>
                                          </p:val>
                                        </p:tav>
                                      </p:tavLst>
                                    </p:anim>
                                    <p:anim calcmode="lin" valueType="num">
                                      <p:cBhvr additive="base">
                                        <p:cTn id="8" dur="1000" fill="hold"/>
                                        <p:tgtEl>
                                          <p:spTgt spid="48142"/>
                                        </p:tgtEl>
                                        <p:attrNameLst>
                                          <p:attrName>ppt_y</p:attrName>
                                        </p:attrNameLst>
                                      </p:cBhvr>
                                      <p:tavLst>
                                        <p:tav tm="0">
                                          <p:val>
                                            <p:strVal val="#ppt_y"/>
                                          </p:val>
                                        </p:tav>
                                        <p:tav tm="100000">
                                          <p:val>
                                            <p:strVal val="#ppt_y"/>
                                          </p:val>
                                        </p:tav>
                                      </p:tavLst>
                                    </p:anim>
                                  </p:childTnLst>
                                </p:cTn>
                              </p:par>
                              <p:par>
                                <p:cTn id="9" presetID="2" presetClass="entr" presetSubtype="2" fill="hold" grpId="1" nodeType="withEffect">
                                  <p:stCondLst>
                                    <p:cond delay="0"/>
                                  </p:stCondLst>
                                  <p:childTnLst>
                                    <p:set>
                                      <p:cBhvr>
                                        <p:cTn id="10" dur="1" fill="hold">
                                          <p:stCondLst>
                                            <p:cond delay="0"/>
                                          </p:stCondLst>
                                        </p:cTn>
                                        <p:tgtEl>
                                          <p:spTgt spid="48144"/>
                                        </p:tgtEl>
                                        <p:attrNameLst>
                                          <p:attrName>style.visibility</p:attrName>
                                        </p:attrNameLst>
                                      </p:cBhvr>
                                      <p:to>
                                        <p:strVal val="visible"/>
                                      </p:to>
                                    </p:set>
                                    <p:anim calcmode="lin" valueType="num">
                                      <p:cBhvr additive="base">
                                        <p:cTn id="11" dur="1000" fill="hold"/>
                                        <p:tgtEl>
                                          <p:spTgt spid="48144"/>
                                        </p:tgtEl>
                                        <p:attrNameLst>
                                          <p:attrName>ppt_x</p:attrName>
                                        </p:attrNameLst>
                                      </p:cBhvr>
                                      <p:tavLst>
                                        <p:tav tm="0">
                                          <p:val>
                                            <p:strVal val="1+#ppt_w/2"/>
                                          </p:val>
                                        </p:tav>
                                        <p:tav tm="100000">
                                          <p:val>
                                            <p:strVal val="#ppt_x"/>
                                          </p:val>
                                        </p:tav>
                                      </p:tavLst>
                                    </p:anim>
                                    <p:anim calcmode="lin" valueType="num">
                                      <p:cBhvr additive="base">
                                        <p:cTn id="12" dur="1000" fill="hold"/>
                                        <p:tgtEl>
                                          <p:spTgt spid="48144"/>
                                        </p:tgtEl>
                                        <p:attrNameLst>
                                          <p:attrName>ppt_y</p:attrName>
                                        </p:attrNameLst>
                                      </p:cBhvr>
                                      <p:tavLst>
                                        <p:tav tm="0">
                                          <p:val>
                                            <p:strVal val="#ppt_y"/>
                                          </p:val>
                                        </p:tav>
                                        <p:tav tm="100000">
                                          <p:val>
                                            <p:strVal val="#ppt_y"/>
                                          </p:val>
                                        </p:tav>
                                      </p:tavLst>
                                    </p:anim>
                                  </p:childTnLst>
                                </p:cTn>
                              </p:par>
                              <p:par>
                                <p:cTn id="13" presetID="2" presetClass="entr" presetSubtype="2" fill="hold" grpId="1" nodeType="withEffect">
                                  <p:stCondLst>
                                    <p:cond delay="0"/>
                                  </p:stCondLst>
                                  <p:childTnLst>
                                    <p:set>
                                      <p:cBhvr>
                                        <p:cTn id="14" dur="1" fill="hold">
                                          <p:stCondLst>
                                            <p:cond delay="0"/>
                                          </p:stCondLst>
                                        </p:cTn>
                                        <p:tgtEl>
                                          <p:spTgt spid="48148"/>
                                        </p:tgtEl>
                                        <p:attrNameLst>
                                          <p:attrName>style.visibility</p:attrName>
                                        </p:attrNameLst>
                                      </p:cBhvr>
                                      <p:to>
                                        <p:strVal val="visible"/>
                                      </p:to>
                                    </p:set>
                                    <p:anim calcmode="lin" valueType="num">
                                      <p:cBhvr additive="base">
                                        <p:cTn id="15" dur="1000" fill="hold"/>
                                        <p:tgtEl>
                                          <p:spTgt spid="48148"/>
                                        </p:tgtEl>
                                        <p:attrNameLst>
                                          <p:attrName>ppt_x</p:attrName>
                                        </p:attrNameLst>
                                      </p:cBhvr>
                                      <p:tavLst>
                                        <p:tav tm="0">
                                          <p:val>
                                            <p:strVal val="1+#ppt_w/2"/>
                                          </p:val>
                                        </p:tav>
                                        <p:tav tm="100000">
                                          <p:val>
                                            <p:strVal val="#ppt_x"/>
                                          </p:val>
                                        </p:tav>
                                      </p:tavLst>
                                    </p:anim>
                                    <p:anim calcmode="lin" valueType="num">
                                      <p:cBhvr additive="base">
                                        <p:cTn id="16" dur="1000" fill="hold"/>
                                        <p:tgtEl>
                                          <p:spTgt spid="48148"/>
                                        </p:tgtEl>
                                        <p:attrNameLst>
                                          <p:attrName>ppt_y</p:attrName>
                                        </p:attrNameLst>
                                      </p:cBhvr>
                                      <p:tavLst>
                                        <p:tav tm="0">
                                          <p:val>
                                            <p:strVal val="#ppt_y"/>
                                          </p:val>
                                        </p:tav>
                                        <p:tav tm="100000">
                                          <p:val>
                                            <p:strVal val="#ppt_y"/>
                                          </p:val>
                                        </p:tav>
                                      </p:tavLst>
                                    </p:anim>
                                  </p:childTnLst>
                                </p:cTn>
                              </p:par>
                              <p:par>
                                <p:cTn id="17" presetID="2" presetClass="entr" presetSubtype="2" fill="hold" grpId="1" nodeType="withEffect">
                                  <p:stCondLst>
                                    <p:cond delay="0"/>
                                  </p:stCondLst>
                                  <p:childTnLst>
                                    <p:set>
                                      <p:cBhvr>
                                        <p:cTn id="18" dur="1" fill="hold">
                                          <p:stCondLst>
                                            <p:cond delay="0"/>
                                          </p:stCondLst>
                                        </p:cTn>
                                        <p:tgtEl>
                                          <p:spTgt spid="48149"/>
                                        </p:tgtEl>
                                        <p:attrNameLst>
                                          <p:attrName>style.visibility</p:attrName>
                                        </p:attrNameLst>
                                      </p:cBhvr>
                                      <p:to>
                                        <p:strVal val="visible"/>
                                      </p:to>
                                    </p:set>
                                    <p:anim calcmode="lin" valueType="num">
                                      <p:cBhvr additive="base">
                                        <p:cTn id="19" dur="1000" fill="hold"/>
                                        <p:tgtEl>
                                          <p:spTgt spid="48149"/>
                                        </p:tgtEl>
                                        <p:attrNameLst>
                                          <p:attrName>ppt_x</p:attrName>
                                        </p:attrNameLst>
                                      </p:cBhvr>
                                      <p:tavLst>
                                        <p:tav tm="0">
                                          <p:val>
                                            <p:strVal val="1+#ppt_w/2"/>
                                          </p:val>
                                        </p:tav>
                                        <p:tav tm="100000">
                                          <p:val>
                                            <p:strVal val="#ppt_x"/>
                                          </p:val>
                                        </p:tav>
                                      </p:tavLst>
                                    </p:anim>
                                    <p:anim calcmode="lin" valueType="num">
                                      <p:cBhvr additive="base">
                                        <p:cTn id="20" dur="1000" fill="hold"/>
                                        <p:tgtEl>
                                          <p:spTgt spid="4814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2" presetClass="entr" presetSubtype="2" fill="hold" grpId="1" nodeType="afterEffect">
                                  <p:stCondLst>
                                    <p:cond delay="0"/>
                                  </p:stCondLst>
                                  <p:childTnLst>
                                    <p:set>
                                      <p:cBhvr>
                                        <p:cTn id="23" dur="1" fill="hold">
                                          <p:stCondLst>
                                            <p:cond delay="0"/>
                                          </p:stCondLst>
                                        </p:cTn>
                                        <p:tgtEl>
                                          <p:spTgt spid="48146"/>
                                        </p:tgtEl>
                                        <p:attrNameLst>
                                          <p:attrName>style.visibility</p:attrName>
                                        </p:attrNameLst>
                                      </p:cBhvr>
                                      <p:to>
                                        <p:strVal val="visible"/>
                                      </p:to>
                                    </p:set>
                                    <p:anim calcmode="lin" valueType="num">
                                      <p:cBhvr additive="base">
                                        <p:cTn id="24" dur="1000" fill="hold"/>
                                        <p:tgtEl>
                                          <p:spTgt spid="48146"/>
                                        </p:tgtEl>
                                        <p:attrNameLst>
                                          <p:attrName>ppt_x</p:attrName>
                                        </p:attrNameLst>
                                      </p:cBhvr>
                                      <p:tavLst>
                                        <p:tav tm="0">
                                          <p:val>
                                            <p:strVal val="1+#ppt_w/2"/>
                                          </p:val>
                                        </p:tav>
                                        <p:tav tm="100000">
                                          <p:val>
                                            <p:strVal val="#ppt_x"/>
                                          </p:val>
                                        </p:tav>
                                      </p:tavLst>
                                    </p:anim>
                                    <p:anim calcmode="lin" valueType="num">
                                      <p:cBhvr additive="base">
                                        <p:cTn id="25" dur="1000" fill="hold"/>
                                        <p:tgtEl>
                                          <p:spTgt spid="4814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childTnLst>
                                    <p:set>
                                      <p:cBhvr>
                                        <p:cTn id="27" dur="1" fill="hold">
                                          <p:stCondLst>
                                            <p:cond delay="0"/>
                                          </p:stCondLst>
                                        </p:cTn>
                                        <p:tgtEl>
                                          <p:spTgt spid="48147"/>
                                        </p:tgtEl>
                                        <p:attrNameLst>
                                          <p:attrName>style.visibility</p:attrName>
                                        </p:attrNameLst>
                                      </p:cBhvr>
                                      <p:to>
                                        <p:strVal val="visible"/>
                                      </p:to>
                                    </p:set>
                                    <p:anim calcmode="lin" valueType="num">
                                      <p:cBhvr additive="base">
                                        <p:cTn id="28" dur="1000" fill="hold"/>
                                        <p:tgtEl>
                                          <p:spTgt spid="48147"/>
                                        </p:tgtEl>
                                        <p:attrNameLst>
                                          <p:attrName>ppt_x</p:attrName>
                                        </p:attrNameLst>
                                      </p:cBhvr>
                                      <p:tavLst>
                                        <p:tav tm="0">
                                          <p:val>
                                            <p:strVal val="1+#ppt_w/2"/>
                                          </p:val>
                                        </p:tav>
                                        <p:tav tm="100000">
                                          <p:val>
                                            <p:strVal val="#ppt_x"/>
                                          </p:val>
                                        </p:tav>
                                      </p:tavLst>
                                    </p:anim>
                                    <p:anim calcmode="lin" valueType="num">
                                      <p:cBhvr additive="base">
                                        <p:cTn id="29" dur="1000" fill="hold"/>
                                        <p:tgtEl>
                                          <p:spTgt spid="48147"/>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childTnLst>
                                    <p:set>
                                      <p:cBhvr>
                                        <p:cTn id="31" dur="1" fill="hold">
                                          <p:stCondLst>
                                            <p:cond delay="0"/>
                                          </p:stCondLst>
                                        </p:cTn>
                                        <p:tgtEl>
                                          <p:spTgt spid="48143"/>
                                        </p:tgtEl>
                                        <p:attrNameLst>
                                          <p:attrName>style.visibility</p:attrName>
                                        </p:attrNameLst>
                                      </p:cBhvr>
                                      <p:to>
                                        <p:strVal val="visible"/>
                                      </p:to>
                                    </p:set>
                                    <p:anim calcmode="lin" valueType="num">
                                      <p:cBhvr additive="base">
                                        <p:cTn id="32" dur="1000" fill="hold"/>
                                        <p:tgtEl>
                                          <p:spTgt spid="48143"/>
                                        </p:tgtEl>
                                        <p:attrNameLst>
                                          <p:attrName>ppt_x</p:attrName>
                                        </p:attrNameLst>
                                      </p:cBhvr>
                                      <p:tavLst>
                                        <p:tav tm="0">
                                          <p:val>
                                            <p:strVal val="1+#ppt_w/2"/>
                                          </p:val>
                                        </p:tav>
                                        <p:tav tm="100000">
                                          <p:val>
                                            <p:strVal val="#ppt_x"/>
                                          </p:val>
                                        </p:tav>
                                      </p:tavLst>
                                    </p:anim>
                                    <p:anim calcmode="lin" valueType="num">
                                      <p:cBhvr additive="base">
                                        <p:cTn id="33" dur="1000" fill="hold"/>
                                        <p:tgtEl>
                                          <p:spTgt spid="48143"/>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000"/>
                            </p:stCondLst>
                            <p:childTnLst>
                              <p:par>
                                <p:cTn id="35" presetID="2" presetClass="entr" presetSubtype="2" fill="hold" grpId="1" nodeType="afterEffect">
                                  <p:stCondLst>
                                    <p:cond delay="0"/>
                                  </p:stCondLst>
                                  <p:childTnLst>
                                    <p:set>
                                      <p:cBhvr>
                                        <p:cTn id="36" dur="1" fill="hold">
                                          <p:stCondLst>
                                            <p:cond delay="0"/>
                                          </p:stCondLst>
                                        </p:cTn>
                                        <p:tgtEl>
                                          <p:spTgt spid="48150"/>
                                        </p:tgtEl>
                                        <p:attrNameLst>
                                          <p:attrName>style.visibility</p:attrName>
                                        </p:attrNameLst>
                                      </p:cBhvr>
                                      <p:to>
                                        <p:strVal val="visible"/>
                                      </p:to>
                                    </p:set>
                                    <p:anim calcmode="lin" valueType="num">
                                      <p:cBhvr additive="base">
                                        <p:cTn id="37" dur="1000" fill="hold"/>
                                        <p:tgtEl>
                                          <p:spTgt spid="48150"/>
                                        </p:tgtEl>
                                        <p:attrNameLst>
                                          <p:attrName>ppt_x</p:attrName>
                                        </p:attrNameLst>
                                      </p:cBhvr>
                                      <p:tavLst>
                                        <p:tav tm="0">
                                          <p:val>
                                            <p:strVal val="1+#ppt_w/2"/>
                                          </p:val>
                                        </p:tav>
                                        <p:tav tm="100000">
                                          <p:val>
                                            <p:strVal val="#ppt_x"/>
                                          </p:val>
                                        </p:tav>
                                      </p:tavLst>
                                    </p:anim>
                                    <p:anim calcmode="lin" valueType="num">
                                      <p:cBhvr additive="base">
                                        <p:cTn id="38" dur="1000" fill="hold"/>
                                        <p:tgtEl>
                                          <p:spTgt spid="48150"/>
                                        </p:tgtEl>
                                        <p:attrNameLst>
                                          <p:attrName>ppt_y</p:attrName>
                                        </p:attrNameLst>
                                      </p:cBhvr>
                                      <p:tavLst>
                                        <p:tav tm="0">
                                          <p:val>
                                            <p:strVal val="#ppt_y"/>
                                          </p:val>
                                        </p:tav>
                                        <p:tav tm="100000">
                                          <p:val>
                                            <p:strVal val="#ppt_y"/>
                                          </p:val>
                                        </p:tav>
                                      </p:tavLst>
                                    </p:anim>
                                  </p:childTnLst>
                                </p:cTn>
                              </p:par>
                              <p:par>
                                <p:cTn id="39" presetID="2" presetClass="entr" presetSubtype="2" fill="hold" grpId="1" nodeType="withEffect">
                                  <p:stCondLst>
                                    <p:cond delay="0"/>
                                  </p:stCondLst>
                                  <p:childTnLst>
                                    <p:set>
                                      <p:cBhvr>
                                        <p:cTn id="40" dur="1" fill="hold">
                                          <p:stCondLst>
                                            <p:cond delay="0"/>
                                          </p:stCondLst>
                                        </p:cTn>
                                        <p:tgtEl>
                                          <p:spTgt spid="48151"/>
                                        </p:tgtEl>
                                        <p:attrNameLst>
                                          <p:attrName>style.visibility</p:attrName>
                                        </p:attrNameLst>
                                      </p:cBhvr>
                                      <p:to>
                                        <p:strVal val="visible"/>
                                      </p:to>
                                    </p:set>
                                    <p:anim calcmode="lin" valueType="num">
                                      <p:cBhvr additive="base">
                                        <p:cTn id="41" dur="1000" fill="hold"/>
                                        <p:tgtEl>
                                          <p:spTgt spid="48151"/>
                                        </p:tgtEl>
                                        <p:attrNameLst>
                                          <p:attrName>ppt_x</p:attrName>
                                        </p:attrNameLst>
                                      </p:cBhvr>
                                      <p:tavLst>
                                        <p:tav tm="0">
                                          <p:val>
                                            <p:strVal val="1+#ppt_w/2"/>
                                          </p:val>
                                        </p:tav>
                                        <p:tav tm="100000">
                                          <p:val>
                                            <p:strVal val="#ppt_x"/>
                                          </p:val>
                                        </p:tav>
                                      </p:tavLst>
                                    </p:anim>
                                    <p:anim calcmode="lin" valueType="num">
                                      <p:cBhvr additive="base">
                                        <p:cTn id="42" dur="1000" fill="hold"/>
                                        <p:tgtEl>
                                          <p:spTgt spid="48151"/>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p:cTn id="46" dur="1" fill="hold">
                                          <p:stCondLst>
                                            <p:cond delay="0"/>
                                          </p:stCondLst>
                                        </p:cTn>
                                        <p:tgtEl>
                                          <p:spTgt spid="2186"/>
                                        </p:tgtEl>
                                        <p:attrNameLst>
                                          <p:attrName>style.visibility</p:attrName>
                                        </p:attrNameLst>
                                      </p:cBhvr>
                                      <p:to>
                                        <p:strVal val="visible"/>
                                      </p:to>
                                    </p:set>
                                    <p:animEffect transition="in" filter="checkerboard(across)">
                                      <p:cBhvr>
                                        <p:cTn id="47" dur="1000"/>
                                        <p:tgtEl>
                                          <p:spTgt spid="218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8142"/>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48144"/>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48149"/>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48148"/>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48146"/>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48143"/>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4814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48150"/>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4815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186"/>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1" fill="hold" nodeType="clickEffect">
                                  <p:stCondLst>
                                    <p:cond delay="0"/>
                                  </p:stCondLst>
                                  <p:childTnLst>
                                    <p:set>
                                      <p:cBhvr>
                                        <p:cTn id="73" dur="1" fill="hold">
                                          <p:stCondLst>
                                            <p:cond delay="0"/>
                                          </p:stCondLst>
                                        </p:cTn>
                                        <p:tgtEl>
                                          <p:spTgt spid="2166"/>
                                        </p:tgtEl>
                                        <p:attrNameLst>
                                          <p:attrName>style.visibility</p:attrName>
                                        </p:attrNameLst>
                                      </p:cBhvr>
                                      <p:to>
                                        <p:strVal val="visible"/>
                                      </p:to>
                                    </p:set>
                                    <p:anim calcmode="lin" valueType="num">
                                      <p:cBhvr additive="base">
                                        <p:cTn id="74" dur="1000" fill="hold"/>
                                        <p:tgtEl>
                                          <p:spTgt spid="2166"/>
                                        </p:tgtEl>
                                        <p:attrNameLst>
                                          <p:attrName>ppt_x</p:attrName>
                                        </p:attrNameLst>
                                      </p:cBhvr>
                                      <p:tavLst>
                                        <p:tav tm="0">
                                          <p:val>
                                            <p:strVal val="#ppt_x"/>
                                          </p:val>
                                        </p:tav>
                                        <p:tav tm="100000">
                                          <p:val>
                                            <p:strVal val="#ppt_x"/>
                                          </p:val>
                                        </p:tav>
                                      </p:tavLst>
                                    </p:anim>
                                    <p:anim calcmode="lin" valueType="num">
                                      <p:cBhvr additive="base">
                                        <p:cTn id="75" dur="1000" fill="hold"/>
                                        <p:tgtEl>
                                          <p:spTgt spid="2166"/>
                                        </p:tgtEl>
                                        <p:attrNameLst>
                                          <p:attrName>ppt_y</p:attrName>
                                        </p:attrNameLst>
                                      </p:cBhvr>
                                      <p:tavLst>
                                        <p:tav tm="0">
                                          <p:val>
                                            <p:strVal val="0-#ppt_h/2"/>
                                          </p:val>
                                        </p:tav>
                                        <p:tav tm="100000">
                                          <p:val>
                                            <p:strVal val="#ppt_y"/>
                                          </p:val>
                                        </p:tav>
                                      </p:tavLst>
                                    </p:anim>
                                  </p:childTnLst>
                                </p:cTn>
                              </p:par>
                            </p:childTnLst>
                          </p:cTn>
                        </p:par>
                        <p:par>
                          <p:cTn id="76" fill="hold" nodeType="afterGroup">
                            <p:stCondLst>
                              <p:cond delay="1000"/>
                            </p:stCondLst>
                            <p:childTnLst>
                              <p:par>
                                <p:cTn id="77" presetID="8" presetClass="entr" presetSubtype="32" fill="hold" nodeType="afterEffect">
                                  <p:stCondLst>
                                    <p:cond delay="0"/>
                                  </p:stCondLst>
                                  <p:childTnLst>
                                    <p:set>
                                      <p:cBhvr>
                                        <p:cTn id="78" dur="1" fill="hold">
                                          <p:stCondLst>
                                            <p:cond delay="0"/>
                                          </p:stCondLst>
                                        </p:cTn>
                                        <p:tgtEl>
                                          <p:spTgt spid="2175"/>
                                        </p:tgtEl>
                                        <p:attrNameLst>
                                          <p:attrName>style.visibility</p:attrName>
                                        </p:attrNameLst>
                                      </p:cBhvr>
                                      <p:to>
                                        <p:strVal val="visible"/>
                                      </p:to>
                                    </p:set>
                                    <p:animEffect transition="in" filter="diamond(out)">
                                      <p:cBhvr>
                                        <p:cTn id="79" dur="500"/>
                                        <p:tgtEl>
                                          <p:spTgt spid="2175"/>
                                        </p:tgtEl>
                                      </p:cBhvr>
                                    </p:animEffect>
                                  </p:childTnLst>
                                </p:cTn>
                              </p:par>
                              <p:par>
                                <p:cTn id="80" presetID="8" presetClass="entr" presetSubtype="32" fill="hold" nodeType="withEffect">
                                  <p:stCondLst>
                                    <p:cond delay="0"/>
                                  </p:stCondLst>
                                  <p:childTnLst>
                                    <p:set>
                                      <p:cBhvr>
                                        <p:cTn id="81" dur="1" fill="hold">
                                          <p:stCondLst>
                                            <p:cond delay="0"/>
                                          </p:stCondLst>
                                        </p:cTn>
                                        <p:tgtEl>
                                          <p:spTgt spid="2174"/>
                                        </p:tgtEl>
                                        <p:attrNameLst>
                                          <p:attrName>style.visibility</p:attrName>
                                        </p:attrNameLst>
                                      </p:cBhvr>
                                      <p:to>
                                        <p:strVal val="visible"/>
                                      </p:to>
                                    </p:set>
                                    <p:animEffect transition="in" filter="diamond(out)">
                                      <p:cBhvr>
                                        <p:cTn id="82" dur="500"/>
                                        <p:tgtEl>
                                          <p:spTgt spid="2174"/>
                                        </p:tgtEl>
                                      </p:cBhvr>
                                    </p:animEffect>
                                  </p:childTnLst>
                                </p:cTn>
                              </p:par>
                              <p:par>
                                <p:cTn id="83" presetID="8" presetClass="entr" presetSubtype="32" fill="hold" nodeType="withEffect">
                                  <p:stCondLst>
                                    <p:cond delay="0"/>
                                  </p:stCondLst>
                                  <p:childTnLst>
                                    <p:set>
                                      <p:cBhvr>
                                        <p:cTn id="84" dur="1" fill="hold">
                                          <p:stCondLst>
                                            <p:cond delay="0"/>
                                          </p:stCondLst>
                                        </p:cTn>
                                        <p:tgtEl>
                                          <p:spTgt spid="2177"/>
                                        </p:tgtEl>
                                        <p:attrNameLst>
                                          <p:attrName>style.visibility</p:attrName>
                                        </p:attrNameLst>
                                      </p:cBhvr>
                                      <p:to>
                                        <p:strVal val="visible"/>
                                      </p:to>
                                    </p:set>
                                    <p:animEffect transition="in" filter="diamond(out)">
                                      <p:cBhvr>
                                        <p:cTn id="85" dur="500"/>
                                        <p:tgtEl>
                                          <p:spTgt spid="2177"/>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xit" presetSubtype="0" fill="hold" nodeType="clickEffect">
                                  <p:stCondLst>
                                    <p:cond delay="0"/>
                                  </p:stCondLst>
                                  <p:childTnLst>
                                    <p:set>
                                      <p:cBhvr>
                                        <p:cTn id="89" dur="1" fill="hold">
                                          <p:stCondLst>
                                            <p:cond delay="0"/>
                                          </p:stCondLst>
                                        </p:cTn>
                                        <p:tgtEl>
                                          <p:spTgt spid="217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74"/>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177"/>
                                        </p:tgtEl>
                                        <p:attrNameLst>
                                          <p:attrName>style.visibility</p:attrName>
                                        </p:attrNameLst>
                                      </p:cBhvr>
                                      <p:to>
                                        <p:strVal val="hidden"/>
                                      </p:to>
                                    </p:set>
                                  </p:childTnLst>
                                </p:cTn>
                              </p:par>
                            </p:childTnLst>
                          </p:cTn>
                        </p:par>
                        <p:par>
                          <p:cTn id="94" fill="hold" nodeType="afterGroup">
                            <p:stCondLst>
                              <p:cond delay="0"/>
                            </p:stCondLst>
                            <p:childTnLst>
                              <p:par>
                                <p:cTn id="95" presetID="5" presetClass="entr" presetSubtype="5" fill="hold" nodeType="afterEffect">
                                  <p:stCondLst>
                                    <p:cond delay="0"/>
                                  </p:stCondLst>
                                  <p:childTnLst>
                                    <p:set>
                                      <p:cBhvr>
                                        <p:cTn id="96" dur="1" fill="hold">
                                          <p:stCondLst>
                                            <p:cond delay="0"/>
                                          </p:stCondLst>
                                        </p:cTn>
                                        <p:tgtEl>
                                          <p:spTgt spid="2178"/>
                                        </p:tgtEl>
                                        <p:attrNameLst>
                                          <p:attrName>style.visibility</p:attrName>
                                        </p:attrNameLst>
                                      </p:cBhvr>
                                      <p:to>
                                        <p:strVal val="visible"/>
                                      </p:to>
                                    </p:set>
                                    <p:animEffect transition="in" filter="checkerboard(down)">
                                      <p:cBhvr>
                                        <p:cTn id="97" dur="1000"/>
                                        <p:tgtEl>
                                          <p:spTgt spid="217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fill="hold" grpId="0" nodeType="clickEffect">
                                  <p:stCondLst>
                                    <p:cond delay="0"/>
                                  </p:stCondLst>
                                  <p:childTnLst>
                                    <p:set>
                                      <p:cBhvr>
                                        <p:cTn id="101" dur="1" fill="hold">
                                          <p:stCondLst>
                                            <p:cond delay="0"/>
                                          </p:stCondLst>
                                        </p:cTn>
                                        <p:tgtEl>
                                          <p:spTgt spid="2187"/>
                                        </p:tgtEl>
                                        <p:attrNameLst>
                                          <p:attrName>style.visibility</p:attrName>
                                        </p:attrNameLst>
                                      </p:cBhvr>
                                      <p:to>
                                        <p:strVal val="visible"/>
                                      </p:to>
                                    </p:set>
                                    <p:animEffect transition="in" filter="diamond(in)">
                                      <p:cBhvr>
                                        <p:cTn id="102" dur="1000"/>
                                        <p:tgtEl>
                                          <p:spTgt spid="2187"/>
                                        </p:tgtEl>
                                      </p:cBhvr>
                                    </p:animEffect>
                                  </p:childTnLst>
                                </p:cTn>
                              </p:par>
                              <p:par>
                                <p:cTn id="103" presetID="8" presetClass="entr" presetSubtype="16" fill="hold" nodeType="withEffect">
                                  <p:stCondLst>
                                    <p:cond delay="0"/>
                                  </p:stCondLst>
                                  <p:childTnLst>
                                    <p:set>
                                      <p:cBhvr>
                                        <p:cTn id="104" dur="1" fill="hold">
                                          <p:stCondLst>
                                            <p:cond delay="0"/>
                                          </p:stCondLst>
                                        </p:cTn>
                                        <p:tgtEl>
                                          <p:spTgt spid="2123"/>
                                        </p:tgtEl>
                                        <p:attrNameLst>
                                          <p:attrName>style.visibility</p:attrName>
                                        </p:attrNameLst>
                                      </p:cBhvr>
                                      <p:to>
                                        <p:strVal val="visible"/>
                                      </p:to>
                                    </p:set>
                                    <p:animEffect transition="in" filter="diamond(in)">
                                      <p:cBhvr>
                                        <p:cTn id="105" dur="1000"/>
                                        <p:tgtEl>
                                          <p:spTgt spid="212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188"/>
                                        </p:tgtEl>
                                        <p:attrNameLst>
                                          <p:attrName>style.visibility</p:attrName>
                                        </p:attrNameLst>
                                      </p:cBhvr>
                                      <p:to>
                                        <p:strVal val="visible"/>
                                      </p:to>
                                    </p:set>
                                    <p:animEffect transition="in" filter="box(in)">
                                      <p:cBhvr>
                                        <p:cTn id="110" dur="1000"/>
                                        <p:tgtEl>
                                          <p:spTgt spid="2188"/>
                                        </p:tgtEl>
                                      </p:cBhvr>
                                    </p:animEffect>
                                  </p:childTnLst>
                                </p:cTn>
                              </p:par>
                              <p:par>
                                <p:cTn id="111" presetID="4" presetClass="entr" presetSubtype="16" fill="hold" nodeType="withEffect">
                                  <p:stCondLst>
                                    <p:cond delay="0"/>
                                  </p:stCondLst>
                                  <p:childTnLst>
                                    <p:set>
                                      <p:cBhvr>
                                        <p:cTn id="112" dur="1" fill="hold">
                                          <p:stCondLst>
                                            <p:cond delay="0"/>
                                          </p:stCondLst>
                                        </p:cTn>
                                        <p:tgtEl>
                                          <p:spTgt spid="2163"/>
                                        </p:tgtEl>
                                        <p:attrNameLst>
                                          <p:attrName>style.visibility</p:attrName>
                                        </p:attrNameLst>
                                      </p:cBhvr>
                                      <p:to>
                                        <p:strVal val="visible"/>
                                      </p:to>
                                    </p:set>
                                    <p:animEffect transition="in" filter="box(in)">
                                      <p:cBhvr>
                                        <p:cTn id="113" dur="1000"/>
                                        <p:tgtEl>
                                          <p:spTgt spid="2163"/>
                                        </p:tgtEl>
                                      </p:cBhvr>
                                    </p:animEffect>
                                  </p:childTnLst>
                                </p:cTn>
                              </p:par>
                            </p:childTnLst>
                          </p:cTn>
                        </p:par>
                        <p:par>
                          <p:cTn id="114" fill="hold" nodeType="afterGroup">
                            <p:stCondLst>
                              <p:cond delay="1000"/>
                            </p:stCondLst>
                            <p:childTnLst>
                              <p:par>
                                <p:cTn id="115" presetID="4" presetClass="entr" presetSubtype="16" fill="hold" nodeType="afterEffect">
                                  <p:stCondLst>
                                    <p:cond delay="0"/>
                                  </p:stCondLst>
                                  <p:childTnLst>
                                    <p:set>
                                      <p:cBhvr>
                                        <p:cTn id="116" dur="1" fill="hold">
                                          <p:stCondLst>
                                            <p:cond delay="0"/>
                                          </p:stCondLst>
                                        </p:cTn>
                                        <p:tgtEl>
                                          <p:spTgt spid="2160"/>
                                        </p:tgtEl>
                                        <p:attrNameLst>
                                          <p:attrName>style.visibility</p:attrName>
                                        </p:attrNameLst>
                                      </p:cBhvr>
                                      <p:to>
                                        <p:strVal val="visible"/>
                                      </p:to>
                                    </p:set>
                                    <p:animEffect transition="in" filter="box(in)">
                                      <p:cBhvr>
                                        <p:cTn id="117" dur="1000"/>
                                        <p:tgtEl>
                                          <p:spTgt spid="2160"/>
                                        </p:tgtEl>
                                      </p:cBhvr>
                                    </p:animEffect>
                                  </p:childTnLst>
                                </p:cTn>
                              </p:par>
                              <p:par>
                                <p:cTn id="118" presetID="13" presetClass="entr" presetSubtype="16" fill="hold" grpId="0" nodeType="withEffect">
                                  <p:stCondLst>
                                    <p:cond delay="0"/>
                                  </p:stCondLst>
                                  <p:childTnLst>
                                    <p:set>
                                      <p:cBhvr>
                                        <p:cTn id="119" dur="1" fill="hold">
                                          <p:stCondLst>
                                            <p:cond delay="0"/>
                                          </p:stCondLst>
                                        </p:cTn>
                                        <p:tgtEl>
                                          <p:spTgt spid="2189"/>
                                        </p:tgtEl>
                                        <p:attrNameLst>
                                          <p:attrName>style.visibility</p:attrName>
                                        </p:attrNameLst>
                                      </p:cBhvr>
                                      <p:to>
                                        <p:strVal val="visible"/>
                                      </p:to>
                                    </p:set>
                                    <p:animEffect transition="in" filter="plus(in)">
                                      <p:cBhvr>
                                        <p:cTn id="120" dur="2000"/>
                                        <p:tgtEl>
                                          <p:spTgt spid="2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2" grpId="0"/>
      <p:bldP spid="48142" grpId="1"/>
      <p:bldP spid="48143" grpId="0"/>
      <p:bldP spid="48143" grpId="1"/>
      <p:bldP spid="48144" grpId="0"/>
      <p:bldP spid="48144" grpId="1"/>
      <p:bldP spid="48146" grpId="0" animBg="1"/>
      <p:bldP spid="48146" grpId="1" animBg="1"/>
      <p:bldP spid="48147" grpId="0"/>
      <p:bldP spid="48147" grpId="1"/>
      <p:bldP spid="48148" grpId="0" animBg="1"/>
      <p:bldP spid="48148" grpId="1" animBg="1"/>
      <p:bldP spid="48149" grpId="0"/>
      <p:bldP spid="48149" grpId="1"/>
      <p:bldP spid="48150" grpId="0"/>
      <p:bldP spid="48150" grpId="1"/>
      <p:bldP spid="48151" grpId="0"/>
      <p:bldP spid="48151" grpId="1"/>
      <p:bldP spid="2187" grpId="0" animBg="1"/>
      <p:bldP spid="2188" grpId="0" animBg="1"/>
      <p:bldP spid="218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6000">
              <a:schemeClr val="accent1">
                <a:lumMod val="20000"/>
                <a:lumOff val="8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1" name="Rectangle 50"/>
          <p:cNvSpPr/>
          <p:nvPr/>
        </p:nvSpPr>
        <p:spPr>
          <a:xfrm>
            <a:off x="103563" y="767497"/>
            <a:ext cx="6205590" cy="97892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86748" y="31788"/>
            <a:ext cx="7938777" cy="646331"/>
          </a:xfrm>
          <a:prstGeom prst="rect">
            <a:avLst/>
          </a:prstGeom>
          <a:noFill/>
        </p:spPr>
        <p:txBody>
          <a:bodyPr wrap="square">
            <a:spAutoFit/>
          </a:bodyPr>
          <a:lstStyle/>
          <a:p>
            <a:pPr algn="ctr"/>
            <a:r>
              <a:rPr lang="pt-BR" sz="3600" b="1" i="1" dirty="0" smtClean="0">
                <a:solidFill>
                  <a:srgbClr val="0070C0"/>
                </a:solidFill>
                <a:effectLst>
                  <a:outerShdw blurRad="38100" dist="38100" dir="2700000" algn="tl">
                    <a:srgbClr val="000000">
                      <a:alpha val="43137"/>
                    </a:srgbClr>
                  </a:outerShdw>
                </a:effectLst>
              </a:rPr>
              <a:t>Solution Combustion Synthesis</a:t>
            </a:r>
            <a:endParaRPr lang="en-US" sz="3600" b="1" i="1" baseline="-25000" dirty="0">
              <a:solidFill>
                <a:srgbClr val="0070C0"/>
              </a:solidFill>
              <a:effectLst>
                <a:outerShdw blurRad="38100" dist="38100" dir="2700000" algn="tl">
                  <a:srgbClr val="000000">
                    <a:alpha val="43137"/>
                  </a:srgbClr>
                </a:outerShdw>
              </a:effectLst>
            </a:endParaRPr>
          </a:p>
        </p:txBody>
      </p:sp>
      <p:grpSp>
        <p:nvGrpSpPr>
          <p:cNvPr id="15" name="Group 14"/>
          <p:cNvGrpSpPr/>
          <p:nvPr/>
        </p:nvGrpSpPr>
        <p:grpSpPr>
          <a:xfrm>
            <a:off x="6409189" y="1053767"/>
            <a:ext cx="2734811" cy="5774422"/>
            <a:chOff x="6019800" y="914400"/>
            <a:chExt cx="2211276" cy="4769885"/>
          </a:xfrm>
        </p:grpSpPr>
        <p:pic>
          <p:nvPicPr>
            <p:cNvPr id="2052" name="Picture 4" descr="C:\Users\kmanukya\Documents\My Articals\Ni SCS paper\Figures\Figure 2.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4846"/>
            <a:stretch/>
          </p:blipFill>
          <p:spPr bwMode="auto">
            <a:xfrm>
              <a:off x="6019800" y="914400"/>
              <a:ext cx="2204077" cy="30406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kmanukya\Documents\My Articals\Ni SCS paper\Figures\Figure 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026999" y="3907304"/>
              <a:ext cx="2204077" cy="177698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257953" y="1290717"/>
            <a:ext cx="3300085" cy="338554"/>
          </a:xfrm>
          <a:prstGeom prst="rect">
            <a:avLst/>
          </a:prstGeom>
          <a:noFill/>
        </p:spPr>
        <p:txBody>
          <a:bodyPr wrap="square">
            <a:spAutoFit/>
          </a:bodyPr>
          <a:lstStyle/>
          <a:p>
            <a:pPr algn="ctr"/>
            <a:r>
              <a:rPr lang="pt-BR" sz="1600" b="1" dirty="0" smtClean="0">
                <a:solidFill>
                  <a:srgbClr val="FF0000"/>
                </a:solidFill>
                <a:latin typeface="Calibri" panose="020F0502020204030204" pitchFamily="34" charset="0"/>
              </a:rPr>
              <a:t>Me</a:t>
            </a:r>
            <a:r>
              <a:rPr lang="pt-BR" sz="1600" b="1" baseline="30000" dirty="0" smtClean="0">
                <a:solidFill>
                  <a:srgbClr val="FF0000"/>
                </a:solidFill>
                <a:latin typeface="Calibri" panose="020F0502020204030204" pitchFamily="34" charset="0"/>
              </a:rPr>
              <a:t>v</a:t>
            </a:r>
            <a:r>
              <a:rPr lang="pt-BR" sz="1600" b="1" dirty="0" smtClean="0">
                <a:solidFill>
                  <a:srgbClr val="FF0000"/>
                </a:solidFill>
                <a:latin typeface="Calibri" panose="020F0502020204030204" pitchFamily="34" charset="0"/>
              </a:rPr>
              <a:t>(NO</a:t>
            </a:r>
            <a:r>
              <a:rPr lang="pt-BR" sz="1600" b="1" baseline="-25000" dirty="0" smtClean="0">
                <a:solidFill>
                  <a:srgbClr val="FF0000"/>
                </a:solidFill>
                <a:latin typeface="Calibri" panose="020F0502020204030204" pitchFamily="34" charset="0"/>
              </a:rPr>
              <a:t>3</a:t>
            </a:r>
            <a:r>
              <a:rPr lang="pt-BR" sz="1600" b="1" dirty="0" smtClean="0">
                <a:solidFill>
                  <a:srgbClr val="FF0000"/>
                </a:solidFill>
                <a:latin typeface="Calibri" panose="020F0502020204030204" pitchFamily="34" charset="0"/>
              </a:rPr>
              <a:t>)</a:t>
            </a:r>
            <a:r>
              <a:rPr lang="pt-BR" sz="1600" b="1" baseline="-25000" dirty="0" smtClean="0">
                <a:solidFill>
                  <a:srgbClr val="FF0000"/>
                </a:solidFill>
                <a:latin typeface="Calibri" panose="020F0502020204030204" pitchFamily="34" charset="0"/>
              </a:rPr>
              <a:t>2</a:t>
            </a:r>
            <a:r>
              <a:rPr lang="pt-BR" sz="1600" b="1" dirty="0" smtClean="0">
                <a:solidFill>
                  <a:srgbClr val="FF0000"/>
                </a:solidFill>
                <a:latin typeface="Calibri" panose="020F0502020204030204" pitchFamily="34" charset="0"/>
              </a:rPr>
              <a:t> </a:t>
            </a:r>
            <a:r>
              <a:rPr lang="pt-BR" sz="1600" b="1" dirty="0">
                <a:solidFill>
                  <a:srgbClr val="FF0000"/>
                </a:solidFill>
                <a:latin typeface="Calibri" panose="020F0502020204030204" pitchFamily="34" charset="0"/>
              </a:rPr>
              <a:t>+ </a:t>
            </a:r>
            <a:r>
              <a:rPr lang="pt-BR" sz="1600" b="1" dirty="0" smtClean="0">
                <a:solidFill>
                  <a:srgbClr val="FF0000"/>
                </a:solidFill>
                <a:latin typeface="Calibri" panose="020F0502020204030204" pitchFamily="34" charset="0"/>
              </a:rPr>
              <a:t>2n NH</a:t>
            </a:r>
            <a:r>
              <a:rPr lang="pt-BR" sz="1600" b="1" baseline="-25000" dirty="0" smtClean="0">
                <a:solidFill>
                  <a:srgbClr val="FF0000"/>
                </a:solidFill>
                <a:latin typeface="Calibri" panose="020F0502020204030204" pitchFamily="34" charset="0"/>
              </a:rPr>
              <a:t>2</a:t>
            </a:r>
            <a:r>
              <a:rPr lang="pt-BR" sz="1600" b="1" dirty="0" smtClean="0">
                <a:solidFill>
                  <a:srgbClr val="FF0000"/>
                </a:solidFill>
                <a:latin typeface="Calibri" panose="020F0502020204030204" pitchFamily="34" charset="0"/>
              </a:rPr>
              <a:t>CH</a:t>
            </a:r>
            <a:r>
              <a:rPr lang="pt-BR" sz="1600" b="1" baseline="-25000" dirty="0" smtClean="0">
                <a:solidFill>
                  <a:srgbClr val="FF0000"/>
                </a:solidFill>
                <a:latin typeface="Calibri" panose="020F0502020204030204" pitchFamily="34" charset="0"/>
              </a:rPr>
              <a:t>2</a:t>
            </a:r>
            <a:r>
              <a:rPr lang="pt-BR" sz="1600" b="1" dirty="0" smtClean="0">
                <a:solidFill>
                  <a:srgbClr val="FF0000"/>
                </a:solidFill>
                <a:latin typeface="Calibri" panose="020F0502020204030204" pitchFamily="34" charset="0"/>
              </a:rPr>
              <a:t>COOH</a:t>
            </a:r>
            <a:endParaRPr lang="en-US" sz="1600" b="1" baseline="-25000" dirty="0">
              <a:solidFill>
                <a:srgbClr val="FF0000"/>
              </a:solidFill>
              <a:latin typeface="Calibri" panose="020F0502020204030204" pitchFamily="34" charset="0"/>
            </a:endParaRPr>
          </a:p>
        </p:txBody>
      </p:sp>
      <p:cxnSp>
        <p:nvCxnSpPr>
          <p:cNvPr id="16" name="Straight Arrow Connector 15"/>
          <p:cNvCxnSpPr/>
          <p:nvPr/>
        </p:nvCxnSpPr>
        <p:spPr>
          <a:xfrm>
            <a:off x="2675189" y="1466641"/>
            <a:ext cx="515906" cy="2286"/>
          </a:xfrm>
          <a:prstGeom prst="straightConnector1">
            <a:avLst/>
          </a:prstGeom>
          <a:ln w="254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46363" y="792157"/>
            <a:ext cx="1016497" cy="523220"/>
          </a:xfrm>
          <a:prstGeom prst="rect">
            <a:avLst/>
          </a:prstGeom>
          <a:noFill/>
        </p:spPr>
        <p:txBody>
          <a:bodyPr wrap="none" rtlCol="0">
            <a:spAutoFit/>
          </a:bodyPr>
          <a:lstStyle/>
          <a:p>
            <a:pPr algn="ctr"/>
            <a:r>
              <a:rPr lang="en-US" sz="1400" b="1" dirty="0" smtClean="0">
                <a:solidFill>
                  <a:srgbClr val="FF0000"/>
                </a:solidFill>
                <a:latin typeface="Calibri" panose="020F0502020204030204" pitchFamily="34" charset="0"/>
              </a:rPr>
              <a:t>Fuel, </a:t>
            </a:r>
          </a:p>
          <a:p>
            <a:pPr algn="ctr"/>
            <a:r>
              <a:rPr lang="en-US" sz="1400" b="1" dirty="0" smtClean="0">
                <a:solidFill>
                  <a:srgbClr val="FF0000"/>
                </a:solidFill>
                <a:latin typeface="Calibri" panose="020F0502020204030204" pitchFamily="34" charset="0"/>
              </a:rPr>
              <a:t>e.g. glycine</a:t>
            </a:r>
            <a:endParaRPr lang="en-US" sz="1400" b="1" dirty="0">
              <a:solidFill>
                <a:srgbClr val="FF0000"/>
              </a:solidFill>
              <a:latin typeface="Calibri" panose="020F0502020204030204" pitchFamily="34" charset="0"/>
            </a:endParaRPr>
          </a:p>
        </p:txBody>
      </p:sp>
      <p:sp>
        <p:nvSpPr>
          <p:cNvPr id="17" name="Rectangle 16"/>
          <p:cNvSpPr/>
          <p:nvPr/>
        </p:nvSpPr>
        <p:spPr>
          <a:xfrm>
            <a:off x="2445648" y="1297364"/>
            <a:ext cx="4460549" cy="338554"/>
          </a:xfrm>
          <a:prstGeom prst="rect">
            <a:avLst/>
          </a:prstGeom>
          <a:noFill/>
        </p:spPr>
        <p:txBody>
          <a:bodyPr wrap="square">
            <a:spAutoFit/>
          </a:bodyPr>
          <a:lstStyle/>
          <a:p>
            <a:pPr algn="ctr"/>
            <a:r>
              <a:rPr lang="pt-BR" sz="1600" b="1" dirty="0" smtClean="0">
                <a:solidFill>
                  <a:srgbClr val="FF0000"/>
                </a:solidFill>
                <a:latin typeface="Calibri" panose="020F0502020204030204" pitchFamily="34" charset="0"/>
              </a:rPr>
              <a:t>MeO</a:t>
            </a:r>
            <a:r>
              <a:rPr lang="pt-BR" sz="1600" b="1" baseline="-25000" dirty="0" smtClean="0">
                <a:solidFill>
                  <a:srgbClr val="FF0000"/>
                </a:solidFill>
                <a:latin typeface="Calibri" panose="020F0502020204030204" pitchFamily="34" charset="0"/>
              </a:rPr>
              <a:t>v/2</a:t>
            </a:r>
            <a:r>
              <a:rPr lang="pt-BR" sz="1600" b="1" dirty="0" smtClean="0">
                <a:solidFill>
                  <a:srgbClr val="FF0000"/>
                </a:solidFill>
                <a:latin typeface="Calibri" panose="020F0502020204030204" pitchFamily="34" charset="0"/>
              </a:rPr>
              <a:t> </a:t>
            </a:r>
            <a:r>
              <a:rPr lang="pt-BR" sz="1600" b="1" dirty="0">
                <a:solidFill>
                  <a:srgbClr val="FF0000"/>
                </a:solidFill>
                <a:latin typeface="Calibri" panose="020F0502020204030204" pitchFamily="34" charset="0"/>
              </a:rPr>
              <a:t>+ </a:t>
            </a:r>
            <a:r>
              <a:rPr lang="pt-BR" sz="1600" b="1" dirty="0" smtClean="0">
                <a:solidFill>
                  <a:srgbClr val="FF0000"/>
                </a:solidFill>
                <a:latin typeface="Calibri" panose="020F0502020204030204" pitchFamily="34" charset="0"/>
              </a:rPr>
              <a:t>5nH</a:t>
            </a:r>
            <a:r>
              <a:rPr lang="pt-BR" sz="1600" b="1" baseline="-25000" dirty="0" smtClean="0">
                <a:solidFill>
                  <a:srgbClr val="FF0000"/>
                </a:solidFill>
                <a:latin typeface="Calibri" panose="020F0502020204030204" pitchFamily="34" charset="0"/>
              </a:rPr>
              <a:t>2</a:t>
            </a:r>
            <a:r>
              <a:rPr lang="pt-BR" sz="1600" b="1" dirty="0" smtClean="0">
                <a:solidFill>
                  <a:srgbClr val="FF0000"/>
                </a:solidFill>
                <a:latin typeface="Calibri" panose="020F0502020204030204" pitchFamily="34" charset="0"/>
              </a:rPr>
              <a:t>O+(n+v/2)N</a:t>
            </a:r>
            <a:r>
              <a:rPr lang="pt-BR" sz="1600" b="1" baseline="-25000" dirty="0" smtClean="0">
                <a:solidFill>
                  <a:srgbClr val="FF0000"/>
                </a:solidFill>
                <a:latin typeface="Calibri" panose="020F0502020204030204" pitchFamily="34" charset="0"/>
              </a:rPr>
              <a:t>2</a:t>
            </a:r>
            <a:r>
              <a:rPr lang="pt-BR" sz="1600" b="1" dirty="0" smtClean="0">
                <a:solidFill>
                  <a:srgbClr val="FF0000"/>
                </a:solidFill>
                <a:latin typeface="Calibri" panose="020F0502020204030204" pitchFamily="34" charset="0"/>
              </a:rPr>
              <a:t>+4nCO</a:t>
            </a:r>
            <a:r>
              <a:rPr lang="pt-BR" sz="1600" b="1" baseline="-25000" dirty="0" smtClean="0">
                <a:solidFill>
                  <a:srgbClr val="FF0000"/>
                </a:solidFill>
                <a:latin typeface="Calibri" panose="020F0502020204030204" pitchFamily="34" charset="0"/>
              </a:rPr>
              <a:t>2</a:t>
            </a:r>
            <a:endParaRPr lang="en-US" sz="1600" b="1" baseline="-25000" dirty="0">
              <a:solidFill>
                <a:srgbClr val="FF0000"/>
              </a:solidFill>
              <a:latin typeface="Calibri" panose="020F0502020204030204" pitchFamily="34" charset="0"/>
            </a:endParaRPr>
          </a:p>
        </p:txBody>
      </p:sp>
      <p:sp>
        <p:nvSpPr>
          <p:cNvPr id="19" name="TextBox 18"/>
          <p:cNvSpPr txBox="1"/>
          <p:nvPr/>
        </p:nvSpPr>
        <p:spPr>
          <a:xfrm>
            <a:off x="103564" y="807281"/>
            <a:ext cx="1390894" cy="523220"/>
          </a:xfrm>
          <a:prstGeom prst="rect">
            <a:avLst/>
          </a:prstGeom>
          <a:noFill/>
        </p:spPr>
        <p:txBody>
          <a:bodyPr wrap="none" rtlCol="0">
            <a:spAutoFit/>
          </a:bodyPr>
          <a:lstStyle/>
          <a:p>
            <a:pPr algn="ctr"/>
            <a:r>
              <a:rPr lang="en-US" sz="1400" b="1" dirty="0" smtClean="0">
                <a:solidFill>
                  <a:srgbClr val="FF0000"/>
                </a:solidFill>
                <a:latin typeface="Calibri" panose="020F0502020204030204" pitchFamily="34" charset="0"/>
              </a:rPr>
              <a:t>Oxidizer, </a:t>
            </a:r>
          </a:p>
          <a:p>
            <a:pPr algn="ctr"/>
            <a:r>
              <a:rPr lang="en-US" sz="1400" b="1" dirty="0" smtClean="0">
                <a:solidFill>
                  <a:srgbClr val="FF0000"/>
                </a:solidFill>
                <a:latin typeface="Calibri" panose="020F0502020204030204" pitchFamily="34" charset="0"/>
              </a:rPr>
              <a:t>typically nitrate </a:t>
            </a:r>
            <a:endParaRPr lang="en-US" sz="1400" b="1" dirty="0">
              <a:solidFill>
                <a:srgbClr val="FF0000"/>
              </a:solidFill>
              <a:latin typeface="Calibri" panose="020F0502020204030204" pitchFamily="34" charset="0"/>
            </a:endParaRPr>
          </a:p>
        </p:txBody>
      </p:sp>
      <p:sp>
        <p:nvSpPr>
          <p:cNvPr id="21" name="TextBox 20"/>
          <p:cNvSpPr txBox="1"/>
          <p:nvPr/>
        </p:nvSpPr>
        <p:spPr>
          <a:xfrm>
            <a:off x="2774374" y="792157"/>
            <a:ext cx="1258550" cy="523220"/>
          </a:xfrm>
          <a:prstGeom prst="rect">
            <a:avLst/>
          </a:prstGeom>
          <a:noFill/>
        </p:spPr>
        <p:txBody>
          <a:bodyPr wrap="none" rtlCol="0">
            <a:spAutoFit/>
          </a:bodyPr>
          <a:lstStyle/>
          <a:p>
            <a:pPr algn="ctr"/>
            <a:r>
              <a:rPr lang="en-US" sz="1400" b="1" dirty="0" smtClean="0">
                <a:solidFill>
                  <a:srgbClr val="FF0000"/>
                </a:solidFill>
                <a:latin typeface="Calibri" panose="020F0502020204030204" pitchFamily="34" charset="0"/>
              </a:rPr>
              <a:t>Solid</a:t>
            </a:r>
          </a:p>
          <a:p>
            <a:pPr algn="ctr"/>
            <a:r>
              <a:rPr lang="en-US" sz="1400" b="1" dirty="0" smtClean="0">
                <a:solidFill>
                  <a:srgbClr val="FF0000"/>
                </a:solidFill>
                <a:latin typeface="Calibri" panose="020F0502020204030204" pitchFamily="34" charset="0"/>
              </a:rPr>
              <a:t>oxide or metal</a:t>
            </a:r>
            <a:endParaRPr lang="en-US" sz="1400" b="1" dirty="0">
              <a:solidFill>
                <a:srgbClr val="FF0000"/>
              </a:solidFill>
              <a:latin typeface="Calibri" panose="020F0502020204030204" pitchFamily="34" charset="0"/>
            </a:endParaRPr>
          </a:p>
        </p:txBody>
      </p:sp>
      <p:sp>
        <p:nvSpPr>
          <p:cNvPr id="22" name="TextBox 21"/>
          <p:cNvSpPr txBox="1"/>
          <p:nvPr/>
        </p:nvSpPr>
        <p:spPr>
          <a:xfrm>
            <a:off x="4467886" y="767497"/>
            <a:ext cx="941283" cy="523220"/>
          </a:xfrm>
          <a:prstGeom prst="rect">
            <a:avLst/>
          </a:prstGeom>
          <a:noFill/>
        </p:spPr>
        <p:txBody>
          <a:bodyPr wrap="none" rtlCol="0">
            <a:spAutoFit/>
          </a:bodyPr>
          <a:lstStyle/>
          <a:p>
            <a:r>
              <a:rPr lang="en-US" sz="1400" b="1" dirty="0" smtClean="0">
                <a:solidFill>
                  <a:srgbClr val="FF0000"/>
                </a:solidFill>
                <a:latin typeface="Calibri" panose="020F0502020204030204" pitchFamily="34" charset="0"/>
              </a:rPr>
              <a:t>Gas phase</a:t>
            </a:r>
          </a:p>
          <a:p>
            <a:r>
              <a:rPr lang="en-US" sz="1400" b="1" dirty="0" smtClean="0">
                <a:solidFill>
                  <a:srgbClr val="FF0000"/>
                </a:solidFill>
                <a:latin typeface="Calibri" panose="020F0502020204030204" pitchFamily="34" charset="0"/>
              </a:rPr>
              <a:t>products</a:t>
            </a:r>
            <a:endParaRPr lang="en-US" sz="1400" b="1" dirty="0">
              <a:solidFill>
                <a:srgbClr val="FF0000"/>
              </a:solidFill>
              <a:latin typeface="Calibri" panose="020F0502020204030204" pitchFamily="34" charset="0"/>
            </a:endParaRPr>
          </a:p>
        </p:txBody>
      </p:sp>
      <p:sp>
        <p:nvSpPr>
          <p:cNvPr id="8" name="TextBox 7"/>
          <p:cNvSpPr txBox="1"/>
          <p:nvPr/>
        </p:nvSpPr>
        <p:spPr>
          <a:xfrm>
            <a:off x="308162" y="2271716"/>
            <a:ext cx="764120" cy="338554"/>
          </a:xfrm>
          <a:prstGeom prst="rect">
            <a:avLst/>
          </a:prstGeom>
          <a:noFill/>
        </p:spPr>
        <p:txBody>
          <a:bodyPr wrap="none" rtlCol="0">
            <a:spAutoFit/>
          </a:bodyPr>
          <a:lstStyle/>
          <a:p>
            <a:r>
              <a:rPr lang="en-US" sz="1600" b="1" dirty="0" smtClean="0">
                <a:solidFill>
                  <a:srgbClr val="0070C0"/>
                </a:solidFill>
                <a:latin typeface="Calibri" panose="020F0502020204030204" pitchFamily="34" charset="0"/>
              </a:rPr>
              <a:t>Energy</a:t>
            </a:r>
            <a:endParaRPr lang="en-US" sz="1600" b="1" dirty="0">
              <a:solidFill>
                <a:srgbClr val="0070C0"/>
              </a:solidFill>
              <a:latin typeface="Calibri" panose="020F0502020204030204" pitchFamily="34" charset="0"/>
            </a:endParaRPr>
          </a:p>
        </p:txBody>
      </p:sp>
      <p:sp>
        <p:nvSpPr>
          <p:cNvPr id="13" name="TextBox 12"/>
          <p:cNvSpPr txBox="1"/>
          <p:nvPr/>
        </p:nvSpPr>
        <p:spPr>
          <a:xfrm>
            <a:off x="1374577" y="2275046"/>
            <a:ext cx="904928" cy="338554"/>
          </a:xfrm>
          <a:prstGeom prst="rect">
            <a:avLst/>
          </a:prstGeom>
          <a:noFill/>
        </p:spPr>
        <p:txBody>
          <a:bodyPr wrap="none" rtlCol="0">
            <a:spAutoFit/>
          </a:bodyPr>
          <a:lstStyle/>
          <a:p>
            <a:r>
              <a:rPr lang="en-US" sz="1600" b="1" dirty="0" smtClean="0">
                <a:solidFill>
                  <a:srgbClr val="0070C0"/>
                </a:solidFill>
                <a:latin typeface="Calibri" panose="020F0502020204030204" pitchFamily="34" charset="0"/>
              </a:rPr>
              <a:t>Catalyst </a:t>
            </a:r>
            <a:endParaRPr lang="en-US" sz="1600" b="1" dirty="0">
              <a:solidFill>
                <a:srgbClr val="0070C0"/>
              </a:solidFill>
              <a:latin typeface="Calibri" panose="020F0502020204030204" pitchFamily="34" charset="0"/>
            </a:endParaRPr>
          </a:p>
        </p:txBody>
      </p:sp>
      <p:sp>
        <p:nvSpPr>
          <p:cNvPr id="14" name="TextBox 13"/>
          <p:cNvSpPr txBox="1"/>
          <p:nvPr/>
        </p:nvSpPr>
        <p:spPr>
          <a:xfrm>
            <a:off x="2414809" y="2267381"/>
            <a:ext cx="1548116" cy="338554"/>
          </a:xfrm>
          <a:prstGeom prst="rect">
            <a:avLst/>
          </a:prstGeom>
          <a:noFill/>
        </p:spPr>
        <p:txBody>
          <a:bodyPr wrap="none" rtlCol="0">
            <a:spAutoFit/>
          </a:bodyPr>
          <a:lstStyle/>
          <a:p>
            <a:r>
              <a:rPr lang="en-US" sz="1600" b="1" dirty="0" smtClean="0">
                <a:solidFill>
                  <a:srgbClr val="0070C0"/>
                </a:solidFill>
                <a:latin typeface="Calibri" panose="020F0502020204030204" pitchFamily="34" charset="0"/>
              </a:rPr>
              <a:t>Semiconductors</a:t>
            </a:r>
            <a:endParaRPr lang="en-US" sz="1600" b="1" dirty="0">
              <a:solidFill>
                <a:srgbClr val="0070C0"/>
              </a:solidFill>
              <a:latin typeface="Calibri" panose="020F0502020204030204" pitchFamily="34" charset="0"/>
            </a:endParaRPr>
          </a:p>
        </p:txBody>
      </p:sp>
      <p:sp>
        <p:nvSpPr>
          <p:cNvPr id="24" name="TextBox 23"/>
          <p:cNvSpPr txBox="1"/>
          <p:nvPr/>
        </p:nvSpPr>
        <p:spPr>
          <a:xfrm>
            <a:off x="3967620" y="2275046"/>
            <a:ext cx="1045479" cy="338554"/>
          </a:xfrm>
          <a:prstGeom prst="rect">
            <a:avLst/>
          </a:prstGeom>
          <a:noFill/>
        </p:spPr>
        <p:txBody>
          <a:bodyPr wrap="none" rtlCol="0">
            <a:spAutoFit/>
          </a:bodyPr>
          <a:lstStyle/>
          <a:p>
            <a:r>
              <a:rPr lang="en-US" sz="1600" b="1" dirty="0" smtClean="0">
                <a:solidFill>
                  <a:srgbClr val="0070C0"/>
                </a:solidFill>
                <a:latin typeface="Calibri" panose="020F0502020204030204" pitchFamily="34" charset="0"/>
              </a:rPr>
              <a:t>Thin Films</a:t>
            </a:r>
            <a:endParaRPr lang="en-US" sz="1600" b="1" dirty="0">
              <a:solidFill>
                <a:srgbClr val="0070C0"/>
              </a:solidFill>
              <a:latin typeface="Calibri" panose="020F0502020204030204" pitchFamily="34" charset="0"/>
            </a:endParaRPr>
          </a:p>
        </p:txBody>
      </p:sp>
      <p:sp>
        <p:nvSpPr>
          <p:cNvPr id="25" name="TextBox 24"/>
          <p:cNvSpPr txBox="1"/>
          <p:nvPr/>
        </p:nvSpPr>
        <p:spPr>
          <a:xfrm>
            <a:off x="5216357" y="2285077"/>
            <a:ext cx="951222" cy="338554"/>
          </a:xfrm>
          <a:prstGeom prst="rect">
            <a:avLst/>
          </a:prstGeom>
          <a:noFill/>
        </p:spPr>
        <p:txBody>
          <a:bodyPr wrap="none" rtlCol="0">
            <a:spAutoFit/>
          </a:bodyPr>
          <a:lstStyle/>
          <a:p>
            <a:r>
              <a:rPr lang="en-US" sz="1600" b="1" dirty="0" smtClean="0">
                <a:solidFill>
                  <a:srgbClr val="0070C0"/>
                </a:solidFill>
                <a:latin typeface="Calibri" panose="020F0502020204030204" pitchFamily="34" charset="0"/>
              </a:rPr>
              <a:t>Ceramics</a:t>
            </a:r>
            <a:endParaRPr lang="en-US" sz="1600" b="1" dirty="0">
              <a:solidFill>
                <a:srgbClr val="0070C0"/>
              </a:solidFill>
              <a:latin typeface="Calibri" panose="020F0502020204030204" pitchFamily="34" charset="0"/>
            </a:endParaRPr>
          </a:p>
        </p:txBody>
      </p:sp>
      <p:sp>
        <p:nvSpPr>
          <p:cNvPr id="26" name="TextBox 25"/>
          <p:cNvSpPr txBox="1"/>
          <p:nvPr/>
        </p:nvSpPr>
        <p:spPr>
          <a:xfrm>
            <a:off x="2538704" y="1711883"/>
            <a:ext cx="1364220" cy="369332"/>
          </a:xfrm>
          <a:prstGeom prst="rect">
            <a:avLst/>
          </a:prstGeom>
          <a:noFill/>
        </p:spPr>
        <p:txBody>
          <a:bodyPr wrap="none" rtlCol="0">
            <a:spAutoFit/>
          </a:bodyPr>
          <a:lstStyle/>
          <a:p>
            <a:r>
              <a:rPr lang="en-US" b="1" dirty="0" smtClean="0">
                <a:solidFill>
                  <a:srgbClr val="002060"/>
                </a:solidFill>
                <a:effectLst>
                  <a:outerShdw blurRad="38100" dist="38100" dir="2700000" algn="tl">
                    <a:srgbClr val="000000">
                      <a:alpha val="43137"/>
                    </a:srgbClr>
                  </a:outerShdw>
                </a:effectLst>
                <a:latin typeface="Calibri" panose="020F0502020204030204" pitchFamily="34" charset="0"/>
              </a:rPr>
              <a:t>Applications</a:t>
            </a:r>
            <a:endParaRPr lang="en-US" b="1" dirty="0">
              <a:solidFill>
                <a:srgbClr val="002060"/>
              </a:solidFill>
              <a:effectLst>
                <a:outerShdw blurRad="38100" dist="38100" dir="2700000" algn="tl">
                  <a:srgbClr val="000000">
                    <a:alpha val="43137"/>
                  </a:srgbClr>
                </a:outerShdw>
              </a:effectLst>
              <a:latin typeface="Calibri" panose="020F0502020204030204" pitchFamily="34" charset="0"/>
            </a:endParaRPr>
          </a:p>
        </p:txBody>
      </p:sp>
      <p:cxnSp>
        <p:nvCxnSpPr>
          <p:cNvPr id="28" name="Straight Connector 27"/>
          <p:cNvCxnSpPr/>
          <p:nvPr/>
        </p:nvCxnSpPr>
        <p:spPr>
          <a:xfrm>
            <a:off x="690222" y="2116874"/>
            <a:ext cx="50017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8" idx="0"/>
          </p:cNvCxnSpPr>
          <p:nvPr/>
        </p:nvCxnSpPr>
        <p:spPr>
          <a:xfrm>
            <a:off x="690222" y="2116874"/>
            <a:ext cx="0" cy="154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826531" y="2130522"/>
            <a:ext cx="0" cy="154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092265" y="2130522"/>
            <a:ext cx="0" cy="154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93130" y="2130522"/>
            <a:ext cx="0" cy="154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691968" y="2116874"/>
            <a:ext cx="0" cy="154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03563" y="2655242"/>
            <a:ext cx="1143000" cy="3886200"/>
          </a:xfrm>
          <a:prstGeom prst="rect">
            <a:avLst/>
          </a:prstGeom>
          <a:gradFill>
            <a:gsLst>
              <a:gs pos="57000">
                <a:schemeClr val="accent1">
                  <a:tint val="100000"/>
                  <a:shade val="100000"/>
                  <a:satMod val="130000"/>
                </a:schemeClr>
              </a:gs>
              <a:gs pos="100000">
                <a:schemeClr val="accent1">
                  <a:tint val="50000"/>
                  <a:shade val="100000"/>
                  <a:satMod val="35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7" name="Rectangle 36"/>
          <p:cNvSpPr/>
          <p:nvPr/>
        </p:nvSpPr>
        <p:spPr>
          <a:xfrm>
            <a:off x="1395704" y="2664331"/>
            <a:ext cx="1143000" cy="3886200"/>
          </a:xfrm>
          <a:prstGeom prst="rect">
            <a:avLst/>
          </a:prstGeom>
          <a:gradFill>
            <a:gsLst>
              <a:gs pos="57000">
                <a:srgbClr val="92D050"/>
              </a:gs>
              <a:gs pos="100000">
                <a:schemeClr val="accent1">
                  <a:tint val="50000"/>
                  <a:shade val="100000"/>
                  <a:satMod val="35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8" name="Rectangle 37"/>
          <p:cNvSpPr/>
          <p:nvPr/>
        </p:nvSpPr>
        <p:spPr>
          <a:xfrm>
            <a:off x="2638740" y="2655242"/>
            <a:ext cx="1143000" cy="3886200"/>
          </a:xfrm>
          <a:prstGeom prst="rect">
            <a:avLst/>
          </a:prstGeom>
          <a:gradFill>
            <a:gsLst>
              <a:gs pos="57000">
                <a:schemeClr val="accent3"/>
              </a:gs>
              <a:gs pos="100000">
                <a:schemeClr val="accent1">
                  <a:tint val="50000"/>
                  <a:shade val="100000"/>
                  <a:satMod val="35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latin typeface="Calibri" panose="020F0502020204030204" pitchFamily="34" charset="0"/>
            </a:endParaRPr>
          </a:p>
          <a:p>
            <a:r>
              <a:rPr lang="en-US" sz="1200" dirty="0">
                <a:latin typeface="Calibri" panose="020F0502020204030204" pitchFamily="34" charset="0"/>
              </a:rPr>
              <a:t> </a:t>
            </a:r>
          </a:p>
        </p:txBody>
      </p:sp>
      <p:sp>
        <p:nvSpPr>
          <p:cNvPr id="39" name="Rectangle 38"/>
          <p:cNvSpPr/>
          <p:nvPr/>
        </p:nvSpPr>
        <p:spPr>
          <a:xfrm>
            <a:off x="3912680" y="2671539"/>
            <a:ext cx="1143000" cy="3871783"/>
          </a:xfrm>
          <a:prstGeom prst="rect">
            <a:avLst/>
          </a:prstGeom>
          <a:gradFill>
            <a:gsLst>
              <a:gs pos="57000">
                <a:schemeClr val="bg2"/>
              </a:gs>
              <a:gs pos="100000">
                <a:schemeClr val="accent1">
                  <a:tint val="50000"/>
                  <a:shade val="100000"/>
                  <a:satMod val="350000"/>
                </a:schemeClr>
              </a:gs>
            </a:gsLst>
            <a:lin ang="162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0" name="Rectangle 39"/>
          <p:cNvSpPr/>
          <p:nvPr/>
        </p:nvSpPr>
        <p:spPr>
          <a:xfrm>
            <a:off x="5166153" y="2655242"/>
            <a:ext cx="1143000" cy="3871783"/>
          </a:xfrm>
          <a:prstGeom prst="rect">
            <a:avLst/>
          </a:prstGeom>
          <a:gradFill>
            <a:gsLst>
              <a:gs pos="57000">
                <a:srgbClr val="FFC000"/>
              </a:gs>
              <a:gs pos="100000">
                <a:schemeClr val="accent1">
                  <a:tint val="50000"/>
                  <a:shade val="100000"/>
                  <a:satMod val="350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36594" y="2696242"/>
            <a:ext cx="849848" cy="861774"/>
          </a:xfrm>
          <a:prstGeom prst="rect">
            <a:avLst/>
          </a:prstGeom>
          <a:noFill/>
          <a:ln>
            <a:solidFill>
              <a:schemeClr val="accent1">
                <a:shade val="50000"/>
              </a:schemeClr>
            </a:solidFill>
          </a:ln>
        </p:spPr>
        <p:txBody>
          <a:bodyPr wrap="none" rtlCol="0">
            <a:spAutoFit/>
          </a:bodyPr>
          <a:lstStyle/>
          <a:p>
            <a:pPr algn="ctr"/>
            <a:r>
              <a:rPr lang="en-US" sz="1400" dirty="0" smtClean="0">
                <a:latin typeface="Calibri" panose="020F0502020204030204" pitchFamily="34" charset="0"/>
              </a:rPr>
              <a:t> </a:t>
            </a:r>
            <a:r>
              <a:rPr lang="en-US" sz="1200" b="1" dirty="0">
                <a:latin typeface="Calibri" panose="020F0502020204030204" pitchFamily="34" charset="0"/>
              </a:rPr>
              <a:t>E</a:t>
            </a:r>
            <a:r>
              <a:rPr lang="en-US" sz="1200" b="1" dirty="0" smtClean="0">
                <a:latin typeface="Calibri" panose="020F0502020204030204" pitchFamily="34" charset="0"/>
              </a:rPr>
              <a:t>lectrode</a:t>
            </a:r>
          </a:p>
          <a:p>
            <a:pPr algn="ctr"/>
            <a:r>
              <a:rPr lang="en-US" sz="1200" b="1" dirty="0" smtClean="0">
                <a:latin typeface="Calibri" panose="020F0502020204030204" pitchFamily="34" charset="0"/>
              </a:rPr>
              <a:t> </a:t>
            </a:r>
            <a:r>
              <a:rPr lang="en-US" sz="1200" b="1" dirty="0">
                <a:latin typeface="Calibri" panose="020F0502020204030204" pitchFamily="34" charset="0"/>
              </a:rPr>
              <a:t>materials </a:t>
            </a:r>
            <a:endParaRPr lang="en-US" sz="1200" b="1" dirty="0" smtClean="0">
              <a:latin typeface="Calibri" panose="020F0502020204030204" pitchFamily="34" charset="0"/>
            </a:endParaRPr>
          </a:p>
          <a:p>
            <a:pPr algn="ctr"/>
            <a:r>
              <a:rPr lang="en-US" sz="1200" b="1" dirty="0" smtClean="0">
                <a:latin typeface="Calibri" panose="020F0502020204030204" pitchFamily="34" charset="0"/>
              </a:rPr>
              <a:t>for </a:t>
            </a:r>
            <a:r>
              <a:rPr lang="en-US" sz="1200" b="1" i="1" dirty="0" smtClean="0">
                <a:effectLst>
                  <a:outerShdw blurRad="38100" dist="38100" dir="2700000" algn="tl">
                    <a:srgbClr val="000000">
                      <a:alpha val="43137"/>
                    </a:srgbClr>
                  </a:outerShdw>
                </a:effectLst>
                <a:latin typeface="Calibri" panose="020F0502020204030204" pitchFamily="34" charset="0"/>
              </a:rPr>
              <a:t>Li-on </a:t>
            </a:r>
          </a:p>
          <a:p>
            <a:pPr algn="ctr"/>
            <a:r>
              <a:rPr lang="en-US" sz="1200" b="1" i="1" dirty="0" smtClean="0">
                <a:effectLst>
                  <a:outerShdw blurRad="38100" dist="38100" dir="2700000" algn="tl">
                    <a:srgbClr val="000000">
                      <a:alpha val="43137"/>
                    </a:srgbClr>
                  </a:outerShdw>
                </a:effectLst>
                <a:latin typeface="Calibri" panose="020F0502020204030204" pitchFamily="34" charset="0"/>
              </a:rPr>
              <a:t>batteries </a:t>
            </a:r>
            <a:endParaRPr lang="en-US" sz="1200" b="1" i="1" dirty="0">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204259" y="3700231"/>
            <a:ext cx="879087" cy="461665"/>
          </a:xfrm>
          <a:prstGeom prst="rect">
            <a:avLst/>
          </a:prstGeom>
          <a:noFill/>
          <a:ln>
            <a:solidFill>
              <a:schemeClr val="accent1">
                <a:shade val="50000"/>
              </a:schemeClr>
            </a:solidFill>
          </a:ln>
        </p:spPr>
        <p:txBody>
          <a:bodyPr wrap="none" rtlCol="0">
            <a:spAutoFit/>
          </a:bodyPr>
          <a:lstStyle/>
          <a:p>
            <a:pPr algn="ctr"/>
            <a:r>
              <a:rPr lang="en-US" sz="1200" b="1" dirty="0" smtClean="0">
                <a:latin typeface="Calibri" panose="020F0502020204030204" pitchFamily="34" charset="0"/>
              </a:rPr>
              <a:t> </a:t>
            </a:r>
            <a:r>
              <a:rPr lang="en-US" sz="1200" b="1" i="1" dirty="0">
                <a:solidFill>
                  <a:srgbClr val="FF0000"/>
                </a:solidFill>
                <a:effectLst>
                  <a:outerShdw blurRad="38100" dist="38100" dir="2700000" algn="tl">
                    <a:srgbClr val="000000">
                      <a:alpha val="43137"/>
                    </a:srgbClr>
                  </a:outerShdw>
                </a:effectLst>
                <a:latin typeface="Calibri" panose="020F0502020204030204" pitchFamily="34" charset="0"/>
              </a:rPr>
              <a:t>S</a:t>
            </a: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uper</a:t>
            </a:r>
          </a:p>
          <a:p>
            <a:pPr algn="ct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capacitors </a:t>
            </a:r>
            <a:endParaRPr lang="en-US" sz="1200" b="1" i="1"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43" name="TextBox 42"/>
          <p:cNvSpPr txBox="1"/>
          <p:nvPr/>
        </p:nvSpPr>
        <p:spPr>
          <a:xfrm>
            <a:off x="191466" y="4291725"/>
            <a:ext cx="904670" cy="492443"/>
          </a:xfrm>
          <a:prstGeom prst="rect">
            <a:avLst/>
          </a:prstGeom>
          <a:noFill/>
          <a:ln>
            <a:solidFill>
              <a:schemeClr val="accent1">
                <a:shade val="50000"/>
              </a:schemeClr>
            </a:solidFill>
          </a:ln>
        </p:spPr>
        <p:txBody>
          <a:bodyPr wrap="none" rtlCol="0">
            <a:spAutoFit/>
          </a:bodyPr>
          <a:lstStyle/>
          <a:p>
            <a:pPr algn="ctr"/>
            <a:r>
              <a:rPr lang="en-US" sz="1400" b="1" i="1" dirty="0" smtClean="0">
                <a:effectLst>
                  <a:outerShdw blurRad="38100" dist="38100" dir="2700000" algn="tl">
                    <a:srgbClr val="000000">
                      <a:alpha val="43137"/>
                    </a:srgbClr>
                  </a:outerShdw>
                </a:effectLst>
                <a:latin typeface="Calibri" panose="020F0502020204030204" pitchFamily="34" charset="0"/>
              </a:rPr>
              <a:t> </a:t>
            </a:r>
            <a:r>
              <a:rPr lang="en-US" sz="1200" b="1" i="1" dirty="0" smtClean="0">
                <a:solidFill>
                  <a:srgbClr val="92D050"/>
                </a:solidFill>
                <a:effectLst>
                  <a:outerShdw blurRad="38100" dist="38100" dir="2700000" algn="tl">
                    <a:srgbClr val="000000">
                      <a:alpha val="43137"/>
                    </a:srgbClr>
                  </a:outerShdw>
                </a:effectLst>
                <a:latin typeface="Calibri" panose="020F0502020204030204" pitchFamily="34" charset="0"/>
              </a:rPr>
              <a:t>SOFC</a:t>
            </a:r>
          </a:p>
          <a:p>
            <a:pPr algn="ctr"/>
            <a:r>
              <a:rPr lang="en-US" sz="1200" b="1" dirty="0" smtClean="0">
                <a:solidFill>
                  <a:srgbClr val="92D050"/>
                </a:solidFill>
                <a:latin typeface="Calibri" panose="020F0502020204030204" pitchFamily="34" charset="0"/>
              </a:rPr>
              <a:t>electrolyte</a:t>
            </a:r>
            <a:r>
              <a:rPr lang="en-US" sz="1200" b="1" dirty="0" smtClean="0">
                <a:latin typeface="Calibri" panose="020F0502020204030204" pitchFamily="34" charset="0"/>
              </a:rPr>
              <a:t> </a:t>
            </a:r>
            <a:endParaRPr lang="en-US" sz="1200" b="1" dirty="0">
              <a:solidFill>
                <a:srgbClr val="FF0000"/>
              </a:solidFill>
              <a:latin typeface="Calibri" panose="020F0502020204030204" pitchFamily="34" charset="0"/>
            </a:endParaRPr>
          </a:p>
        </p:txBody>
      </p:sp>
      <p:pic>
        <p:nvPicPr>
          <p:cNvPr id="2048" name="Picture 2047"/>
          <p:cNvPicPr>
            <a:picLocks noChangeAspect="1"/>
          </p:cNvPicPr>
          <p:nvPr/>
        </p:nvPicPr>
        <p:blipFill>
          <a:blip r:embed="rId6"/>
          <a:stretch>
            <a:fillRect/>
          </a:stretch>
        </p:blipFill>
        <p:spPr>
          <a:xfrm>
            <a:off x="156438" y="4898978"/>
            <a:ext cx="974725" cy="914400"/>
          </a:xfrm>
          <a:prstGeom prst="rect">
            <a:avLst/>
          </a:prstGeom>
        </p:spPr>
      </p:pic>
      <p:sp>
        <p:nvSpPr>
          <p:cNvPr id="2049" name="TextBox 2048"/>
          <p:cNvSpPr txBox="1"/>
          <p:nvPr/>
        </p:nvSpPr>
        <p:spPr>
          <a:xfrm>
            <a:off x="182898" y="5840917"/>
            <a:ext cx="942887" cy="553998"/>
          </a:xfrm>
          <a:prstGeom prst="rect">
            <a:avLst/>
          </a:prstGeom>
          <a:noFill/>
        </p:spPr>
        <p:txBody>
          <a:bodyPr wrap="none" rtlCol="0">
            <a:spAutoFit/>
          </a:bodyPr>
          <a:lstStyle/>
          <a:p>
            <a:pPr algn="ctr"/>
            <a:r>
              <a:rPr lang="pt-BR" sz="1000" b="1" dirty="0">
                <a:latin typeface="Calibri" panose="020F0502020204030204" pitchFamily="34" charset="0"/>
              </a:rPr>
              <a:t>TEM image of </a:t>
            </a:r>
            <a:endParaRPr lang="pt-BR" sz="1000" b="1" dirty="0" smtClean="0">
              <a:latin typeface="Calibri" panose="020F0502020204030204" pitchFamily="34" charset="0"/>
            </a:endParaRPr>
          </a:p>
          <a:p>
            <a:pPr algn="ctr"/>
            <a:r>
              <a:rPr lang="pt-BR" sz="1000" b="1" dirty="0" smtClean="0">
                <a:latin typeface="Calibri" panose="020F0502020204030204" pitchFamily="34" charset="0"/>
              </a:rPr>
              <a:t>Li</a:t>
            </a:r>
            <a:r>
              <a:rPr lang="pt-BR" sz="1000" b="1" baseline="-25000" dirty="0" smtClean="0">
                <a:latin typeface="Calibri" panose="020F0502020204030204" pitchFamily="34" charset="0"/>
              </a:rPr>
              <a:t>2</a:t>
            </a:r>
            <a:r>
              <a:rPr lang="pt-BR" sz="1000" b="1" dirty="0" smtClean="0">
                <a:latin typeface="Calibri" panose="020F0502020204030204" pitchFamily="34" charset="0"/>
              </a:rPr>
              <a:t>FeP</a:t>
            </a:r>
            <a:r>
              <a:rPr lang="pt-BR" sz="1000" b="1" baseline="-25000" dirty="0" smtClean="0">
                <a:latin typeface="Calibri" panose="020F0502020204030204" pitchFamily="34" charset="0"/>
              </a:rPr>
              <a:t>2</a:t>
            </a:r>
            <a:r>
              <a:rPr lang="pt-BR" sz="1000" b="1" dirty="0" smtClean="0">
                <a:latin typeface="Calibri" panose="020F0502020204030204" pitchFamily="34" charset="0"/>
              </a:rPr>
              <a:t>O</a:t>
            </a:r>
            <a:r>
              <a:rPr lang="pt-BR" sz="1000" b="1" baseline="-25000" dirty="0" smtClean="0">
                <a:latin typeface="Calibri" panose="020F0502020204030204" pitchFamily="34" charset="0"/>
              </a:rPr>
              <a:t>7</a:t>
            </a:r>
            <a:r>
              <a:rPr lang="pt-BR" sz="1000" b="1" dirty="0" smtClean="0">
                <a:latin typeface="Calibri" panose="020F0502020204030204" pitchFamily="34" charset="0"/>
              </a:rPr>
              <a:t> </a:t>
            </a:r>
          </a:p>
          <a:p>
            <a:pPr algn="ctr"/>
            <a:r>
              <a:rPr lang="pt-BR" sz="1000" b="1" dirty="0" smtClean="0">
                <a:latin typeface="Calibri" panose="020F0502020204030204" pitchFamily="34" charset="0"/>
              </a:rPr>
              <a:t>material </a:t>
            </a:r>
            <a:endParaRPr lang="en-US" sz="1000" b="1" dirty="0">
              <a:latin typeface="Calibri" panose="020F0502020204030204" pitchFamily="34" charset="0"/>
            </a:endParaRPr>
          </a:p>
        </p:txBody>
      </p:sp>
      <p:sp>
        <p:nvSpPr>
          <p:cNvPr id="36" name="TextBox 35"/>
          <p:cNvSpPr txBox="1"/>
          <p:nvPr/>
        </p:nvSpPr>
        <p:spPr>
          <a:xfrm>
            <a:off x="1576083" y="2746124"/>
            <a:ext cx="798232" cy="677108"/>
          </a:xfrm>
          <a:prstGeom prst="rect">
            <a:avLst/>
          </a:prstGeom>
          <a:noFill/>
          <a:ln>
            <a:solidFill>
              <a:schemeClr val="accent1">
                <a:shade val="50000"/>
              </a:schemeClr>
            </a:solidFill>
          </a:ln>
        </p:spPr>
        <p:txBody>
          <a:bodyPr wrap="none" rtlCol="0">
            <a:spAutoFit/>
          </a:bodyPr>
          <a:lstStyle/>
          <a:p>
            <a:pPr algn="ctr"/>
            <a:r>
              <a:rPr lang="en-US" sz="1400" dirty="0" smtClean="0">
                <a:latin typeface="Calibri" panose="020F0502020204030204" pitchFamily="34" charset="0"/>
              </a:rPr>
              <a:t> </a:t>
            </a:r>
            <a:r>
              <a:rPr lang="en-US" sz="1200" b="1" i="1" dirty="0" smtClean="0">
                <a:latin typeface="Calibri" panose="020F0502020204030204" pitchFamily="34" charset="0"/>
              </a:rPr>
              <a:t>Emission</a:t>
            </a:r>
          </a:p>
          <a:p>
            <a:pPr algn="ctr"/>
            <a:r>
              <a:rPr lang="en-US" sz="1200" b="1" i="1" dirty="0" smtClean="0">
                <a:latin typeface="Calibri" panose="020F0502020204030204" pitchFamily="34" charset="0"/>
              </a:rPr>
              <a:t> </a:t>
            </a:r>
            <a:r>
              <a:rPr lang="en-US" sz="1200" b="1" i="1" dirty="0">
                <a:latin typeface="Calibri" panose="020F0502020204030204" pitchFamily="34" charset="0"/>
              </a:rPr>
              <a:t>control </a:t>
            </a:r>
            <a:endParaRPr lang="en-US" sz="1200" b="1" i="1" dirty="0" smtClean="0">
              <a:latin typeface="Calibri" panose="020F0502020204030204" pitchFamily="34" charset="0"/>
            </a:endParaRPr>
          </a:p>
          <a:p>
            <a:pPr algn="ctr"/>
            <a:r>
              <a:rPr lang="en-US" sz="1200" b="1" i="1" dirty="0" smtClean="0">
                <a:latin typeface="Calibri" panose="020F0502020204030204" pitchFamily="34" charset="0"/>
              </a:rPr>
              <a:t>Catalysts </a:t>
            </a:r>
            <a:endParaRPr lang="en-US" sz="1200" b="1" i="1" dirty="0">
              <a:effectLst>
                <a:outerShdw blurRad="38100" dist="38100" dir="2700000" algn="tl">
                  <a:srgbClr val="000000">
                    <a:alpha val="43137"/>
                  </a:srgbClr>
                </a:outerShdw>
              </a:effectLst>
              <a:latin typeface="Calibri" panose="020F0502020204030204" pitchFamily="34" charset="0"/>
            </a:endParaRPr>
          </a:p>
        </p:txBody>
      </p:sp>
      <p:sp>
        <p:nvSpPr>
          <p:cNvPr id="2" name="Rectangle 1"/>
          <p:cNvSpPr/>
          <p:nvPr/>
        </p:nvSpPr>
        <p:spPr>
          <a:xfrm>
            <a:off x="1362240" y="4291725"/>
            <a:ext cx="1198260" cy="830997"/>
          </a:xfrm>
          <a:prstGeom prst="rect">
            <a:avLst/>
          </a:prstGeom>
        </p:spPr>
        <p:txBody>
          <a:bodyPr wrap="square">
            <a:spAutoFit/>
          </a:bodyPr>
          <a:lstStyle/>
          <a:p>
            <a:pPr algn="ct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Hydrocarbon</a:t>
            </a:r>
          </a:p>
          <a:p>
            <a:pPr algn="ct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conversion </a:t>
            </a:r>
          </a:p>
          <a:p>
            <a:pPr algn="ct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reactions </a:t>
            </a:r>
          </a:p>
          <a:p>
            <a:pPr algn="ct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to </a:t>
            </a:r>
            <a:r>
              <a:rPr lang="en-US" sz="1200" b="1" i="1" dirty="0">
                <a:solidFill>
                  <a:srgbClr val="FF0000"/>
                </a:solidFill>
                <a:effectLst>
                  <a:outerShdw blurRad="38100" dist="38100" dir="2700000" algn="tl">
                    <a:srgbClr val="000000">
                      <a:alpha val="43137"/>
                    </a:srgbClr>
                  </a:outerShdw>
                </a:effectLst>
                <a:latin typeface="Calibri" panose="020F0502020204030204" pitchFamily="34" charset="0"/>
              </a:rPr>
              <a:t>fuel </a:t>
            </a:r>
            <a:r>
              <a:rPr lang="en-US" sz="1200" b="1" i="1" dirty="0" smtClean="0">
                <a:solidFill>
                  <a:srgbClr val="FF0000"/>
                </a:solidFill>
                <a:effectLst>
                  <a:outerShdw blurRad="38100" dist="38100" dir="2700000" algn="tl">
                    <a:srgbClr val="000000">
                      <a:alpha val="43137"/>
                    </a:srgbClr>
                  </a:outerShdw>
                </a:effectLst>
                <a:latin typeface="Calibri" panose="020F0502020204030204" pitchFamily="34" charset="0"/>
              </a:rPr>
              <a:t> </a:t>
            </a:r>
            <a:endParaRPr lang="en-US" sz="1200" i="1"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p:cNvSpPr/>
          <p:nvPr/>
        </p:nvSpPr>
        <p:spPr>
          <a:xfrm>
            <a:off x="1426671" y="3566581"/>
            <a:ext cx="1130438" cy="646331"/>
          </a:xfrm>
          <a:prstGeom prst="rect">
            <a:avLst/>
          </a:prstGeom>
        </p:spPr>
        <p:txBody>
          <a:bodyPr wrap="none">
            <a:spAutoFit/>
          </a:bodyPr>
          <a:lstStyle/>
          <a:p>
            <a:pPr algn="ctr"/>
            <a:r>
              <a:rPr lang="en-US" sz="1200" b="1" i="1" dirty="0">
                <a:solidFill>
                  <a:srgbClr val="0070C0"/>
                </a:solidFill>
                <a:latin typeface="Calibri" panose="020F0502020204030204" pitchFamily="34" charset="0"/>
              </a:rPr>
              <a:t>Catalytic </a:t>
            </a:r>
            <a:endParaRPr lang="en-US" sz="1200" b="1" i="1" dirty="0" smtClean="0">
              <a:solidFill>
                <a:srgbClr val="0070C0"/>
              </a:solidFill>
              <a:latin typeface="Calibri" panose="020F0502020204030204" pitchFamily="34" charset="0"/>
            </a:endParaRPr>
          </a:p>
          <a:p>
            <a:pPr algn="ctr"/>
            <a:r>
              <a:rPr lang="en-US" sz="1200" b="1" i="1" dirty="0">
                <a:solidFill>
                  <a:srgbClr val="0070C0"/>
                </a:solidFill>
                <a:latin typeface="Calibri" panose="020F0502020204030204" pitchFamily="34" charset="0"/>
              </a:rPr>
              <a:t>c</a:t>
            </a:r>
            <a:r>
              <a:rPr lang="en-US" sz="1200" b="1" i="1" dirty="0" smtClean="0">
                <a:solidFill>
                  <a:srgbClr val="0070C0"/>
                </a:solidFill>
                <a:latin typeface="Calibri" panose="020F0502020204030204" pitchFamily="34" charset="0"/>
              </a:rPr>
              <a:t>ombustion of </a:t>
            </a:r>
          </a:p>
          <a:p>
            <a:pPr algn="ctr"/>
            <a:r>
              <a:rPr lang="en-US" sz="1200" b="1" i="1" dirty="0" smtClean="0">
                <a:solidFill>
                  <a:srgbClr val="0070C0"/>
                </a:solidFill>
                <a:latin typeface="Calibri" panose="020F0502020204030204" pitchFamily="34" charset="0"/>
              </a:rPr>
              <a:t>natural </a:t>
            </a:r>
            <a:r>
              <a:rPr lang="en-US" sz="1200" b="1" i="1" dirty="0">
                <a:solidFill>
                  <a:srgbClr val="0070C0"/>
                </a:solidFill>
                <a:latin typeface="Calibri" panose="020F0502020204030204" pitchFamily="34" charset="0"/>
              </a:rPr>
              <a:t>gas </a:t>
            </a:r>
            <a:endParaRPr lang="en-US" sz="1200" i="1" dirty="0">
              <a:solidFill>
                <a:srgbClr val="0070C0"/>
              </a:solidFill>
              <a:latin typeface="Calibri" panose="020F0502020204030204" pitchFamily="34" charset="0"/>
            </a:endParaRPr>
          </a:p>
        </p:txBody>
      </p:sp>
      <p:sp>
        <p:nvSpPr>
          <p:cNvPr id="6" name="Rectangle 5"/>
          <p:cNvSpPr/>
          <p:nvPr/>
        </p:nvSpPr>
        <p:spPr>
          <a:xfrm>
            <a:off x="1486748" y="3566581"/>
            <a:ext cx="994003" cy="725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4" name="Rectangle 43"/>
          <p:cNvSpPr/>
          <p:nvPr/>
        </p:nvSpPr>
        <p:spPr>
          <a:xfrm>
            <a:off x="1494458" y="4356304"/>
            <a:ext cx="951190" cy="725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7" name="Picture 6"/>
          <p:cNvPicPr>
            <a:picLocks noChangeAspect="1"/>
          </p:cNvPicPr>
          <p:nvPr/>
        </p:nvPicPr>
        <p:blipFill>
          <a:blip r:embed="rId7"/>
          <a:stretch>
            <a:fillRect/>
          </a:stretch>
        </p:blipFill>
        <p:spPr>
          <a:xfrm>
            <a:off x="1467901" y="5174335"/>
            <a:ext cx="986938" cy="914400"/>
          </a:xfrm>
          <a:prstGeom prst="rect">
            <a:avLst/>
          </a:prstGeom>
        </p:spPr>
      </p:pic>
      <p:sp>
        <p:nvSpPr>
          <p:cNvPr id="45" name="TextBox 44"/>
          <p:cNvSpPr txBox="1"/>
          <p:nvPr/>
        </p:nvSpPr>
        <p:spPr>
          <a:xfrm>
            <a:off x="1382063" y="6106604"/>
            <a:ext cx="1173719" cy="400110"/>
          </a:xfrm>
          <a:prstGeom prst="rect">
            <a:avLst/>
          </a:prstGeom>
          <a:noFill/>
        </p:spPr>
        <p:txBody>
          <a:bodyPr wrap="none" rtlCol="0">
            <a:spAutoFit/>
          </a:bodyPr>
          <a:lstStyle/>
          <a:p>
            <a:pPr algn="ctr"/>
            <a:r>
              <a:rPr lang="pt-BR" sz="1000" b="1" dirty="0" smtClean="0">
                <a:latin typeface="Calibri" panose="020F0502020204030204" pitchFamily="34" charset="0"/>
              </a:rPr>
              <a:t>Ni-SiO</a:t>
            </a:r>
            <a:r>
              <a:rPr lang="pt-BR" sz="1000" b="1" baseline="-25000" dirty="0" smtClean="0">
                <a:latin typeface="Calibri" panose="020F0502020204030204" pitchFamily="34" charset="0"/>
              </a:rPr>
              <a:t>2</a:t>
            </a:r>
            <a:r>
              <a:rPr lang="pt-BR" sz="1000" b="1" dirty="0" smtClean="0">
                <a:latin typeface="Calibri" panose="020F0502020204030204" pitchFamily="34" charset="0"/>
              </a:rPr>
              <a:t> </a:t>
            </a:r>
          </a:p>
          <a:p>
            <a:pPr algn="ctr"/>
            <a:r>
              <a:rPr lang="pt-BR" sz="1000" b="1" dirty="0" smtClean="0">
                <a:latin typeface="Calibri" panose="020F0502020204030204" pitchFamily="34" charset="0"/>
              </a:rPr>
              <a:t>Supported catslyst</a:t>
            </a:r>
            <a:endParaRPr lang="en-US" sz="1000" b="1" dirty="0">
              <a:latin typeface="Calibri" panose="020F0502020204030204" pitchFamily="34" charset="0"/>
            </a:endParaRPr>
          </a:p>
        </p:txBody>
      </p:sp>
      <p:sp>
        <p:nvSpPr>
          <p:cNvPr id="9" name="TextBox 8"/>
          <p:cNvSpPr txBox="1"/>
          <p:nvPr/>
        </p:nvSpPr>
        <p:spPr>
          <a:xfrm>
            <a:off x="2605040" y="2662314"/>
            <a:ext cx="1175643" cy="1477328"/>
          </a:xfrm>
          <a:prstGeom prst="rect">
            <a:avLst/>
          </a:prstGeom>
          <a:noFill/>
        </p:spPr>
        <p:txBody>
          <a:bodyPr wrap="none" rtlCol="0">
            <a:spAutoFit/>
          </a:bodyPr>
          <a:lstStyle/>
          <a:p>
            <a:pPr algn="ctr"/>
            <a:r>
              <a:rPr lang="en-US" sz="1200" b="1" i="1" dirty="0">
                <a:solidFill>
                  <a:srgbClr val="C00000"/>
                </a:solidFill>
                <a:latin typeface="Calibri" panose="020F0502020204030204" pitchFamily="34" charset="0"/>
              </a:rPr>
              <a:t>Oxide </a:t>
            </a:r>
            <a:r>
              <a:rPr lang="en-US" sz="1200" b="1" i="1" dirty="0" smtClean="0">
                <a:solidFill>
                  <a:srgbClr val="C00000"/>
                </a:solidFill>
                <a:latin typeface="Calibri" panose="020F0502020204030204" pitchFamily="34" charset="0"/>
              </a:rPr>
              <a:t>semi-</a:t>
            </a:r>
          </a:p>
          <a:p>
            <a:pPr algn="ctr"/>
            <a:r>
              <a:rPr lang="en-US" sz="1200" b="1" i="1" dirty="0">
                <a:solidFill>
                  <a:srgbClr val="C00000"/>
                </a:solidFill>
                <a:latin typeface="Calibri" panose="020F0502020204030204" pitchFamily="34" charset="0"/>
              </a:rPr>
              <a:t>c</a:t>
            </a:r>
            <a:r>
              <a:rPr lang="en-US" sz="1200" b="1" i="1" dirty="0" smtClean="0">
                <a:solidFill>
                  <a:srgbClr val="C00000"/>
                </a:solidFill>
                <a:latin typeface="Calibri" panose="020F0502020204030204" pitchFamily="34" charset="0"/>
              </a:rPr>
              <a:t>onductors for </a:t>
            </a:r>
          </a:p>
          <a:p>
            <a:pPr algn="ctr"/>
            <a:r>
              <a:rPr lang="en-US" sz="1200" b="1" i="1" dirty="0" smtClean="0">
                <a:solidFill>
                  <a:schemeClr val="tx2"/>
                </a:solidFill>
                <a:latin typeface="Calibri" panose="020F0502020204030204" pitchFamily="34" charset="0"/>
              </a:rPr>
              <a:t>photocatalytic</a:t>
            </a:r>
            <a:r>
              <a:rPr lang="en-US" sz="1200" b="1" i="1" dirty="0">
                <a:solidFill>
                  <a:schemeClr val="tx2"/>
                </a:solidFill>
                <a:latin typeface="Calibri" panose="020F0502020204030204" pitchFamily="34" charset="0"/>
              </a:rPr>
              <a:t>, </a:t>
            </a:r>
            <a:endParaRPr lang="en-US" sz="1200" b="1" i="1" dirty="0" smtClean="0">
              <a:solidFill>
                <a:schemeClr val="tx2"/>
              </a:solidFill>
              <a:latin typeface="Calibri" panose="020F0502020204030204" pitchFamily="34" charset="0"/>
            </a:endParaRPr>
          </a:p>
          <a:p>
            <a:pPr algn="ctr"/>
            <a:r>
              <a:rPr lang="en-US" sz="1200" b="1" i="1" dirty="0" smtClean="0">
                <a:solidFill>
                  <a:schemeClr val="tx2"/>
                </a:solidFill>
                <a:latin typeface="Calibri" panose="020F0502020204030204" pitchFamily="34" charset="0"/>
              </a:rPr>
              <a:t>solar </a:t>
            </a:r>
            <a:r>
              <a:rPr lang="en-US" sz="1200" b="1" i="1" dirty="0">
                <a:solidFill>
                  <a:schemeClr val="tx2"/>
                </a:solidFill>
                <a:latin typeface="Calibri" panose="020F0502020204030204" pitchFamily="34" charset="0"/>
              </a:rPr>
              <a:t>cells and </a:t>
            </a:r>
            <a:endParaRPr lang="en-US" sz="1200" b="1" i="1" dirty="0" smtClean="0">
              <a:solidFill>
                <a:schemeClr val="tx2"/>
              </a:solidFill>
              <a:latin typeface="Calibri" panose="020F0502020204030204" pitchFamily="34" charset="0"/>
            </a:endParaRPr>
          </a:p>
          <a:p>
            <a:pPr algn="ctr"/>
            <a:r>
              <a:rPr lang="en-US" sz="1200" b="1" i="1" dirty="0" smtClean="0">
                <a:solidFill>
                  <a:schemeClr val="tx2"/>
                </a:solidFill>
                <a:latin typeface="Calibri" panose="020F0502020204030204" pitchFamily="34" charset="0"/>
              </a:rPr>
              <a:t>light </a:t>
            </a:r>
            <a:r>
              <a:rPr lang="en-US" sz="1200" b="1" i="1" dirty="0">
                <a:solidFill>
                  <a:schemeClr val="tx2"/>
                </a:solidFill>
                <a:latin typeface="Calibri" panose="020F0502020204030204" pitchFamily="34" charset="0"/>
              </a:rPr>
              <a:t>emitting </a:t>
            </a:r>
            <a:endParaRPr lang="en-US" sz="1200" b="1" i="1" dirty="0" smtClean="0">
              <a:solidFill>
                <a:schemeClr val="tx2"/>
              </a:solidFill>
              <a:latin typeface="Calibri" panose="020F0502020204030204" pitchFamily="34" charset="0"/>
            </a:endParaRPr>
          </a:p>
          <a:p>
            <a:pPr algn="ctr"/>
            <a:r>
              <a:rPr lang="en-US" sz="1200" b="1" i="1" dirty="0" smtClean="0">
                <a:solidFill>
                  <a:schemeClr val="tx2"/>
                </a:solidFill>
                <a:latin typeface="Calibri" panose="020F0502020204030204" pitchFamily="34" charset="0"/>
              </a:rPr>
              <a:t>applications </a:t>
            </a:r>
            <a:endParaRPr lang="en-US" sz="1200" i="1" dirty="0">
              <a:solidFill>
                <a:schemeClr val="tx2"/>
              </a:solidFill>
              <a:latin typeface="Calibri" panose="020F0502020204030204" pitchFamily="34" charset="0"/>
            </a:endParaRPr>
          </a:p>
          <a:p>
            <a:endParaRPr lang="en-US" dirty="0">
              <a:latin typeface="Calibri" panose="020F0502020204030204" pitchFamily="34" charset="0"/>
            </a:endParaRPr>
          </a:p>
        </p:txBody>
      </p:sp>
      <p:sp>
        <p:nvSpPr>
          <p:cNvPr id="46" name="Rectangle 45"/>
          <p:cNvSpPr/>
          <p:nvPr/>
        </p:nvSpPr>
        <p:spPr>
          <a:xfrm>
            <a:off x="2675188" y="2722105"/>
            <a:ext cx="1057603" cy="11002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TextBox 9"/>
          <p:cNvSpPr txBox="1"/>
          <p:nvPr/>
        </p:nvSpPr>
        <p:spPr>
          <a:xfrm>
            <a:off x="2613762" y="4150103"/>
            <a:ext cx="1247457" cy="1107996"/>
          </a:xfrm>
          <a:prstGeom prst="rect">
            <a:avLst/>
          </a:prstGeom>
          <a:noFill/>
        </p:spPr>
        <p:txBody>
          <a:bodyPr wrap="none" rtlCol="0">
            <a:spAutoFit/>
          </a:bodyPr>
          <a:lstStyle/>
          <a:p>
            <a:r>
              <a:rPr lang="en-US" sz="1100" b="1" dirty="0" smtClean="0">
                <a:latin typeface="Calibri" panose="020F0502020204030204" pitchFamily="34" charset="0"/>
              </a:rPr>
              <a:t>TiO</a:t>
            </a:r>
            <a:r>
              <a:rPr lang="en-US" sz="1100" b="1" baseline="-25000" dirty="0" smtClean="0">
                <a:latin typeface="Calibri" panose="020F0502020204030204" pitchFamily="34" charset="0"/>
              </a:rPr>
              <a:t>2</a:t>
            </a:r>
            <a:r>
              <a:rPr lang="en-US" sz="1100" b="1" dirty="0" smtClean="0">
                <a:latin typeface="Calibri" panose="020F0502020204030204" pitchFamily="34" charset="0"/>
              </a:rPr>
              <a:t>, </a:t>
            </a:r>
            <a:r>
              <a:rPr lang="en-US" sz="1100" b="1" dirty="0" err="1" smtClean="0">
                <a:latin typeface="Calibri" panose="020F0502020204030204" pitchFamily="34" charset="0"/>
              </a:rPr>
              <a:t>ZnO</a:t>
            </a:r>
            <a:r>
              <a:rPr lang="en-US" sz="1100" b="1" dirty="0" smtClean="0">
                <a:latin typeface="Calibri" panose="020F0502020204030204" pitchFamily="34" charset="0"/>
              </a:rPr>
              <a:t>, WO</a:t>
            </a:r>
            <a:r>
              <a:rPr lang="en-US" sz="1100" b="1" baseline="-25000" dirty="0" smtClean="0">
                <a:latin typeface="Calibri" panose="020F0502020204030204" pitchFamily="34" charset="0"/>
              </a:rPr>
              <a:t>3</a:t>
            </a:r>
          </a:p>
          <a:p>
            <a:r>
              <a:rPr lang="pt-BR" sz="1100" b="1" dirty="0" smtClean="0">
                <a:latin typeface="Calibri" panose="020F0502020204030204" pitchFamily="34" charset="0"/>
              </a:rPr>
              <a:t>LaFeO</a:t>
            </a:r>
            <a:r>
              <a:rPr lang="pt-BR" sz="1100" b="1" baseline="-25000" dirty="0" smtClean="0">
                <a:latin typeface="Calibri" panose="020F0502020204030204" pitchFamily="34" charset="0"/>
              </a:rPr>
              <a:t>3</a:t>
            </a:r>
            <a:r>
              <a:rPr lang="pt-BR" sz="1100" b="1" dirty="0" smtClean="0">
                <a:latin typeface="Calibri" panose="020F0502020204030204" pitchFamily="34" charset="0"/>
              </a:rPr>
              <a:t>, ZrV</a:t>
            </a:r>
            <a:r>
              <a:rPr lang="pt-BR" sz="1100" b="1" baseline="-25000" dirty="0" smtClean="0">
                <a:latin typeface="Calibri" panose="020F0502020204030204" pitchFamily="34" charset="0"/>
              </a:rPr>
              <a:t>2</a:t>
            </a:r>
            <a:r>
              <a:rPr lang="pt-BR" sz="1100" b="1" dirty="0" smtClean="0">
                <a:latin typeface="Calibri" panose="020F0502020204030204" pitchFamily="34" charset="0"/>
              </a:rPr>
              <a:t>O</a:t>
            </a:r>
            <a:r>
              <a:rPr lang="pt-BR" sz="1100" b="1" baseline="-25000" dirty="0" smtClean="0">
                <a:latin typeface="Calibri" panose="020F0502020204030204" pitchFamily="34" charset="0"/>
              </a:rPr>
              <a:t>7</a:t>
            </a:r>
            <a:r>
              <a:rPr lang="pt-BR" sz="1100" b="1" dirty="0" smtClean="0">
                <a:latin typeface="Calibri" panose="020F0502020204030204" pitchFamily="34" charset="0"/>
              </a:rPr>
              <a:t>, </a:t>
            </a:r>
          </a:p>
          <a:p>
            <a:r>
              <a:rPr lang="pt-BR" sz="1100" b="1" dirty="0" smtClean="0">
                <a:latin typeface="Calibri" panose="020F0502020204030204" pitchFamily="34" charset="0"/>
              </a:rPr>
              <a:t>ZrMo</a:t>
            </a:r>
            <a:r>
              <a:rPr lang="pt-BR" sz="1100" b="1" baseline="-25000" dirty="0" smtClean="0">
                <a:latin typeface="Calibri" panose="020F0502020204030204" pitchFamily="34" charset="0"/>
              </a:rPr>
              <a:t>2</a:t>
            </a:r>
            <a:r>
              <a:rPr lang="pt-BR" sz="1100" b="1" dirty="0" smtClean="0">
                <a:latin typeface="Calibri" panose="020F0502020204030204" pitchFamily="34" charset="0"/>
              </a:rPr>
              <a:t>O</a:t>
            </a:r>
            <a:r>
              <a:rPr lang="pt-BR" sz="1100" b="1" baseline="-25000" dirty="0" smtClean="0">
                <a:latin typeface="Calibri" panose="020F0502020204030204" pitchFamily="34" charset="0"/>
              </a:rPr>
              <a:t>8</a:t>
            </a:r>
            <a:r>
              <a:rPr lang="pt-BR" sz="1100" b="1" dirty="0" smtClean="0">
                <a:latin typeface="Calibri" panose="020F0502020204030204" pitchFamily="34" charset="0"/>
              </a:rPr>
              <a:t>, Cd</a:t>
            </a:r>
            <a:r>
              <a:rPr lang="pt-BR" sz="1100" b="1" baseline="-25000" dirty="0" smtClean="0">
                <a:latin typeface="Calibri" panose="020F0502020204030204" pitchFamily="34" charset="0"/>
              </a:rPr>
              <a:t>2</a:t>
            </a:r>
            <a:r>
              <a:rPr lang="pt-BR" sz="1100" b="1" dirty="0" smtClean="0">
                <a:latin typeface="Calibri" panose="020F0502020204030204" pitchFamily="34" charset="0"/>
              </a:rPr>
              <a:t>SnO</a:t>
            </a:r>
            <a:r>
              <a:rPr lang="pt-BR" sz="1100" b="1" baseline="-25000" dirty="0" smtClean="0">
                <a:latin typeface="Calibri" panose="020F0502020204030204" pitchFamily="34" charset="0"/>
              </a:rPr>
              <a:t>4</a:t>
            </a:r>
          </a:p>
          <a:p>
            <a:r>
              <a:rPr lang="de-DE" sz="1100" b="1" dirty="0">
                <a:latin typeface="Calibri" panose="020F0502020204030204" pitchFamily="34" charset="0"/>
              </a:rPr>
              <a:t>Bi</a:t>
            </a:r>
            <a:r>
              <a:rPr lang="de-DE" sz="1100" b="1" baseline="-25000" dirty="0">
                <a:latin typeface="Calibri" panose="020F0502020204030204" pitchFamily="34" charset="0"/>
              </a:rPr>
              <a:t>2</a:t>
            </a:r>
            <a:r>
              <a:rPr lang="de-DE" sz="1100" b="1" dirty="0">
                <a:latin typeface="Calibri" panose="020F0502020204030204" pitchFamily="34" charset="0"/>
              </a:rPr>
              <a:t>WO</a:t>
            </a:r>
            <a:r>
              <a:rPr lang="de-DE" sz="1100" b="1" baseline="-25000" dirty="0">
                <a:latin typeface="Calibri" panose="020F0502020204030204" pitchFamily="34" charset="0"/>
              </a:rPr>
              <a:t>4</a:t>
            </a:r>
            <a:r>
              <a:rPr lang="de-DE" sz="1100" b="1" dirty="0">
                <a:latin typeface="Calibri" panose="020F0502020204030204" pitchFamily="34" charset="0"/>
              </a:rPr>
              <a:t>, </a:t>
            </a:r>
            <a:r>
              <a:rPr lang="de-DE" sz="1100" b="1" dirty="0" smtClean="0">
                <a:latin typeface="Calibri" panose="020F0502020204030204" pitchFamily="34" charset="0"/>
              </a:rPr>
              <a:t>Ag</a:t>
            </a:r>
            <a:r>
              <a:rPr lang="de-DE" sz="1100" b="1" baseline="-25000" dirty="0" smtClean="0">
                <a:latin typeface="Calibri" panose="020F0502020204030204" pitchFamily="34" charset="0"/>
              </a:rPr>
              <a:t>2</a:t>
            </a:r>
            <a:r>
              <a:rPr lang="de-DE" sz="1100" b="1" dirty="0" smtClean="0">
                <a:latin typeface="Calibri" panose="020F0502020204030204" pitchFamily="34" charset="0"/>
              </a:rPr>
              <a:t>WO</a:t>
            </a:r>
            <a:r>
              <a:rPr lang="de-DE" sz="1100" b="1" baseline="-25000" dirty="0" smtClean="0">
                <a:latin typeface="Calibri" panose="020F0502020204030204" pitchFamily="34" charset="0"/>
              </a:rPr>
              <a:t>4</a:t>
            </a:r>
            <a:r>
              <a:rPr lang="de-DE" sz="1100" b="1" dirty="0">
                <a:latin typeface="Calibri" panose="020F0502020204030204" pitchFamily="34" charset="0"/>
              </a:rPr>
              <a:t>, </a:t>
            </a:r>
            <a:endParaRPr lang="de-DE" sz="1100" b="1" dirty="0" smtClean="0">
              <a:latin typeface="Calibri" panose="020F0502020204030204" pitchFamily="34" charset="0"/>
            </a:endParaRPr>
          </a:p>
          <a:p>
            <a:r>
              <a:rPr lang="de-DE" sz="1100" b="1" dirty="0" smtClean="0">
                <a:latin typeface="Calibri" panose="020F0502020204030204" pitchFamily="34" charset="0"/>
              </a:rPr>
              <a:t>CuWO</a:t>
            </a:r>
            <a:r>
              <a:rPr lang="de-DE" sz="1100" b="1" baseline="-25000" dirty="0" smtClean="0">
                <a:latin typeface="Calibri" panose="020F0502020204030204" pitchFamily="34" charset="0"/>
              </a:rPr>
              <a:t>4</a:t>
            </a:r>
            <a:r>
              <a:rPr lang="de-DE" sz="1100" b="1" dirty="0">
                <a:latin typeface="Calibri" panose="020F0502020204030204" pitchFamily="34" charset="0"/>
              </a:rPr>
              <a:t>, </a:t>
            </a:r>
            <a:r>
              <a:rPr lang="de-DE" sz="1100" b="1" dirty="0" smtClean="0">
                <a:latin typeface="Calibri" panose="020F0502020204030204" pitchFamily="34" charset="0"/>
              </a:rPr>
              <a:t>ZnWO</a:t>
            </a:r>
            <a:r>
              <a:rPr lang="de-DE" sz="1100" b="1" baseline="-25000" dirty="0" smtClean="0">
                <a:latin typeface="Calibri" panose="020F0502020204030204" pitchFamily="34" charset="0"/>
              </a:rPr>
              <a:t>4</a:t>
            </a:r>
            <a:r>
              <a:rPr lang="de-DE" sz="1100" b="1" dirty="0" smtClean="0">
                <a:latin typeface="Calibri" panose="020F0502020204030204" pitchFamily="34" charset="0"/>
              </a:rPr>
              <a:t>,</a:t>
            </a:r>
          </a:p>
          <a:p>
            <a:r>
              <a:rPr lang="de-DE" sz="1100" b="1" dirty="0" smtClean="0">
                <a:latin typeface="Calibri" panose="020F0502020204030204" pitchFamily="34" charset="0"/>
              </a:rPr>
              <a:t>BiAgW</a:t>
            </a:r>
            <a:r>
              <a:rPr lang="de-DE" sz="1100" b="1" baseline="-25000" dirty="0" smtClean="0">
                <a:latin typeface="Calibri" panose="020F0502020204030204" pitchFamily="34" charset="0"/>
              </a:rPr>
              <a:t>2</a:t>
            </a:r>
            <a:r>
              <a:rPr lang="de-DE" sz="1100" b="1" dirty="0" smtClean="0">
                <a:latin typeface="Calibri" panose="020F0502020204030204" pitchFamily="34" charset="0"/>
              </a:rPr>
              <a:t>O</a:t>
            </a:r>
            <a:r>
              <a:rPr lang="de-DE" sz="1100" b="1" baseline="-25000" dirty="0" smtClean="0">
                <a:latin typeface="Calibri" panose="020F0502020204030204" pitchFamily="34" charset="0"/>
              </a:rPr>
              <a:t>8</a:t>
            </a:r>
            <a:r>
              <a:rPr lang="de-DE" sz="1100" b="1" dirty="0" smtClean="0">
                <a:latin typeface="Calibri" panose="020F0502020204030204" pitchFamily="34" charset="0"/>
              </a:rPr>
              <a:t> </a:t>
            </a:r>
            <a:r>
              <a:rPr lang="pt-BR" sz="1100" b="1" dirty="0" smtClean="0">
                <a:latin typeface="Calibri" panose="020F0502020204030204" pitchFamily="34" charset="0"/>
              </a:rPr>
              <a:t> </a:t>
            </a:r>
            <a:endParaRPr lang="en-US" sz="1100" b="1" dirty="0">
              <a:latin typeface="Calibri" panose="020F0502020204030204" pitchFamily="34" charset="0"/>
            </a:endParaRPr>
          </a:p>
        </p:txBody>
      </p:sp>
      <p:sp>
        <p:nvSpPr>
          <p:cNvPr id="11" name="TextBox 10"/>
          <p:cNvSpPr txBox="1"/>
          <p:nvPr/>
        </p:nvSpPr>
        <p:spPr>
          <a:xfrm>
            <a:off x="4038013" y="2735584"/>
            <a:ext cx="889731" cy="830997"/>
          </a:xfrm>
          <a:prstGeom prst="rect">
            <a:avLst/>
          </a:prstGeom>
          <a:noFill/>
        </p:spPr>
        <p:txBody>
          <a:bodyPr wrap="none" rtlCol="0">
            <a:spAutoFit/>
          </a:bodyPr>
          <a:lstStyle/>
          <a:p>
            <a:pPr algn="ctr"/>
            <a:r>
              <a:rPr lang="en-US" sz="1200" b="1" dirty="0">
                <a:latin typeface="Calibri" panose="020F0502020204030204" pitchFamily="34" charset="0"/>
              </a:rPr>
              <a:t>Crystalline </a:t>
            </a:r>
            <a:endParaRPr lang="en-US" sz="1200" b="1" dirty="0" smtClean="0">
              <a:latin typeface="Calibri" panose="020F0502020204030204" pitchFamily="34" charset="0"/>
            </a:endParaRPr>
          </a:p>
          <a:p>
            <a:pPr algn="ctr"/>
            <a:r>
              <a:rPr lang="en-US" sz="1200" b="1" dirty="0" smtClean="0">
                <a:latin typeface="Calibri" panose="020F0502020204030204" pitchFamily="34" charset="0"/>
              </a:rPr>
              <a:t>thin-film </a:t>
            </a:r>
          </a:p>
          <a:p>
            <a:pPr algn="ctr"/>
            <a:r>
              <a:rPr lang="en-US" sz="1200" b="1" dirty="0" smtClean="0">
                <a:latin typeface="Calibri" panose="020F0502020204030204" pitchFamily="34" charset="0"/>
              </a:rPr>
              <a:t>transistors </a:t>
            </a:r>
            <a:endParaRPr lang="en-US" sz="1200" dirty="0">
              <a:latin typeface="Calibri" panose="020F0502020204030204" pitchFamily="34" charset="0"/>
            </a:endParaRPr>
          </a:p>
          <a:p>
            <a:pPr algn="ctr"/>
            <a:endParaRPr lang="en-US" sz="1200" dirty="0">
              <a:latin typeface="Calibri" panose="020F0502020204030204" pitchFamily="34" charset="0"/>
            </a:endParaRPr>
          </a:p>
        </p:txBody>
      </p:sp>
      <p:sp>
        <p:nvSpPr>
          <p:cNvPr id="47" name="Rectangle 46"/>
          <p:cNvSpPr/>
          <p:nvPr/>
        </p:nvSpPr>
        <p:spPr>
          <a:xfrm>
            <a:off x="3985876" y="2738444"/>
            <a:ext cx="994003" cy="725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8" name="TextBox 17"/>
          <p:cNvSpPr txBox="1"/>
          <p:nvPr/>
        </p:nvSpPr>
        <p:spPr>
          <a:xfrm>
            <a:off x="3985876" y="3605987"/>
            <a:ext cx="970137" cy="646331"/>
          </a:xfrm>
          <a:prstGeom prst="rect">
            <a:avLst/>
          </a:prstGeom>
          <a:noFill/>
        </p:spPr>
        <p:txBody>
          <a:bodyPr wrap="none" rtlCol="0">
            <a:spAutoFit/>
          </a:bodyPr>
          <a:lstStyle/>
          <a:p>
            <a:pPr algn="ctr"/>
            <a:r>
              <a:rPr lang="en-US" sz="1200" b="1" dirty="0">
                <a:solidFill>
                  <a:srgbClr val="FF0000"/>
                </a:solidFill>
                <a:effectLst>
                  <a:outerShdw blurRad="38100" dist="38100" dir="2700000" algn="tl">
                    <a:srgbClr val="000000">
                      <a:alpha val="43137"/>
                    </a:srgbClr>
                  </a:outerShdw>
                </a:effectLst>
                <a:latin typeface="Calibri" panose="020F0502020204030204" pitchFamily="34" charset="0"/>
              </a:rPr>
              <a:t>Amorphous </a:t>
            </a:r>
            <a:endParaRPr lang="en-US" sz="1200" b="1" dirty="0" smtClean="0">
              <a:solidFill>
                <a:srgbClr val="FF0000"/>
              </a:solidFill>
              <a:effectLst>
                <a:outerShdw blurRad="38100" dist="38100" dir="2700000" algn="tl">
                  <a:srgbClr val="000000">
                    <a:alpha val="43137"/>
                  </a:srgbClr>
                </a:outerShdw>
              </a:effectLst>
              <a:latin typeface="Calibri" panose="020F0502020204030204" pitchFamily="34" charset="0"/>
            </a:endParaRPr>
          </a:p>
          <a:p>
            <a:pPr algn="ctr"/>
            <a:r>
              <a:rPr lang="en-US" sz="1200" b="1" dirty="0" smtClean="0">
                <a:solidFill>
                  <a:srgbClr val="FF0000"/>
                </a:solidFill>
                <a:effectLst>
                  <a:outerShdw blurRad="38100" dist="38100" dir="2700000" algn="tl">
                    <a:srgbClr val="000000">
                      <a:alpha val="43137"/>
                    </a:srgbClr>
                  </a:outerShdw>
                </a:effectLst>
                <a:latin typeface="Calibri" panose="020F0502020204030204" pitchFamily="34" charset="0"/>
              </a:rPr>
              <a:t>thin-film </a:t>
            </a:r>
          </a:p>
          <a:p>
            <a:pPr algn="ctr"/>
            <a:r>
              <a:rPr lang="en-US" sz="1200" b="1" dirty="0" smtClean="0">
                <a:solidFill>
                  <a:srgbClr val="FF0000"/>
                </a:solidFill>
                <a:effectLst>
                  <a:outerShdw blurRad="38100" dist="38100" dir="2700000" algn="tl">
                    <a:srgbClr val="000000">
                      <a:alpha val="43137"/>
                    </a:srgbClr>
                  </a:outerShdw>
                </a:effectLst>
                <a:latin typeface="Calibri" panose="020F0502020204030204" pitchFamily="34" charset="0"/>
              </a:rPr>
              <a:t>transistors </a:t>
            </a:r>
            <a:endParaRPr lang="en-US" sz="1200"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48" name="Rectangle 47"/>
          <p:cNvSpPr/>
          <p:nvPr/>
        </p:nvSpPr>
        <p:spPr>
          <a:xfrm>
            <a:off x="3996875" y="3599269"/>
            <a:ext cx="994003" cy="725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 name="Picture 22"/>
          <p:cNvPicPr>
            <a:picLocks noChangeAspect="1"/>
          </p:cNvPicPr>
          <p:nvPr/>
        </p:nvPicPr>
        <p:blipFill>
          <a:blip r:embed="rId8"/>
          <a:stretch>
            <a:fillRect/>
          </a:stretch>
        </p:blipFill>
        <p:spPr>
          <a:xfrm>
            <a:off x="3940195" y="5140385"/>
            <a:ext cx="1078838" cy="822960"/>
          </a:xfrm>
          <a:prstGeom prst="rect">
            <a:avLst/>
          </a:prstGeom>
        </p:spPr>
      </p:pic>
      <p:sp>
        <p:nvSpPr>
          <p:cNvPr id="50" name="Rectangle 49"/>
          <p:cNvSpPr/>
          <p:nvPr/>
        </p:nvSpPr>
        <p:spPr>
          <a:xfrm>
            <a:off x="2696750" y="4159512"/>
            <a:ext cx="1057603" cy="11002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7" name="Picture 26"/>
          <p:cNvPicPr>
            <a:picLocks noChangeAspect="1"/>
          </p:cNvPicPr>
          <p:nvPr/>
        </p:nvPicPr>
        <p:blipFill>
          <a:blip r:embed="rId9"/>
          <a:stretch>
            <a:fillRect/>
          </a:stretch>
        </p:blipFill>
        <p:spPr>
          <a:xfrm>
            <a:off x="2669644" y="5416443"/>
            <a:ext cx="1097280" cy="669947"/>
          </a:xfrm>
          <a:prstGeom prst="rect">
            <a:avLst/>
          </a:prstGeom>
        </p:spPr>
      </p:pic>
      <p:sp>
        <p:nvSpPr>
          <p:cNvPr id="29" name="TextBox 28"/>
          <p:cNvSpPr txBox="1"/>
          <p:nvPr/>
        </p:nvSpPr>
        <p:spPr>
          <a:xfrm>
            <a:off x="4128376" y="4436940"/>
            <a:ext cx="699230" cy="646331"/>
          </a:xfrm>
          <a:prstGeom prst="rect">
            <a:avLst/>
          </a:prstGeom>
          <a:noFill/>
          <a:ln>
            <a:solidFill>
              <a:schemeClr val="accent1">
                <a:shade val="50000"/>
              </a:schemeClr>
            </a:solidFill>
          </a:ln>
        </p:spPr>
        <p:txBody>
          <a:bodyPr wrap="none" rtlCol="0">
            <a:spAutoFit/>
          </a:bodyPr>
          <a:lstStyle/>
          <a:p>
            <a:r>
              <a:rPr lang="en-US" sz="1200" dirty="0" smtClean="0">
                <a:latin typeface="Calibri" panose="020F0502020204030204" pitchFamily="34" charset="0"/>
              </a:rPr>
              <a:t> </a:t>
            </a:r>
            <a:r>
              <a:rPr lang="en-US" sz="1200" b="1" dirty="0" smtClean="0">
                <a:solidFill>
                  <a:schemeClr val="tx2"/>
                </a:solidFill>
                <a:latin typeface="Calibri" panose="020F0502020204030204" pitchFamily="34" charset="0"/>
              </a:rPr>
              <a:t>In</a:t>
            </a:r>
            <a:r>
              <a:rPr lang="en-US" sz="1200" b="1" baseline="-25000" dirty="0" smtClean="0">
                <a:solidFill>
                  <a:schemeClr val="tx2"/>
                </a:solidFill>
                <a:latin typeface="Calibri" panose="020F0502020204030204" pitchFamily="34" charset="0"/>
              </a:rPr>
              <a:t>2</a:t>
            </a:r>
            <a:r>
              <a:rPr lang="en-US" sz="1200" b="1" dirty="0" smtClean="0">
                <a:solidFill>
                  <a:schemeClr val="tx2"/>
                </a:solidFill>
                <a:latin typeface="Calibri" panose="020F0502020204030204" pitchFamily="34" charset="0"/>
              </a:rPr>
              <a:t>O</a:t>
            </a:r>
            <a:r>
              <a:rPr lang="en-US" sz="1200" b="1" baseline="-25000" dirty="0" smtClean="0">
                <a:solidFill>
                  <a:schemeClr val="tx2"/>
                </a:solidFill>
                <a:latin typeface="Calibri" panose="020F0502020204030204" pitchFamily="34" charset="0"/>
              </a:rPr>
              <a:t>3</a:t>
            </a:r>
            <a:endParaRPr lang="en-US" sz="1200" b="1" dirty="0" smtClean="0">
              <a:solidFill>
                <a:schemeClr val="tx2"/>
              </a:solidFill>
              <a:latin typeface="Calibri" panose="020F0502020204030204" pitchFamily="34" charset="0"/>
            </a:endParaRPr>
          </a:p>
          <a:p>
            <a:r>
              <a:rPr lang="en-US" sz="1200" b="1" dirty="0" smtClean="0">
                <a:solidFill>
                  <a:schemeClr val="tx2"/>
                </a:solidFill>
                <a:latin typeface="Calibri" panose="020F0502020204030204" pitchFamily="34" charset="0"/>
              </a:rPr>
              <a:t>Zn-Sn-O</a:t>
            </a:r>
          </a:p>
          <a:p>
            <a:r>
              <a:rPr lang="en-US" sz="1200" b="1" dirty="0" smtClean="0">
                <a:solidFill>
                  <a:schemeClr val="tx2"/>
                </a:solidFill>
                <a:latin typeface="Calibri" panose="020F0502020204030204" pitchFamily="34" charset="0"/>
              </a:rPr>
              <a:t>In-Zn-O </a:t>
            </a:r>
            <a:endParaRPr lang="en-US" sz="1200" b="1" dirty="0">
              <a:solidFill>
                <a:schemeClr val="tx2"/>
              </a:solidFill>
              <a:latin typeface="Calibri" panose="020F0502020204030204" pitchFamily="34" charset="0"/>
            </a:endParaRPr>
          </a:p>
        </p:txBody>
      </p:sp>
      <p:sp>
        <p:nvSpPr>
          <p:cNvPr id="49" name="TextBox 48"/>
          <p:cNvSpPr txBox="1"/>
          <p:nvPr/>
        </p:nvSpPr>
        <p:spPr>
          <a:xfrm>
            <a:off x="3948210" y="6017881"/>
            <a:ext cx="1024639" cy="553998"/>
          </a:xfrm>
          <a:prstGeom prst="rect">
            <a:avLst/>
          </a:prstGeom>
          <a:noFill/>
        </p:spPr>
        <p:txBody>
          <a:bodyPr wrap="none" rtlCol="0">
            <a:spAutoFit/>
          </a:bodyPr>
          <a:lstStyle/>
          <a:p>
            <a:pPr algn="ctr"/>
            <a:r>
              <a:rPr lang="en-US" sz="1000" b="1" dirty="0" smtClean="0">
                <a:latin typeface="Calibri" panose="020F0502020204030204" pitchFamily="34" charset="0"/>
              </a:rPr>
              <a:t>HRTEM </a:t>
            </a:r>
            <a:r>
              <a:rPr lang="en-US" sz="1000" b="1" dirty="0">
                <a:latin typeface="Calibri" panose="020F0502020204030204" pitchFamily="34" charset="0"/>
              </a:rPr>
              <a:t>image </a:t>
            </a:r>
            <a:endParaRPr lang="en-US" sz="1000" b="1" dirty="0" smtClean="0">
              <a:latin typeface="Calibri" panose="020F0502020204030204" pitchFamily="34" charset="0"/>
            </a:endParaRPr>
          </a:p>
          <a:p>
            <a:pPr algn="ctr"/>
            <a:r>
              <a:rPr lang="en-US" sz="1000" b="1" dirty="0" smtClean="0">
                <a:latin typeface="Calibri" panose="020F0502020204030204" pitchFamily="34" charset="0"/>
              </a:rPr>
              <a:t>of In</a:t>
            </a:r>
            <a:r>
              <a:rPr lang="en-US" sz="1000" b="1" baseline="-25000" dirty="0" smtClean="0">
                <a:latin typeface="Calibri" panose="020F0502020204030204" pitchFamily="34" charset="0"/>
              </a:rPr>
              <a:t>2</a:t>
            </a:r>
            <a:r>
              <a:rPr lang="en-US" sz="1000" b="1" dirty="0" smtClean="0">
                <a:latin typeface="Calibri" panose="020F0502020204030204" pitchFamily="34" charset="0"/>
              </a:rPr>
              <a:t>O</a:t>
            </a:r>
            <a:r>
              <a:rPr lang="en-US" sz="1000" b="1" baseline="-25000" dirty="0" smtClean="0">
                <a:latin typeface="Calibri" panose="020F0502020204030204" pitchFamily="34" charset="0"/>
              </a:rPr>
              <a:t>3</a:t>
            </a:r>
            <a:r>
              <a:rPr lang="en-US" sz="1000" b="1" dirty="0" smtClean="0">
                <a:latin typeface="Calibri" panose="020F0502020204030204" pitchFamily="34" charset="0"/>
              </a:rPr>
              <a:t>/</a:t>
            </a:r>
            <a:r>
              <a:rPr lang="en-US" sz="1000" b="1" dirty="0" err="1" smtClean="0">
                <a:latin typeface="Calibri" panose="020F0502020204030204" pitchFamily="34" charset="0"/>
              </a:rPr>
              <a:t>InGaO</a:t>
            </a:r>
            <a:r>
              <a:rPr lang="en-US" sz="1000" b="1" baseline="-25000" dirty="0" err="1" smtClean="0">
                <a:latin typeface="Calibri" panose="020F0502020204030204" pitchFamily="34" charset="0"/>
              </a:rPr>
              <a:t>x</a:t>
            </a:r>
            <a:endParaRPr lang="en-US" sz="1000" b="1" baseline="-25000" dirty="0" smtClean="0">
              <a:latin typeface="Calibri" panose="020F0502020204030204" pitchFamily="34" charset="0"/>
            </a:endParaRPr>
          </a:p>
          <a:p>
            <a:pPr algn="ctr"/>
            <a:r>
              <a:rPr lang="en-US" sz="1000" b="1" dirty="0" smtClean="0">
                <a:latin typeface="Calibri" panose="020F0502020204030204" pitchFamily="34" charset="0"/>
              </a:rPr>
              <a:t> bilayer</a:t>
            </a:r>
            <a:endParaRPr lang="en-US" sz="1000" b="1" dirty="0">
              <a:latin typeface="Calibri" panose="020F0502020204030204" pitchFamily="34" charset="0"/>
            </a:endParaRPr>
          </a:p>
        </p:txBody>
      </p:sp>
      <p:sp>
        <p:nvSpPr>
          <p:cNvPr id="52" name="TextBox 51"/>
          <p:cNvSpPr txBox="1"/>
          <p:nvPr/>
        </p:nvSpPr>
        <p:spPr>
          <a:xfrm>
            <a:off x="0" y="228842"/>
            <a:ext cx="1850186" cy="369332"/>
          </a:xfrm>
          <a:prstGeom prst="rect">
            <a:avLst/>
          </a:prstGeom>
          <a:noFill/>
        </p:spPr>
        <p:txBody>
          <a:bodyPr wrap="none" rtlCol="0">
            <a:spAutoFit/>
          </a:bodyPr>
          <a:lstStyle/>
          <a:p>
            <a:r>
              <a:rPr lang="en-US" b="1" dirty="0" smtClean="0">
                <a:solidFill>
                  <a:schemeClr val="accent2"/>
                </a:solidFill>
              </a:rPr>
              <a:t>WOS: 809/2057</a:t>
            </a:r>
            <a:endParaRPr lang="en-US" b="1" dirty="0">
              <a:solidFill>
                <a:schemeClr val="accent2"/>
              </a:solidFill>
            </a:endParaRPr>
          </a:p>
        </p:txBody>
      </p:sp>
      <p:pic>
        <p:nvPicPr>
          <p:cNvPr id="53" name="SCS_wa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737845" y="2908330"/>
            <a:ext cx="2286000" cy="1714500"/>
          </a:xfrm>
          <a:prstGeom prst="rect">
            <a:avLst/>
          </a:prstGeom>
        </p:spPr>
      </p:pic>
      <p:sp>
        <p:nvSpPr>
          <p:cNvPr id="58" name="TextBox 57"/>
          <p:cNvSpPr txBox="1"/>
          <p:nvPr/>
        </p:nvSpPr>
        <p:spPr>
          <a:xfrm>
            <a:off x="5327119" y="2788801"/>
            <a:ext cx="804836" cy="646331"/>
          </a:xfrm>
          <a:prstGeom prst="rect">
            <a:avLst/>
          </a:prstGeom>
          <a:noFill/>
        </p:spPr>
        <p:txBody>
          <a:bodyPr wrap="none" rtlCol="0">
            <a:spAutoFit/>
          </a:bodyPr>
          <a:lstStyle/>
          <a:p>
            <a:pPr algn="ctr"/>
            <a:r>
              <a:rPr lang="en-US" sz="1200" b="1" dirty="0" smtClean="0">
                <a:solidFill>
                  <a:schemeClr val="accent1"/>
                </a:solidFill>
                <a:latin typeface="Calibri" panose="020F0502020204030204" pitchFamily="34" charset="0"/>
              </a:rPr>
              <a:t>Electro</a:t>
            </a:r>
          </a:p>
          <a:p>
            <a:pPr algn="ctr"/>
            <a:r>
              <a:rPr lang="en-US" sz="1200" b="1" dirty="0" smtClean="0">
                <a:solidFill>
                  <a:schemeClr val="accent1"/>
                </a:solidFill>
                <a:latin typeface="Calibri" panose="020F0502020204030204" pitchFamily="34" charset="0"/>
              </a:rPr>
              <a:t>-Ceramics</a:t>
            </a:r>
            <a:endParaRPr lang="en-US" sz="1200" dirty="0">
              <a:solidFill>
                <a:schemeClr val="accent1"/>
              </a:solidFill>
              <a:latin typeface="Calibri" panose="020F0502020204030204" pitchFamily="34" charset="0"/>
            </a:endParaRPr>
          </a:p>
          <a:p>
            <a:pPr algn="ctr"/>
            <a:endParaRPr lang="en-US" sz="1200" dirty="0">
              <a:latin typeface="Calibri" panose="020F0502020204030204" pitchFamily="34" charset="0"/>
            </a:endParaRPr>
          </a:p>
        </p:txBody>
      </p:sp>
      <p:sp>
        <p:nvSpPr>
          <p:cNvPr id="59" name="TextBox 58"/>
          <p:cNvSpPr txBox="1"/>
          <p:nvPr/>
        </p:nvSpPr>
        <p:spPr>
          <a:xfrm>
            <a:off x="5360242" y="3452945"/>
            <a:ext cx="804836" cy="646331"/>
          </a:xfrm>
          <a:prstGeom prst="rect">
            <a:avLst/>
          </a:prstGeom>
          <a:noFill/>
        </p:spPr>
        <p:txBody>
          <a:bodyPr wrap="none" rtlCol="0">
            <a:spAutoFit/>
          </a:bodyPr>
          <a:lstStyle/>
          <a:p>
            <a:pPr algn="ctr"/>
            <a:r>
              <a:rPr lang="en-US" sz="1200" b="1" dirty="0" smtClean="0">
                <a:solidFill>
                  <a:schemeClr val="accent3"/>
                </a:solidFill>
                <a:latin typeface="Calibri" panose="020F0502020204030204" pitchFamily="34" charset="0"/>
              </a:rPr>
              <a:t>Magnetic</a:t>
            </a:r>
          </a:p>
          <a:p>
            <a:pPr algn="ctr"/>
            <a:r>
              <a:rPr lang="en-US" sz="1200" b="1" dirty="0" smtClean="0">
                <a:solidFill>
                  <a:schemeClr val="accent3"/>
                </a:solidFill>
                <a:latin typeface="Calibri" panose="020F0502020204030204" pitchFamily="34" charset="0"/>
              </a:rPr>
              <a:t>-Ceramics</a:t>
            </a:r>
            <a:endParaRPr lang="en-US" sz="1200" dirty="0">
              <a:solidFill>
                <a:schemeClr val="accent3"/>
              </a:solidFill>
              <a:latin typeface="Calibri" panose="020F0502020204030204" pitchFamily="34" charset="0"/>
            </a:endParaRPr>
          </a:p>
          <a:p>
            <a:pPr algn="ctr"/>
            <a:endParaRPr lang="en-US" sz="1200" dirty="0">
              <a:latin typeface="Calibri" panose="020F0502020204030204" pitchFamily="34" charset="0"/>
            </a:endParaRPr>
          </a:p>
        </p:txBody>
      </p:sp>
      <p:sp>
        <p:nvSpPr>
          <p:cNvPr id="60" name="TextBox 59"/>
          <p:cNvSpPr txBox="1"/>
          <p:nvPr/>
        </p:nvSpPr>
        <p:spPr>
          <a:xfrm>
            <a:off x="5309218" y="4108075"/>
            <a:ext cx="804836" cy="646331"/>
          </a:xfrm>
          <a:prstGeom prst="rect">
            <a:avLst/>
          </a:prstGeom>
          <a:noFill/>
        </p:spPr>
        <p:txBody>
          <a:bodyPr wrap="none" rtlCol="0">
            <a:spAutoFit/>
          </a:bodyPr>
          <a:lstStyle/>
          <a:p>
            <a:pPr algn="ctr"/>
            <a:r>
              <a:rPr lang="en-US" sz="1200" b="1" dirty="0" smtClean="0">
                <a:solidFill>
                  <a:schemeClr val="accent6"/>
                </a:solidFill>
                <a:latin typeface="Calibri" panose="020F0502020204030204" pitchFamily="34" charset="0"/>
              </a:rPr>
              <a:t>Bio</a:t>
            </a:r>
          </a:p>
          <a:p>
            <a:pPr algn="ctr"/>
            <a:r>
              <a:rPr lang="en-US" sz="1200" b="1" dirty="0" smtClean="0">
                <a:solidFill>
                  <a:schemeClr val="accent6"/>
                </a:solidFill>
                <a:latin typeface="Calibri" panose="020F0502020204030204" pitchFamily="34" charset="0"/>
              </a:rPr>
              <a:t>-Ceramics</a:t>
            </a:r>
            <a:endParaRPr lang="en-US" sz="1200" dirty="0">
              <a:solidFill>
                <a:schemeClr val="accent6"/>
              </a:solidFill>
              <a:latin typeface="Calibri" panose="020F0502020204030204" pitchFamily="34" charset="0"/>
            </a:endParaRPr>
          </a:p>
          <a:p>
            <a:pPr algn="ctr"/>
            <a:endParaRPr lang="en-US" sz="1200" dirty="0">
              <a:latin typeface="Calibri" panose="020F0502020204030204" pitchFamily="34" charset="0"/>
            </a:endParaRPr>
          </a:p>
        </p:txBody>
      </p:sp>
      <p:sp>
        <p:nvSpPr>
          <p:cNvPr id="61" name="TextBox 60"/>
          <p:cNvSpPr txBox="1"/>
          <p:nvPr/>
        </p:nvSpPr>
        <p:spPr>
          <a:xfrm>
            <a:off x="5305479" y="4718876"/>
            <a:ext cx="848116" cy="646331"/>
          </a:xfrm>
          <a:prstGeom prst="rect">
            <a:avLst/>
          </a:prstGeom>
          <a:noFill/>
        </p:spPr>
        <p:txBody>
          <a:bodyPr wrap="none" rtlCol="0">
            <a:spAutoFit/>
          </a:bodyPr>
          <a:lstStyle/>
          <a:p>
            <a:pPr algn="ctr"/>
            <a:r>
              <a:rPr lang="en-US" sz="1200" b="1" dirty="0" smtClean="0">
                <a:latin typeface="Calibri" panose="020F0502020204030204" pitchFamily="34" charset="0"/>
              </a:rPr>
              <a:t>Structural </a:t>
            </a:r>
          </a:p>
          <a:p>
            <a:pPr algn="ctr"/>
            <a:r>
              <a:rPr lang="en-US" sz="1200" b="1" dirty="0" smtClean="0">
                <a:latin typeface="Calibri" panose="020F0502020204030204" pitchFamily="34" charset="0"/>
              </a:rPr>
              <a:t>-Ceramics</a:t>
            </a:r>
            <a:endParaRPr lang="en-US" sz="1200" dirty="0">
              <a:latin typeface="Calibri" panose="020F0502020204030204" pitchFamily="34" charset="0"/>
            </a:endParaRPr>
          </a:p>
          <a:p>
            <a:pPr algn="ctr"/>
            <a:endParaRPr lang="en-US" sz="1200" dirty="0">
              <a:latin typeface="Calibri" panose="020F0502020204030204" pitchFamily="34" charset="0"/>
            </a:endParaRPr>
          </a:p>
        </p:txBody>
      </p:sp>
      <p:sp>
        <p:nvSpPr>
          <p:cNvPr id="62" name="Rectangle 61"/>
          <p:cNvSpPr/>
          <p:nvPr/>
        </p:nvSpPr>
        <p:spPr>
          <a:xfrm>
            <a:off x="5265658" y="2698462"/>
            <a:ext cx="994003" cy="725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3" name="Rectangle 62"/>
          <p:cNvSpPr/>
          <p:nvPr/>
        </p:nvSpPr>
        <p:spPr>
          <a:xfrm>
            <a:off x="5245053" y="3503909"/>
            <a:ext cx="994003" cy="4393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4" name="Rectangle 63"/>
          <p:cNvSpPr/>
          <p:nvPr/>
        </p:nvSpPr>
        <p:spPr>
          <a:xfrm>
            <a:off x="5245053" y="4066809"/>
            <a:ext cx="994003" cy="556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5" name="Rectangle 64"/>
          <p:cNvSpPr/>
          <p:nvPr/>
        </p:nvSpPr>
        <p:spPr>
          <a:xfrm>
            <a:off x="5232535" y="4736514"/>
            <a:ext cx="994003" cy="4378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5" name="Picture 54"/>
          <p:cNvPicPr>
            <a:picLocks noChangeAspect="1"/>
          </p:cNvPicPr>
          <p:nvPr/>
        </p:nvPicPr>
        <p:blipFill>
          <a:blip r:embed="rId11"/>
          <a:stretch>
            <a:fillRect/>
          </a:stretch>
        </p:blipFill>
        <p:spPr>
          <a:xfrm>
            <a:off x="5232536" y="5354077"/>
            <a:ext cx="1027126" cy="914400"/>
          </a:xfrm>
          <a:prstGeom prst="rect">
            <a:avLst/>
          </a:prstGeom>
        </p:spPr>
      </p:pic>
    </p:spTree>
    <p:extLst>
      <p:ext uri="{BB962C8B-B14F-4D97-AF65-F5344CB8AC3E}">
        <p14:creationId xmlns:p14="http://schemas.microsoft.com/office/powerpoint/2010/main" val="201448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md type="call" cmd="stop">
                                      <p:cBhvr>
                                        <p:cTn id="8" dur="1">
                                          <p:stCondLst>
                                            <p:cond delay="499"/>
                                          </p:stCondLst>
                                        </p:cTn>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7758" y="6425283"/>
            <a:ext cx="8628483" cy="461549"/>
          </a:xfrm>
        </p:spPr>
        <p:txBody>
          <a:bodyPr>
            <a:normAutofit/>
          </a:bodyPr>
          <a:lstStyle/>
          <a:p>
            <a:r>
              <a:rPr lang="en-US" sz="900" dirty="0"/>
              <a:t>Source: </a:t>
            </a:r>
            <a:r>
              <a:rPr lang="en-US" sz="900" dirty="0"/>
              <a:t>Kim</a:t>
            </a:r>
            <a:r>
              <a:rPr lang="en-US" sz="900" dirty="0" smtClean="0"/>
              <a:t>,  </a:t>
            </a:r>
            <a:r>
              <a:rPr lang="en-US" sz="900" dirty="0"/>
              <a:t>M.-G.; </a:t>
            </a:r>
            <a:r>
              <a:rPr lang="en-US" sz="900" dirty="0" err="1"/>
              <a:t>Hennek</a:t>
            </a:r>
            <a:r>
              <a:rPr lang="en-US" sz="900" dirty="0"/>
              <a:t>, J. W.; Kim, H. S.; </a:t>
            </a:r>
            <a:r>
              <a:rPr lang="en-US" sz="900" dirty="0" err="1"/>
              <a:t>Kanatzidis</a:t>
            </a:r>
            <a:r>
              <a:rPr lang="en-US" sz="900" dirty="0"/>
              <a:t>, M. G.; </a:t>
            </a:r>
            <a:r>
              <a:rPr lang="en-US" sz="900" dirty="0" err="1"/>
              <a:t>Facchetti</a:t>
            </a:r>
            <a:r>
              <a:rPr lang="en-US" sz="900" dirty="0"/>
              <a:t>, A.; </a:t>
            </a:r>
            <a:r>
              <a:rPr lang="en-US" sz="900" dirty="0" smtClean="0"/>
              <a:t>Marks,</a:t>
            </a:r>
            <a:r>
              <a:rPr lang="nl-NL" sz="900" dirty="0" smtClean="0"/>
              <a:t>NATURE </a:t>
            </a:r>
            <a:r>
              <a:rPr lang="nl-NL" sz="900" dirty="0"/>
              <a:t>MATERIALS </a:t>
            </a:r>
            <a:r>
              <a:rPr lang="nl-NL" sz="900" dirty="0"/>
              <a:t> </a:t>
            </a:r>
            <a:r>
              <a:rPr lang="nl-NL" sz="900" dirty="0" smtClean="0"/>
              <a:t>VOL </a:t>
            </a:r>
            <a:r>
              <a:rPr lang="nl-NL" sz="900" dirty="0"/>
              <a:t>10 </a:t>
            </a:r>
            <a:r>
              <a:rPr lang="nl-NL" sz="900" dirty="0" smtClean="0"/>
              <a:t> </a:t>
            </a:r>
            <a:r>
              <a:rPr lang="nl-NL" sz="900" dirty="0"/>
              <a:t>MAY </a:t>
            </a:r>
            <a:r>
              <a:rPr lang="nl-NL" sz="900" dirty="0" smtClean="0"/>
              <a:t>2011</a:t>
            </a:r>
            <a:endParaRPr lang="en-US" sz="900" dirty="0"/>
          </a:p>
        </p:txBody>
      </p:sp>
      <p:pic>
        <p:nvPicPr>
          <p:cNvPr id="5" name="Picture 4"/>
          <p:cNvPicPr>
            <a:picLocks noChangeAspect="1"/>
          </p:cNvPicPr>
          <p:nvPr/>
        </p:nvPicPr>
        <p:blipFill>
          <a:blip r:embed="rId2"/>
          <a:stretch>
            <a:fillRect/>
          </a:stretch>
        </p:blipFill>
        <p:spPr>
          <a:xfrm>
            <a:off x="103502" y="52805"/>
            <a:ext cx="4537128" cy="457200"/>
          </a:xfrm>
          <a:prstGeom prst="rect">
            <a:avLst/>
          </a:prstGeom>
        </p:spPr>
      </p:pic>
      <p:pic>
        <p:nvPicPr>
          <p:cNvPr id="7" name="Picture 6"/>
          <p:cNvPicPr>
            <a:picLocks noChangeAspect="1"/>
          </p:cNvPicPr>
          <p:nvPr/>
        </p:nvPicPr>
        <p:blipFill>
          <a:blip r:embed="rId3"/>
          <a:stretch>
            <a:fillRect/>
          </a:stretch>
        </p:blipFill>
        <p:spPr>
          <a:xfrm>
            <a:off x="103502" y="1662658"/>
            <a:ext cx="3909549" cy="2743200"/>
          </a:xfrm>
          <a:prstGeom prst="rect">
            <a:avLst/>
          </a:prstGeom>
        </p:spPr>
      </p:pic>
      <p:pic>
        <p:nvPicPr>
          <p:cNvPr id="8" name="Picture 7"/>
          <p:cNvPicPr>
            <a:picLocks noChangeAspect="1"/>
          </p:cNvPicPr>
          <p:nvPr/>
        </p:nvPicPr>
        <p:blipFill>
          <a:blip r:embed="rId4"/>
          <a:stretch>
            <a:fillRect/>
          </a:stretch>
        </p:blipFill>
        <p:spPr>
          <a:xfrm>
            <a:off x="5560541" y="5428039"/>
            <a:ext cx="2294216" cy="857250"/>
          </a:xfrm>
          <a:prstGeom prst="rect">
            <a:avLst/>
          </a:prstGeom>
        </p:spPr>
      </p:pic>
      <p:pic>
        <p:nvPicPr>
          <p:cNvPr id="9" name="Picture 8"/>
          <p:cNvPicPr>
            <a:picLocks noChangeAspect="1"/>
          </p:cNvPicPr>
          <p:nvPr/>
        </p:nvPicPr>
        <p:blipFill>
          <a:blip r:embed="rId5"/>
          <a:stretch>
            <a:fillRect/>
          </a:stretch>
        </p:blipFill>
        <p:spPr>
          <a:xfrm>
            <a:off x="146958" y="4405858"/>
            <a:ext cx="1800519" cy="1371600"/>
          </a:xfrm>
          <a:prstGeom prst="rect">
            <a:avLst/>
          </a:prstGeom>
        </p:spPr>
      </p:pic>
      <p:sp>
        <p:nvSpPr>
          <p:cNvPr id="10" name="TextBox 9"/>
          <p:cNvSpPr txBox="1"/>
          <p:nvPr/>
        </p:nvSpPr>
        <p:spPr>
          <a:xfrm>
            <a:off x="103502" y="5777458"/>
            <a:ext cx="4948791" cy="507831"/>
          </a:xfrm>
          <a:prstGeom prst="rect">
            <a:avLst/>
          </a:prstGeom>
          <a:noFill/>
          <a:ln>
            <a:solidFill>
              <a:srgbClr val="4F81BD"/>
            </a:solidFill>
          </a:ln>
        </p:spPr>
        <p:txBody>
          <a:bodyPr wrap="none" rtlCol="0">
            <a:spAutoFit/>
          </a:bodyPr>
          <a:lstStyle/>
          <a:p>
            <a:r>
              <a:rPr lang="en-US" sz="900" dirty="0">
                <a:solidFill>
                  <a:schemeClr val="bg2"/>
                </a:solidFill>
                <a:latin typeface="Calibri" panose="020F0502020204030204" pitchFamily="34" charset="0"/>
              </a:rPr>
              <a:t>Optical image of a flexible combustion-processed In</a:t>
            </a:r>
            <a:r>
              <a:rPr lang="en-US" sz="900" baseline="-25000" dirty="0">
                <a:solidFill>
                  <a:schemeClr val="bg2"/>
                </a:solidFill>
                <a:latin typeface="Calibri" panose="020F0502020204030204" pitchFamily="34" charset="0"/>
              </a:rPr>
              <a:t>2</a:t>
            </a:r>
            <a:r>
              <a:rPr lang="en-US" sz="900" dirty="0">
                <a:solidFill>
                  <a:schemeClr val="bg2"/>
                </a:solidFill>
                <a:latin typeface="Calibri" panose="020F0502020204030204" pitchFamily="34" charset="0"/>
              </a:rPr>
              <a:t>O</a:t>
            </a:r>
            <a:r>
              <a:rPr lang="en-US" sz="900" baseline="-25000" dirty="0">
                <a:solidFill>
                  <a:schemeClr val="bg2"/>
                </a:solidFill>
                <a:latin typeface="Calibri" panose="020F0502020204030204" pitchFamily="34" charset="0"/>
              </a:rPr>
              <a:t>3</a:t>
            </a:r>
            <a:r>
              <a:rPr lang="en-US" sz="900" dirty="0">
                <a:solidFill>
                  <a:schemeClr val="bg2"/>
                </a:solidFill>
                <a:latin typeface="Calibri" panose="020F0502020204030204" pitchFamily="34" charset="0"/>
              </a:rPr>
              <a:t> device on </a:t>
            </a:r>
            <a:r>
              <a:rPr lang="en-US" sz="900" dirty="0" err="1">
                <a:solidFill>
                  <a:schemeClr val="bg2"/>
                </a:solidFill>
                <a:latin typeface="Calibri" panose="020F0502020204030204" pitchFamily="34" charset="0"/>
              </a:rPr>
              <a:t>AryLite</a:t>
            </a:r>
            <a:r>
              <a:rPr lang="en-US" sz="900" dirty="0">
                <a:solidFill>
                  <a:schemeClr val="bg2"/>
                </a:solidFill>
                <a:latin typeface="Calibri" panose="020F0502020204030204" pitchFamily="34" charset="0"/>
              </a:rPr>
              <a:t> (30nm Al gate electrode/</a:t>
            </a:r>
          </a:p>
          <a:p>
            <a:r>
              <a:rPr lang="en-US" sz="900" dirty="0">
                <a:solidFill>
                  <a:schemeClr val="bg2"/>
                </a:solidFill>
                <a:latin typeface="Calibri" panose="020F0502020204030204" pitchFamily="34" charset="0"/>
              </a:rPr>
              <a:t>41nm a-alumina dielectric, with 30nm Al source and drain electrodes) and Transfer characteristics (</a:t>
            </a:r>
            <a:r>
              <a:rPr lang="en-US" sz="900" b="1" dirty="0">
                <a:solidFill>
                  <a:schemeClr val="bg2"/>
                </a:solidFill>
                <a:latin typeface="Calibri" panose="020F0502020204030204" pitchFamily="34" charset="0"/>
              </a:rPr>
              <a:t>b</a:t>
            </a:r>
            <a:r>
              <a:rPr lang="en-US" sz="900" dirty="0">
                <a:solidFill>
                  <a:schemeClr val="bg2"/>
                </a:solidFill>
                <a:latin typeface="Calibri" panose="020F0502020204030204" pitchFamily="34" charset="0"/>
              </a:rPr>
              <a:t>) </a:t>
            </a:r>
          </a:p>
          <a:p>
            <a:r>
              <a:rPr lang="en-US" sz="900" dirty="0">
                <a:solidFill>
                  <a:schemeClr val="bg2"/>
                </a:solidFill>
                <a:latin typeface="Calibri" panose="020F0502020204030204" pitchFamily="34" charset="0"/>
              </a:rPr>
              <a:t>and output characteristics (</a:t>
            </a:r>
            <a:r>
              <a:rPr lang="en-US" sz="900" b="1" dirty="0">
                <a:solidFill>
                  <a:schemeClr val="bg2"/>
                </a:solidFill>
                <a:latin typeface="Calibri" panose="020F0502020204030204" pitchFamily="34" charset="0"/>
              </a:rPr>
              <a:t>c</a:t>
            </a:r>
            <a:r>
              <a:rPr lang="en-US" sz="900" dirty="0">
                <a:solidFill>
                  <a:schemeClr val="bg2"/>
                </a:solidFill>
                <a:latin typeface="Calibri" panose="020F0502020204030204" pitchFamily="34" charset="0"/>
              </a:rPr>
              <a:t>) of flexible In2O3 thin-film transistors (TFTs ).</a:t>
            </a:r>
          </a:p>
        </p:txBody>
      </p:sp>
      <p:pic>
        <p:nvPicPr>
          <p:cNvPr id="11" name="Picture 10"/>
          <p:cNvPicPr>
            <a:picLocks noChangeAspect="1"/>
          </p:cNvPicPr>
          <p:nvPr/>
        </p:nvPicPr>
        <p:blipFill>
          <a:blip r:embed="rId6"/>
          <a:stretch>
            <a:fillRect/>
          </a:stretch>
        </p:blipFill>
        <p:spPr>
          <a:xfrm>
            <a:off x="2058276" y="4317817"/>
            <a:ext cx="2042256" cy="1371600"/>
          </a:xfrm>
          <a:prstGeom prst="rect">
            <a:avLst/>
          </a:prstGeom>
        </p:spPr>
      </p:pic>
      <p:sp>
        <p:nvSpPr>
          <p:cNvPr id="12" name="Line 20"/>
          <p:cNvSpPr>
            <a:spLocks noChangeShapeType="1"/>
          </p:cNvSpPr>
          <p:nvPr/>
        </p:nvSpPr>
        <p:spPr bwMode="auto">
          <a:xfrm rot="10800000" flipH="1" flipV="1">
            <a:off x="0" y="6350801"/>
            <a:ext cx="9144000" cy="9741"/>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sz="1350"/>
          </a:p>
        </p:txBody>
      </p:sp>
      <p:pic>
        <p:nvPicPr>
          <p:cNvPr id="13" name="Picture 12"/>
          <p:cNvPicPr>
            <a:picLocks noChangeAspect="1"/>
          </p:cNvPicPr>
          <p:nvPr/>
        </p:nvPicPr>
        <p:blipFill>
          <a:blip r:embed="rId7"/>
          <a:stretch>
            <a:fillRect/>
          </a:stretch>
        </p:blipFill>
        <p:spPr>
          <a:xfrm>
            <a:off x="4123850" y="1896871"/>
            <a:ext cx="4846320" cy="3377614"/>
          </a:xfrm>
          <a:prstGeom prst="rect">
            <a:avLst/>
          </a:prstGeom>
        </p:spPr>
      </p:pic>
      <p:sp>
        <p:nvSpPr>
          <p:cNvPr id="2" name="Title 1"/>
          <p:cNvSpPr>
            <a:spLocks noGrp="1"/>
          </p:cNvSpPr>
          <p:nvPr>
            <p:ph type="ctrTitle"/>
          </p:nvPr>
        </p:nvSpPr>
        <p:spPr>
          <a:xfrm>
            <a:off x="431973" y="404752"/>
            <a:ext cx="8280052" cy="1315735"/>
          </a:xfrm>
        </p:spPr>
        <p:txBody>
          <a:bodyPr>
            <a:noAutofit/>
          </a:bodyPr>
          <a:lstStyle/>
          <a:p>
            <a:pPr algn="ctr"/>
            <a:r>
              <a:rPr lang="en-US" sz="2400" b="1" i="1" dirty="0">
                <a:solidFill>
                  <a:schemeClr val="tx2"/>
                </a:solidFill>
                <a:effectLst>
                  <a:outerShdw blurRad="38100" dist="38100" dir="2700000" algn="tl">
                    <a:srgbClr val="000000">
                      <a:alpha val="43137"/>
                    </a:srgbClr>
                  </a:outerShdw>
                </a:effectLst>
                <a:latin typeface="Calibri" panose="020F0502020204030204" pitchFamily="34" charset="0"/>
              </a:rPr>
              <a:t>Low-temperature fabrication of high-performance metal oxide </a:t>
            </a:r>
            <a:r>
              <a:rPr lang="en-US" sz="2400" b="1" i="1" dirty="0">
                <a:solidFill>
                  <a:schemeClr val="accent1"/>
                </a:solidFill>
                <a:effectLst>
                  <a:outerShdw blurRad="38100" dist="38100" dir="2700000" algn="tl">
                    <a:srgbClr val="000000">
                      <a:alpha val="43137"/>
                    </a:srgbClr>
                  </a:outerShdw>
                </a:effectLst>
                <a:latin typeface="Calibri" panose="020F0502020204030204" pitchFamily="34" charset="0"/>
              </a:rPr>
              <a:t>thin-film electronics </a:t>
            </a:r>
            <a:r>
              <a:rPr lang="en-US" sz="2400" b="1" i="1" dirty="0">
                <a:solidFill>
                  <a:schemeClr val="tx2"/>
                </a:solidFill>
                <a:effectLst>
                  <a:outerShdw blurRad="38100" dist="38100" dir="2700000" algn="tl">
                    <a:srgbClr val="000000">
                      <a:alpha val="43137"/>
                    </a:srgbClr>
                  </a:outerShdw>
                </a:effectLst>
                <a:latin typeface="Calibri" panose="020F0502020204030204" pitchFamily="34" charset="0"/>
              </a:rPr>
              <a:t>via </a:t>
            </a:r>
            <a:r>
              <a:rPr lang="en-US" sz="2400" b="1" i="1" dirty="0" smtClean="0">
                <a:solidFill>
                  <a:srgbClr val="FF0000"/>
                </a:solidFill>
                <a:effectLst>
                  <a:outerShdw blurRad="38100" dist="38100" dir="2700000" algn="tl">
                    <a:srgbClr val="000000">
                      <a:alpha val="43137"/>
                    </a:srgbClr>
                  </a:outerShdw>
                </a:effectLst>
                <a:latin typeface="Calibri" panose="020F0502020204030204" pitchFamily="34" charset="0"/>
              </a:rPr>
              <a:t>Combustion Processing</a:t>
            </a:r>
            <a:endParaRPr lang="en-US" sz="2400" b="1" i="1"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31646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63611" y="1571565"/>
            <a:ext cx="4173226" cy="2851141"/>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2037" y="612770"/>
            <a:ext cx="7886700" cy="813483"/>
          </a:xfrm>
        </p:spPr>
        <p:txBody>
          <a:bodyPr>
            <a:noAutofit/>
          </a:bodyPr>
          <a:lstStyle/>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rPr>
              <a:t>Spray-combustion synthesis: Efficient solution route </a:t>
            </a:r>
            <a:r>
              <a:rPr lang="en-US" sz="2400" b="1" dirty="0" smtClean="0">
                <a:solidFill>
                  <a:srgbClr val="FF0000"/>
                </a:solidFill>
                <a:effectLst>
                  <a:outerShdw blurRad="38100" dist="38100" dir="2700000" algn="tl">
                    <a:srgbClr val="000000">
                      <a:alpha val="43137"/>
                    </a:srgbClr>
                  </a:outerShdw>
                </a:effectLst>
                <a:latin typeface="Calibri" panose="020F0502020204030204" pitchFamily="34" charset="0"/>
              </a:rPr>
              <a:t>to high-performance </a:t>
            </a: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rPr>
              <a:t>oxide </a:t>
            </a:r>
            <a:r>
              <a:rPr lang="en-US" sz="2400" b="1" dirty="0" smtClean="0">
                <a:solidFill>
                  <a:srgbClr val="FF0000"/>
                </a:solidFill>
                <a:effectLst>
                  <a:outerShdw blurRad="38100" dist="38100" dir="2700000" algn="tl">
                    <a:srgbClr val="000000">
                      <a:alpha val="43137"/>
                    </a:srgbClr>
                  </a:outerShdw>
                </a:effectLst>
                <a:latin typeface="Calibri" panose="020F0502020204030204" pitchFamily="34" charset="0"/>
              </a:rPr>
              <a:t>transistors</a:t>
            </a:r>
            <a:endParaRPr lang="en-US" sz="2400" b="1"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4" name="TextBox 3"/>
          <p:cNvSpPr txBox="1"/>
          <p:nvPr/>
        </p:nvSpPr>
        <p:spPr>
          <a:xfrm>
            <a:off x="292824" y="6385563"/>
            <a:ext cx="7614585" cy="400110"/>
          </a:xfrm>
          <a:prstGeom prst="rect">
            <a:avLst/>
          </a:prstGeom>
          <a:noFill/>
        </p:spPr>
        <p:txBody>
          <a:bodyPr wrap="none" rtlCol="0">
            <a:spAutoFit/>
          </a:bodyPr>
          <a:lstStyle/>
          <a:p>
            <a:r>
              <a:rPr lang="en-US" sz="1000" dirty="0" smtClean="0">
                <a:solidFill>
                  <a:schemeClr val="bg1"/>
                </a:solidFill>
                <a:latin typeface="Calibri" panose="020F0502020204030204" pitchFamily="34" charset="0"/>
              </a:rPr>
              <a:t>Source: Yu</a:t>
            </a:r>
            <a:r>
              <a:rPr lang="en-US" sz="1000" dirty="0">
                <a:solidFill>
                  <a:schemeClr val="bg1"/>
                </a:solidFill>
                <a:latin typeface="Calibri" panose="020F0502020204030204" pitchFamily="34" charset="0"/>
              </a:rPr>
              <a:t>, X.; Smith, J.; Zhou, N.; Zeng, L.; </a:t>
            </a:r>
            <a:r>
              <a:rPr lang="en-US" sz="1000" dirty="0" err="1">
                <a:solidFill>
                  <a:schemeClr val="bg1"/>
                </a:solidFill>
                <a:latin typeface="Calibri" panose="020F0502020204030204" pitchFamily="34" charset="0"/>
              </a:rPr>
              <a:t>Guo</a:t>
            </a:r>
            <a:r>
              <a:rPr lang="en-US" sz="1000" dirty="0">
                <a:solidFill>
                  <a:schemeClr val="bg1"/>
                </a:solidFill>
                <a:latin typeface="Calibri" panose="020F0502020204030204" pitchFamily="34" charset="0"/>
              </a:rPr>
              <a:t>, P.; Xia, Y.; Alvarez, A.; </a:t>
            </a:r>
            <a:r>
              <a:rPr lang="en-US" sz="1000" dirty="0" err="1">
                <a:solidFill>
                  <a:schemeClr val="bg1"/>
                </a:solidFill>
                <a:latin typeface="Calibri" panose="020F0502020204030204" pitchFamily="34" charset="0"/>
              </a:rPr>
              <a:t>Aghion</a:t>
            </a:r>
            <a:r>
              <a:rPr lang="en-US" sz="1000" dirty="0">
                <a:solidFill>
                  <a:schemeClr val="bg1"/>
                </a:solidFill>
                <a:latin typeface="Calibri" panose="020F0502020204030204" pitchFamily="34" charset="0"/>
              </a:rPr>
              <a:t>, S.; Lin, H.; Yu, J.; et al. </a:t>
            </a:r>
            <a:endParaRPr lang="en-US" sz="1000" dirty="0" smtClean="0">
              <a:solidFill>
                <a:schemeClr val="bg1"/>
              </a:solidFill>
              <a:latin typeface="Calibri" panose="020F0502020204030204" pitchFamily="34" charset="0"/>
            </a:endParaRPr>
          </a:p>
          <a:p>
            <a:r>
              <a:rPr lang="en-US" sz="1000" dirty="0" smtClean="0">
                <a:solidFill>
                  <a:schemeClr val="bg1"/>
                </a:solidFill>
                <a:latin typeface="Calibri" panose="020F0502020204030204" pitchFamily="34" charset="0"/>
              </a:rPr>
              <a:t>Spray-Combustion </a:t>
            </a:r>
            <a:r>
              <a:rPr lang="en-US" sz="1000" dirty="0">
                <a:solidFill>
                  <a:schemeClr val="bg1"/>
                </a:solidFill>
                <a:latin typeface="Calibri" panose="020F0502020204030204" pitchFamily="34" charset="0"/>
              </a:rPr>
              <a:t>Synthesis: Efficient Solution Route to High-Performance Oxide Transistors. </a:t>
            </a:r>
            <a:r>
              <a:rPr lang="en-US" sz="1000" i="1" dirty="0">
                <a:solidFill>
                  <a:schemeClr val="bg1"/>
                </a:solidFill>
                <a:latin typeface="Calibri" panose="020F0502020204030204" pitchFamily="34" charset="0"/>
              </a:rPr>
              <a:t>Proc. Natl. Acad. Sci. </a:t>
            </a:r>
            <a:r>
              <a:rPr lang="en-US" sz="1000" b="1" dirty="0">
                <a:solidFill>
                  <a:schemeClr val="bg1"/>
                </a:solidFill>
                <a:latin typeface="Calibri" panose="020F0502020204030204" pitchFamily="34" charset="0"/>
              </a:rPr>
              <a:t>2015</a:t>
            </a:r>
            <a:r>
              <a:rPr lang="en-US" sz="1000" dirty="0">
                <a:solidFill>
                  <a:schemeClr val="bg1"/>
                </a:solidFill>
                <a:latin typeface="Calibri" panose="020F0502020204030204" pitchFamily="34" charset="0"/>
              </a:rPr>
              <a:t>, </a:t>
            </a:r>
            <a:r>
              <a:rPr lang="en-US" sz="1000" i="1" dirty="0">
                <a:solidFill>
                  <a:schemeClr val="bg1"/>
                </a:solidFill>
                <a:latin typeface="Calibri" panose="020F0502020204030204" pitchFamily="34" charset="0"/>
              </a:rPr>
              <a:t>112 </a:t>
            </a:r>
            <a:r>
              <a:rPr lang="en-US" sz="1000" dirty="0">
                <a:solidFill>
                  <a:schemeClr val="bg1"/>
                </a:solidFill>
                <a:latin typeface="Calibri" panose="020F0502020204030204" pitchFamily="34" charset="0"/>
              </a:rPr>
              <a:t>(11), 3217–3222. </a:t>
            </a:r>
          </a:p>
        </p:txBody>
      </p:sp>
      <p:sp>
        <p:nvSpPr>
          <p:cNvPr id="5" name="Line 20"/>
          <p:cNvSpPr>
            <a:spLocks noChangeShapeType="1"/>
          </p:cNvSpPr>
          <p:nvPr/>
        </p:nvSpPr>
        <p:spPr bwMode="auto">
          <a:xfrm rot="10800000" flipH="1" flipV="1">
            <a:off x="0" y="6319034"/>
            <a:ext cx="9144000" cy="9741"/>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sz="135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038" y="0"/>
            <a:ext cx="5547513"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824" y="1605328"/>
            <a:ext cx="4114800" cy="27836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6088378" y="73320"/>
            <a:ext cx="3294492" cy="461665"/>
          </a:xfrm>
          <a:prstGeom prst="rect">
            <a:avLst/>
          </a:prstGeom>
          <a:noFill/>
        </p:spPr>
        <p:txBody>
          <a:bodyPr wrap="none" rtlCol="0">
            <a:spAutoFit/>
          </a:bodyPr>
          <a:lstStyle/>
          <a:p>
            <a:r>
              <a:rPr lang="en-US" sz="2400" b="1" i="1" dirty="0" smtClean="0">
                <a:solidFill>
                  <a:srgbClr val="FF0000"/>
                </a:solidFill>
              </a:rPr>
              <a:t>Proc. Natl. Acad. </a:t>
            </a:r>
            <a:r>
              <a:rPr lang="en-US" sz="2400" b="1" i="1" dirty="0" smtClean="0"/>
              <a:t>Sci</a:t>
            </a:r>
            <a:r>
              <a:rPr lang="en-US" i="1" dirty="0" smtClean="0"/>
              <a:t>.</a:t>
            </a:r>
            <a:endParaRPr lang="en-US" dirty="0"/>
          </a:p>
        </p:txBody>
      </p:sp>
      <p:sp>
        <p:nvSpPr>
          <p:cNvPr id="10" name="TextBox 9"/>
          <p:cNvSpPr txBox="1"/>
          <p:nvPr/>
        </p:nvSpPr>
        <p:spPr>
          <a:xfrm>
            <a:off x="4543929" y="1750641"/>
            <a:ext cx="4472122" cy="2492990"/>
          </a:xfrm>
          <a:prstGeom prst="rect">
            <a:avLst/>
          </a:prstGeom>
          <a:noFill/>
          <a:ln>
            <a:solidFill>
              <a:srgbClr val="4F81BD"/>
            </a:solidFill>
          </a:ln>
        </p:spPr>
        <p:txBody>
          <a:bodyPr wrap="none" rtlCol="0">
            <a:spAutoFit/>
          </a:bodyPr>
          <a:lstStyle/>
          <a:p>
            <a:r>
              <a:rPr lang="en-US" sz="1200" dirty="0" smtClean="0">
                <a:solidFill>
                  <a:schemeClr val="bg1"/>
                </a:solidFill>
                <a:latin typeface="Calibri" panose="020F0502020204030204" pitchFamily="34" charset="0"/>
              </a:rPr>
              <a:t>SCS of MO films and corresponding morphological characterization. </a:t>
            </a:r>
          </a:p>
          <a:p>
            <a:endParaRPr lang="en-US" sz="1200" dirty="0" smtClean="0">
              <a:solidFill>
                <a:schemeClr val="bg1"/>
              </a:solidFill>
              <a:latin typeface="Calibri" panose="020F0502020204030204" pitchFamily="34" charset="0"/>
            </a:endParaRPr>
          </a:p>
          <a:p>
            <a:r>
              <a:rPr lang="en-US" sz="1200" dirty="0" smtClean="0">
                <a:solidFill>
                  <a:schemeClr val="bg1"/>
                </a:solidFill>
                <a:latin typeface="Calibri" panose="020F0502020204030204" pitchFamily="34" charset="0"/>
              </a:rPr>
              <a:t>(</a:t>
            </a:r>
            <a:r>
              <a:rPr lang="en-US" sz="1200" i="1" dirty="0" smtClean="0">
                <a:solidFill>
                  <a:schemeClr val="bg1"/>
                </a:solidFill>
                <a:latin typeface="Calibri" panose="020F0502020204030204" pitchFamily="34" charset="0"/>
              </a:rPr>
              <a:t>A</a:t>
            </a:r>
            <a:r>
              <a:rPr lang="en-US" sz="1200" dirty="0" smtClean="0">
                <a:solidFill>
                  <a:schemeClr val="bg1"/>
                </a:solidFill>
                <a:latin typeface="Calibri" panose="020F0502020204030204" pitchFamily="34" charset="0"/>
              </a:rPr>
              <a:t>) Schematic of the SCS process used for growing MO films under</a:t>
            </a:r>
          </a:p>
          <a:p>
            <a:r>
              <a:rPr lang="en-US" sz="1200" dirty="0" smtClean="0">
                <a:solidFill>
                  <a:schemeClr val="bg1"/>
                </a:solidFill>
                <a:latin typeface="Calibri" panose="020F0502020204030204" pitchFamily="34" charset="0"/>
              </a:rPr>
              <a:t> ambient conditions and the corresponding bottom gate top contact </a:t>
            </a:r>
          </a:p>
          <a:p>
            <a:r>
              <a:rPr lang="en-US" sz="1200" dirty="0" smtClean="0">
                <a:solidFill>
                  <a:schemeClr val="bg1"/>
                </a:solidFill>
                <a:latin typeface="Calibri" panose="020F0502020204030204" pitchFamily="34" charset="0"/>
              </a:rPr>
              <a:t>TFT structure used in this study. (</a:t>
            </a:r>
            <a:r>
              <a:rPr lang="en-US" sz="1200" i="1" dirty="0" smtClean="0">
                <a:solidFill>
                  <a:schemeClr val="bg1"/>
                </a:solidFill>
                <a:latin typeface="Calibri" panose="020F0502020204030204" pitchFamily="34" charset="0"/>
              </a:rPr>
              <a:t>Inset</a:t>
            </a:r>
            <a:r>
              <a:rPr lang="en-US" sz="1200" dirty="0" smtClean="0">
                <a:solidFill>
                  <a:schemeClr val="bg1"/>
                </a:solidFill>
                <a:latin typeface="Calibri" panose="020F0502020204030204" pitchFamily="34" charset="0"/>
              </a:rPr>
              <a:t>) Combustion reaction for a </a:t>
            </a:r>
          </a:p>
          <a:p>
            <a:r>
              <a:rPr lang="en-US" sz="1200" dirty="0" smtClean="0">
                <a:solidFill>
                  <a:schemeClr val="bg1"/>
                </a:solidFill>
                <a:latin typeface="Calibri" panose="020F0502020204030204" pitchFamily="34" charset="0"/>
              </a:rPr>
              <a:t>generic metal nitrate acting as the oxidizer and </a:t>
            </a:r>
            <a:r>
              <a:rPr lang="en-US" sz="1200" dirty="0" err="1" smtClean="0">
                <a:solidFill>
                  <a:schemeClr val="bg1"/>
                </a:solidFill>
                <a:latin typeface="Calibri" panose="020F0502020204030204" pitchFamily="34" charset="0"/>
              </a:rPr>
              <a:t>acetylacetone</a:t>
            </a:r>
            <a:r>
              <a:rPr lang="en-US" sz="1200" dirty="0" smtClean="0">
                <a:solidFill>
                  <a:schemeClr val="bg1"/>
                </a:solidFill>
                <a:latin typeface="Calibri" panose="020F0502020204030204" pitchFamily="34" charset="0"/>
              </a:rPr>
              <a:t> as the </a:t>
            </a:r>
          </a:p>
          <a:p>
            <a:r>
              <a:rPr lang="en-US" sz="1200" dirty="0" smtClean="0">
                <a:solidFill>
                  <a:schemeClr val="bg1"/>
                </a:solidFill>
                <a:latin typeface="Calibri" panose="020F0502020204030204" pitchFamily="34" charset="0"/>
              </a:rPr>
              <a:t>fuel. </a:t>
            </a:r>
          </a:p>
          <a:p>
            <a:endParaRPr lang="en-US" sz="1200" dirty="0" smtClean="0">
              <a:solidFill>
                <a:schemeClr val="bg1"/>
              </a:solidFill>
              <a:latin typeface="Calibri" panose="020F0502020204030204" pitchFamily="34" charset="0"/>
            </a:endParaRPr>
          </a:p>
          <a:p>
            <a:r>
              <a:rPr lang="en-US" sz="1200" dirty="0" smtClean="0">
                <a:solidFill>
                  <a:schemeClr val="bg1"/>
                </a:solidFill>
                <a:latin typeface="Calibri" panose="020F0502020204030204" pitchFamily="34" charset="0"/>
              </a:rPr>
              <a:t>(</a:t>
            </a:r>
            <a:r>
              <a:rPr lang="en-US" sz="1200" i="1" dirty="0" smtClean="0">
                <a:solidFill>
                  <a:schemeClr val="bg1"/>
                </a:solidFill>
                <a:latin typeface="Calibri" panose="020F0502020204030204" pitchFamily="34" charset="0"/>
              </a:rPr>
              <a:t>B</a:t>
            </a:r>
            <a:r>
              <a:rPr lang="en-US" sz="1200" dirty="0" smtClean="0">
                <a:solidFill>
                  <a:schemeClr val="bg1"/>
                </a:solidFill>
                <a:latin typeface="Calibri" panose="020F0502020204030204" pitchFamily="34" charset="0"/>
              </a:rPr>
              <a:t>) High-resolution, bright-field transmission electron microscopy</a:t>
            </a:r>
          </a:p>
          <a:p>
            <a:r>
              <a:rPr lang="en-US" sz="1200" dirty="0" smtClean="0">
                <a:solidFill>
                  <a:schemeClr val="bg1"/>
                </a:solidFill>
                <a:latin typeface="Calibri" panose="020F0502020204030204" pitchFamily="34" charset="0"/>
              </a:rPr>
              <a:t>(TEM) images and (</a:t>
            </a:r>
            <a:r>
              <a:rPr lang="en-US" sz="1200" i="1" dirty="0" smtClean="0">
                <a:solidFill>
                  <a:schemeClr val="bg1"/>
                </a:solidFill>
                <a:latin typeface="Calibri" panose="020F0502020204030204" pitchFamily="34" charset="0"/>
              </a:rPr>
              <a:t>Insets</a:t>
            </a:r>
            <a:r>
              <a:rPr lang="en-US" sz="1200" dirty="0" smtClean="0">
                <a:solidFill>
                  <a:schemeClr val="bg1"/>
                </a:solidFill>
                <a:latin typeface="Calibri" panose="020F0502020204030204" pitchFamily="34" charset="0"/>
              </a:rPr>
              <a:t>) selected area energy-filtered electron </a:t>
            </a:r>
          </a:p>
          <a:p>
            <a:r>
              <a:rPr lang="en-US" sz="1200" dirty="0" smtClean="0">
                <a:solidFill>
                  <a:schemeClr val="bg1"/>
                </a:solidFill>
                <a:latin typeface="Calibri" panose="020F0502020204030204" pitchFamily="34" charset="0"/>
              </a:rPr>
              <a:t>diffraction patterns of In</a:t>
            </a:r>
            <a:r>
              <a:rPr lang="en-US" sz="1200" baseline="-25000" dirty="0" smtClean="0">
                <a:solidFill>
                  <a:schemeClr val="bg1"/>
                </a:solidFill>
                <a:latin typeface="Calibri" panose="020F0502020204030204" pitchFamily="34" charset="0"/>
              </a:rPr>
              <a:t>2</a:t>
            </a:r>
            <a:r>
              <a:rPr lang="en-US" sz="1200" dirty="0" smtClean="0">
                <a:solidFill>
                  <a:schemeClr val="bg1"/>
                </a:solidFill>
                <a:latin typeface="Calibri" panose="020F0502020204030204" pitchFamily="34" charset="0"/>
              </a:rPr>
              <a:t>O</a:t>
            </a:r>
            <a:r>
              <a:rPr lang="en-US" sz="1200" baseline="-25000" dirty="0" smtClean="0">
                <a:solidFill>
                  <a:schemeClr val="bg1"/>
                </a:solidFill>
                <a:latin typeface="Calibri" panose="020F0502020204030204" pitchFamily="34" charset="0"/>
              </a:rPr>
              <a:t>3</a:t>
            </a:r>
            <a:r>
              <a:rPr lang="en-US" sz="1200" dirty="0" smtClean="0">
                <a:solidFill>
                  <a:schemeClr val="bg1"/>
                </a:solidFill>
                <a:latin typeface="Calibri" panose="020F0502020204030204" pitchFamily="34" charset="0"/>
              </a:rPr>
              <a:t> films deposited by spin coating and SCS. </a:t>
            </a:r>
          </a:p>
          <a:p>
            <a:endParaRPr lang="en-US" sz="1200" dirty="0" smtClean="0">
              <a:solidFill>
                <a:schemeClr val="bg1"/>
              </a:solidFill>
              <a:latin typeface="Calibri" panose="020F0502020204030204" pitchFamily="34" charset="0"/>
            </a:endParaRPr>
          </a:p>
          <a:p>
            <a:r>
              <a:rPr lang="en-US" sz="1200" dirty="0" smtClean="0">
                <a:solidFill>
                  <a:schemeClr val="bg1"/>
                </a:solidFill>
                <a:latin typeface="Calibri" panose="020F0502020204030204" pitchFamily="34" charset="0"/>
              </a:rPr>
              <a:t>(</a:t>
            </a:r>
            <a:r>
              <a:rPr lang="en-US" sz="1200" i="1" dirty="0" smtClean="0">
                <a:solidFill>
                  <a:schemeClr val="bg1"/>
                </a:solidFill>
                <a:latin typeface="Calibri" panose="020F0502020204030204" pitchFamily="34" charset="0"/>
              </a:rPr>
              <a:t>C</a:t>
            </a:r>
            <a:r>
              <a:rPr lang="en-US" sz="1200" dirty="0" smtClean="0">
                <a:solidFill>
                  <a:schemeClr val="bg1"/>
                </a:solidFill>
                <a:latin typeface="Calibri" panose="020F0502020204030204" pitchFamily="34" charset="0"/>
              </a:rPr>
              <a:t>) Atomic force microscopy images of 20-nm In</a:t>
            </a:r>
            <a:r>
              <a:rPr lang="en-US" sz="1200" baseline="-25000" dirty="0" smtClean="0">
                <a:solidFill>
                  <a:schemeClr val="bg1"/>
                </a:solidFill>
                <a:latin typeface="Calibri" panose="020F0502020204030204" pitchFamily="34" charset="0"/>
              </a:rPr>
              <a:t>2</a:t>
            </a:r>
            <a:r>
              <a:rPr lang="en-US" sz="1200" dirty="0" smtClean="0">
                <a:solidFill>
                  <a:schemeClr val="bg1"/>
                </a:solidFill>
                <a:latin typeface="Calibri" panose="020F0502020204030204" pitchFamily="34" charset="0"/>
              </a:rPr>
              <a:t>O</a:t>
            </a:r>
            <a:r>
              <a:rPr lang="en-US" sz="1200" baseline="-25000" dirty="0" smtClean="0">
                <a:solidFill>
                  <a:schemeClr val="bg1"/>
                </a:solidFill>
                <a:latin typeface="Calibri" panose="020F0502020204030204" pitchFamily="34" charset="0"/>
              </a:rPr>
              <a:t>3</a:t>
            </a:r>
            <a:r>
              <a:rPr lang="en-US" sz="1200" dirty="0" smtClean="0">
                <a:solidFill>
                  <a:schemeClr val="bg1"/>
                </a:solidFill>
                <a:latin typeface="Calibri" panose="020F0502020204030204" pitchFamily="34" charset="0"/>
              </a:rPr>
              <a:t> films. </a:t>
            </a:r>
            <a:endParaRPr lang="en-US" sz="1200" dirty="0">
              <a:solidFill>
                <a:schemeClr val="bg1"/>
              </a:solidFill>
              <a:latin typeface="Calibri" panose="020F0502020204030204" pitchFamily="34" charset="0"/>
            </a:endParaRPr>
          </a:p>
        </p:txBody>
      </p:sp>
      <p:pic>
        <p:nvPicPr>
          <p:cNvPr id="11" name="Picture 10"/>
          <p:cNvPicPr>
            <a:picLocks noChangeAspect="1"/>
          </p:cNvPicPr>
          <p:nvPr/>
        </p:nvPicPr>
        <p:blipFill>
          <a:blip r:embed="rId4"/>
          <a:stretch>
            <a:fillRect/>
          </a:stretch>
        </p:blipFill>
        <p:spPr>
          <a:xfrm>
            <a:off x="107092" y="4422706"/>
            <a:ext cx="6348105" cy="1828800"/>
          </a:xfrm>
          <a:prstGeom prst="rect">
            <a:avLst/>
          </a:prstGeom>
        </p:spPr>
      </p:pic>
      <p:sp>
        <p:nvSpPr>
          <p:cNvPr id="12" name="TextBox 11"/>
          <p:cNvSpPr txBox="1"/>
          <p:nvPr/>
        </p:nvSpPr>
        <p:spPr>
          <a:xfrm>
            <a:off x="6455197" y="4498989"/>
            <a:ext cx="2560854" cy="1631216"/>
          </a:xfrm>
          <a:prstGeom prst="rect">
            <a:avLst/>
          </a:prstGeom>
          <a:noFill/>
          <a:ln>
            <a:solidFill>
              <a:srgbClr val="4F81BD"/>
            </a:solidFill>
          </a:ln>
        </p:spPr>
        <p:txBody>
          <a:bodyPr wrap="square" rtlCol="0">
            <a:spAutoFit/>
          </a:bodyPr>
          <a:lstStyle/>
          <a:p>
            <a:r>
              <a:rPr lang="en-US" sz="1000" dirty="0">
                <a:solidFill>
                  <a:schemeClr val="bg1"/>
                </a:solidFill>
                <a:latin typeface="Calibri" panose="020F0502020204030204" pitchFamily="34" charset="0"/>
              </a:rPr>
              <a:t>Transistor transfer characteristics and </a:t>
            </a:r>
            <a:r>
              <a:rPr lang="en-US" sz="1000" dirty="0" smtClean="0">
                <a:solidFill>
                  <a:schemeClr val="bg1"/>
                </a:solidFill>
                <a:latin typeface="Calibri" panose="020F0502020204030204" pitchFamily="34" charset="0"/>
              </a:rPr>
              <a:t>mobility distribution </a:t>
            </a:r>
            <a:r>
              <a:rPr lang="en-US" sz="1000" dirty="0">
                <a:solidFill>
                  <a:schemeClr val="bg1"/>
                </a:solidFill>
                <a:latin typeface="Calibri" panose="020F0502020204030204" pitchFamily="34" charset="0"/>
              </a:rPr>
              <a:t>statistics for 20-nm-thick MO TFTs </a:t>
            </a:r>
            <a:r>
              <a:rPr lang="en-US" sz="1000" dirty="0" smtClean="0">
                <a:solidFill>
                  <a:schemeClr val="bg1"/>
                </a:solidFill>
                <a:latin typeface="Calibri" panose="020F0502020204030204" pitchFamily="34" charset="0"/>
              </a:rPr>
              <a:t>fabricated on </a:t>
            </a:r>
            <a:r>
              <a:rPr lang="en-US" sz="1000" dirty="0">
                <a:solidFill>
                  <a:schemeClr val="bg1"/>
                </a:solidFill>
                <a:latin typeface="Calibri" panose="020F0502020204030204" pitchFamily="34" charset="0"/>
              </a:rPr>
              <a:t>SiO2/Si substrates </a:t>
            </a:r>
            <a:r>
              <a:rPr lang="en-US" sz="1000" dirty="0" smtClean="0">
                <a:solidFill>
                  <a:schemeClr val="bg1"/>
                </a:solidFill>
                <a:latin typeface="Calibri" panose="020F0502020204030204" pitchFamily="34" charset="0"/>
              </a:rPr>
              <a:t>by </a:t>
            </a:r>
            <a:r>
              <a:rPr lang="en-US" sz="1000" dirty="0">
                <a:solidFill>
                  <a:schemeClr val="bg1"/>
                </a:solidFill>
                <a:latin typeface="Calibri" panose="020F0502020204030204" pitchFamily="34" charset="0"/>
              </a:rPr>
              <a:t>spin-CS (four MO layers that are 5-nm thick)</a:t>
            </a:r>
          </a:p>
          <a:p>
            <a:r>
              <a:rPr lang="en-US" sz="1000" dirty="0">
                <a:solidFill>
                  <a:schemeClr val="bg1"/>
                </a:solidFill>
                <a:latin typeface="Calibri" panose="020F0502020204030204" pitchFamily="34" charset="0"/>
              </a:rPr>
              <a:t>and SCS (single 20-nm MO layer). </a:t>
            </a:r>
            <a:endParaRPr lang="en-US" sz="1000" dirty="0" smtClean="0">
              <a:solidFill>
                <a:schemeClr val="bg1"/>
              </a:solidFill>
              <a:latin typeface="Calibri" panose="020F0502020204030204" pitchFamily="34" charset="0"/>
            </a:endParaRPr>
          </a:p>
          <a:p>
            <a:pPr marL="228600" indent="-228600">
              <a:buAutoNum type="alphaUcParenBoth"/>
            </a:pPr>
            <a:r>
              <a:rPr lang="en-US" sz="1000" dirty="0" smtClean="0">
                <a:solidFill>
                  <a:schemeClr val="bg1"/>
                </a:solidFill>
                <a:latin typeface="Calibri" panose="020F0502020204030204" pitchFamily="34" charset="0"/>
              </a:rPr>
              <a:t>Representative transfer </a:t>
            </a:r>
            <a:r>
              <a:rPr lang="en-US" sz="1000" dirty="0">
                <a:solidFill>
                  <a:schemeClr val="bg1"/>
                </a:solidFill>
                <a:latin typeface="Calibri" panose="020F0502020204030204" pitchFamily="34" charset="0"/>
              </a:rPr>
              <a:t>plots (VD = 80 V) for In2O3 devices </a:t>
            </a:r>
            <a:r>
              <a:rPr lang="en-US" sz="1000" dirty="0" smtClean="0">
                <a:solidFill>
                  <a:schemeClr val="bg1"/>
                </a:solidFill>
                <a:latin typeface="Calibri" panose="020F0502020204030204" pitchFamily="34" charset="0"/>
              </a:rPr>
              <a:t>annealed at </a:t>
            </a:r>
            <a:r>
              <a:rPr lang="en-US" sz="1000" dirty="0">
                <a:solidFill>
                  <a:schemeClr val="bg1"/>
                </a:solidFill>
                <a:latin typeface="Calibri" panose="020F0502020204030204" pitchFamily="34" charset="0"/>
              </a:rPr>
              <a:t>200 °C. </a:t>
            </a:r>
            <a:endParaRPr lang="en-US" sz="1000" dirty="0" smtClean="0">
              <a:solidFill>
                <a:schemeClr val="bg1"/>
              </a:solidFill>
              <a:latin typeface="Calibri" panose="020F0502020204030204" pitchFamily="34" charset="0"/>
            </a:endParaRPr>
          </a:p>
          <a:p>
            <a:pPr marL="228600" indent="-228600">
              <a:buAutoNum type="alphaUcParenBoth"/>
            </a:pPr>
            <a:r>
              <a:rPr lang="en-US" sz="1000" dirty="0" smtClean="0">
                <a:solidFill>
                  <a:schemeClr val="bg1"/>
                </a:solidFill>
                <a:latin typeface="Calibri" panose="020F0502020204030204" pitchFamily="34" charset="0"/>
              </a:rPr>
              <a:t>(</a:t>
            </a:r>
            <a:r>
              <a:rPr lang="en-US" sz="1000" dirty="0">
                <a:solidFill>
                  <a:schemeClr val="bg1"/>
                </a:solidFill>
                <a:latin typeface="Calibri" panose="020F0502020204030204" pitchFamily="34" charset="0"/>
              </a:rPr>
              <a:t>B) Corresponding saturation mobility </a:t>
            </a:r>
            <a:r>
              <a:rPr lang="en-US" sz="1000" dirty="0" smtClean="0">
                <a:solidFill>
                  <a:schemeClr val="bg1"/>
                </a:solidFill>
                <a:latin typeface="Calibri" panose="020F0502020204030204" pitchFamily="34" charset="0"/>
              </a:rPr>
              <a:t>distribution for </a:t>
            </a:r>
            <a:r>
              <a:rPr lang="en-US" sz="1000" dirty="0">
                <a:solidFill>
                  <a:schemeClr val="bg1"/>
                </a:solidFill>
                <a:latin typeface="Calibri" panose="020F0502020204030204" pitchFamily="34" charset="0"/>
              </a:rPr>
              <a:t>In2O3 at the indicated temperatures.</a:t>
            </a:r>
          </a:p>
        </p:txBody>
      </p:sp>
    </p:spTree>
    <p:extLst>
      <p:ext uri="{BB962C8B-B14F-4D97-AF65-F5344CB8AC3E}">
        <p14:creationId xmlns:p14="http://schemas.microsoft.com/office/powerpoint/2010/main" val="2921225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037" y="-219669"/>
            <a:ext cx="6554867" cy="1524000"/>
          </a:xfrm>
        </p:spPr>
        <p:txBody>
          <a:bodyPr>
            <a:normAutofit/>
          </a:bodyPr>
          <a:lstStyle/>
          <a:p>
            <a:r>
              <a:rPr lang="en-US" sz="4000" b="1" dirty="0" smtClean="0">
                <a:solidFill>
                  <a:srgbClr val="002060"/>
                </a:solidFill>
              </a:rPr>
              <a:t>Catalyst by SCS</a:t>
            </a:r>
            <a:endParaRPr lang="en-US" sz="4000" b="1" dirty="0">
              <a:solidFill>
                <a:srgbClr val="002060"/>
              </a:solidFill>
            </a:endParaRPr>
          </a:p>
        </p:txBody>
      </p:sp>
      <p:sp>
        <p:nvSpPr>
          <p:cNvPr id="3" name="Content Placeholder 2"/>
          <p:cNvSpPr>
            <a:spLocks noGrp="1"/>
          </p:cNvSpPr>
          <p:nvPr>
            <p:ph idx="1"/>
          </p:nvPr>
        </p:nvSpPr>
        <p:spPr>
          <a:xfrm>
            <a:off x="90435" y="546175"/>
            <a:ext cx="8953081" cy="1155936"/>
          </a:xfrm>
        </p:spPr>
        <p:txBody>
          <a:bodyPr>
            <a:normAutofit/>
          </a:bodyPr>
          <a:lstStyle/>
          <a:p>
            <a:pPr marL="0" indent="0" algn="ctr">
              <a:buNone/>
            </a:pPr>
            <a:r>
              <a:rPr lang="en-US" b="1" dirty="0">
                <a:solidFill>
                  <a:srgbClr val="FFFF00"/>
                </a:solidFill>
              </a:rPr>
              <a:t>Synthesis of 3D structured graphene as a </a:t>
            </a:r>
            <a:r>
              <a:rPr lang="en-US" b="1" dirty="0" err="1" smtClean="0">
                <a:solidFill>
                  <a:srgbClr val="FFFF00"/>
                </a:solidFill>
              </a:rPr>
              <a:t>highperformance</a:t>
            </a:r>
            <a:r>
              <a:rPr lang="en-US" b="1" dirty="0" smtClean="0">
                <a:solidFill>
                  <a:srgbClr val="FFFF00"/>
                </a:solidFill>
              </a:rPr>
              <a:t> </a:t>
            </a:r>
            <a:r>
              <a:rPr lang="en-US" b="1" dirty="0">
                <a:solidFill>
                  <a:srgbClr val="FFFF00"/>
                </a:solidFill>
              </a:rPr>
              <a:t>catalyst support for </a:t>
            </a:r>
            <a:r>
              <a:rPr lang="en-US" b="1" dirty="0" smtClean="0">
                <a:solidFill>
                  <a:srgbClr val="FFFF00"/>
                </a:solidFill>
              </a:rPr>
              <a:t>methanol electro-oxidation</a:t>
            </a:r>
            <a:endParaRPr lang="en-US" b="1" dirty="0">
              <a:solidFill>
                <a:srgbClr val="FFFF00"/>
              </a:solidFill>
            </a:endParaRPr>
          </a:p>
        </p:txBody>
      </p:sp>
      <p:sp>
        <p:nvSpPr>
          <p:cNvPr id="4" name="TextBox 3"/>
          <p:cNvSpPr txBox="1"/>
          <p:nvPr/>
        </p:nvSpPr>
        <p:spPr>
          <a:xfrm>
            <a:off x="90435" y="311499"/>
            <a:ext cx="2233304" cy="461665"/>
          </a:xfrm>
          <a:prstGeom prst="rect">
            <a:avLst/>
          </a:prstGeom>
          <a:noFill/>
        </p:spPr>
        <p:txBody>
          <a:bodyPr wrap="none" rtlCol="0">
            <a:spAutoFit/>
          </a:bodyPr>
          <a:lstStyle/>
          <a:p>
            <a:r>
              <a:rPr lang="en-US" sz="2400" b="1" dirty="0" smtClean="0">
                <a:solidFill>
                  <a:srgbClr val="C00000"/>
                </a:solidFill>
              </a:rPr>
              <a:t>WOS: 101/274</a:t>
            </a:r>
            <a:endParaRPr lang="en-US" sz="2400" b="1" dirty="0">
              <a:solidFill>
                <a:srgbClr val="C00000"/>
              </a:solidFill>
            </a:endParaRPr>
          </a:p>
        </p:txBody>
      </p:sp>
      <p:pic>
        <p:nvPicPr>
          <p:cNvPr id="5" name="Picture 4"/>
          <p:cNvPicPr>
            <a:picLocks noChangeAspect="1"/>
          </p:cNvPicPr>
          <p:nvPr/>
        </p:nvPicPr>
        <p:blipFill>
          <a:blip r:embed="rId2"/>
          <a:stretch>
            <a:fillRect/>
          </a:stretch>
        </p:blipFill>
        <p:spPr>
          <a:xfrm>
            <a:off x="387620" y="1462879"/>
            <a:ext cx="3609473" cy="1828800"/>
          </a:xfrm>
          <a:prstGeom prst="rect">
            <a:avLst/>
          </a:prstGeom>
        </p:spPr>
      </p:pic>
      <p:sp>
        <p:nvSpPr>
          <p:cNvPr id="6" name="TextBox 5"/>
          <p:cNvSpPr txBox="1"/>
          <p:nvPr/>
        </p:nvSpPr>
        <p:spPr>
          <a:xfrm>
            <a:off x="522552" y="3276279"/>
            <a:ext cx="3122971" cy="400110"/>
          </a:xfrm>
          <a:prstGeom prst="rect">
            <a:avLst/>
          </a:prstGeom>
          <a:noFill/>
        </p:spPr>
        <p:txBody>
          <a:bodyPr wrap="none" rtlCol="0">
            <a:spAutoFit/>
          </a:bodyPr>
          <a:lstStyle/>
          <a:p>
            <a:pPr marL="228600" indent="-228600">
              <a:buAutoNum type="alphaLcParenBoth"/>
            </a:pPr>
            <a:r>
              <a:rPr lang="en-US" sz="1000" b="1" dirty="0" smtClean="0"/>
              <a:t>Low </a:t>
            </a:r>
            <a:r>
              <a:rPr lang="en-US" sz="1000" b="1" dirty="0"/>
              <a:t>magnification TEM image of Pt/3D-G. </a:t>
            </a:r>
            <a:endParaRPr lang="en-US" sz="1000" b="1" dirty="0" smtClean="0"/>
          </a:p>
          <a:p>
            <a:pPr marL="228600" indent="-228600">
              <a:buAutoNum type="alphaLcParenBoth"/>
            </a:pPr>
            <a:r>
              <a:rPr lang="en-US" sz="1000" b="1" dirty="0" smtClean="0"/>
              <a:t> </a:t>
            </a:r>
            <a:r>
              <a:rPr lang="en-US" sz="1000" b="1" dirty="0"/>
              <a:t>High </a:t>
            </a:r>
            <a:r>
              <a:rPr lang="en-US" sz="1000" b="1" dirty="0" smtClean="0"/>
              <a:t>magnification TEM </a:t>
            </a:r>
            <a:r>
              <a:rPr lang="en-US" sz="1000" b="1" dirty="0"/>
              <a:t>image of Pt/3D-G.</a:t>
            </a:r>
          </a:p>
        </p:txBody>
      </p:sp>
      <p:pic>
        <p:nvPicPr>
          <p:cNvPr id="7" name="Picture 6"/>
          <p:cNvPicPr>
            <a:picLocks noChangeAspect="1"/>
          </p:cNvPicPr>
          <p:nvPr/>
        </p:nvPicPr>
        <p:blipFill>
          <a:blip r:embed="rId3"/>
          <a:stretch>
            <a:fillRect/>
          </a:stretch>
        </p:blipFill>
        <p:spPr>
          <a:xfrm>
            <a:off x="339493" y="3676389"/>
            <a:ext cx="3657600" cy="2564027"/>
          </a:xfrm>
          <a:prstGeom prst="rect">
            <a:avLst/>
          </a:prstGeom>
        </p:spPr>
      </p:pic>
      <p:sp>
        <p:nvSpPr>
          <p:cNvPr id="8" name="Line 20"/>
          <p:cNvSpPr>
            <a:spLocks noChangeShapeType="1"/>
          </p:cNvSpPr>
          <p:nvPr/>
        </p:nvSpPr>
        <p:spPr bwMode="auto">
          <a:xfrm rot="10800000" flipH="1" flipV="1">
            <a:off x="0" y="6500835"/>
            <a:ext cx="9144000" cy="9741"/>
          </a:xfrm>
          <a:prstGeom prst="line">
            <a:avLst/>
          </a:prstGeom>
          <a:noFill/>
          <a:ln w="12700" cmpd="sng">
            <a:solidFill>
              <a:schemeClr val="tx1"/>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sz="1350"/>
          </a:p>
        </p:txBody>
      </p:sp>
      <p:sp>
        <p:nvSpPr>
          <p:cNvPr id="9" name="TextBox 8"/>
          <p:cNvSpPr txBox="1"/>
          <p:nvPr/>
        </p:nvSpPr>
        <p:spPr>
          <a:xfrm>
            <a:off x="3205424" y="6551176"/>
            <a:ext cx="5107488" cy="246221"/>
          </a:xfrm>
          <a:prstGeom prst="rect">
            <a:avLst/>
          </a:prstGeom>
          <a:noFill/>
        </p:spPr>
        <p:txBody>
          <a:bodyPr wrap="none" rtlCol="0">
            <a:spAutoFit/>
          </a:bodyPr>
          <a:lstStyle/>
          <a:p>
            <a:r>
              <a:rPr lang="en-US" sz="1000" b="1" dirty="0" err="1"/>
              <a:t>Yecheng</a:t>
            </a:r>
            <a:r>
              <a:rPr lang="en-US" sz="1000" b="1" dirty="0"/>
              <a:t> Li</a:t>
            </a:r>
            <a:r>
              <a:rPr lang="en-US" sz="1000" b="1" dirty="0" smtClean="0"/>
              <a:t>, </a:t>
            </a:r>
            <a:r>
              <a:rPr lang="en-US" sz="1000" b="1" dirty="0"/>
              <a:t>Lei </a:t>
            </a:r>
            <a:r>
              <a:rPr lang="en-US" sz="1000" b="1" dirty="0" smtClean="0"/>
              <a:t>Zhang, </a:t>
            </a:r>
            <a:r>
              <a:rPr lang="en-US" sz="1000" b="1" dirty="0" err="1" smtClean="0"/>
              <a:t>Zhuofeng</a:t>
            </a:r>
            <a:r>
              <a:rPr lang="en-US" sz="1000" b="1" dirty="0" smtClean="0"/>
              <a:t> Hu </a:t>
            </a:r>
            <a:r>
              <a:rPr lang="en-US" sz="1000" b="1" dirty="0"/>
              <a:t>and Jimmy C. </a:t>
            </a:r>
            <a:r>
              <a:rPr lang="en-US" sz="1000" b="1" dirty="0" smtClean="0"/>
              <a:t>Yu, Nanoscale</a:t>
            </a:r>
            <a:r>
              <a:rPr lang="en-US" sz="1000" b="1" dirty="0"/>
              <a:t>, 2015, 7, 10896</a:t>
            </a:r>
          </a:p>
        </p:txBody>
      </p:sp>
      <p:sp>
        <p:nvSpPr>
          <p:cNvPr id="10" name="TextBox 9"/>
          <p:cNvSpPr txBox="1"/>
          <p:nvPr/>
        </p:nvSpPr>
        <p:spPr>
          <a:xfrm>
            <a:off x="90435" y="6223836"/>
            <a:ext cx="4693914" cy="276999"/>
          </a:xfrm>
          <a:prstGeom prst="rect">
            <a:avLst/>
          </a:prstGeom>
          <a:noFill/>
        </p:spPr>
        <p:txBody>
          <a:bodyPr wrap="none" rtlCol="0">
            <a:spAutoFit/>
          </a:bodyPr>
          <a:lstStyle/>
          <a:p>
            <a:r>
              <a:rPr lang="en-US" sz="1200" dirty="0" err="1"/>
              <a:t>Electrocatalytic</a:t>
            </a:r>
            <a:r>
              <a:rPr lang="en-US" sz="1200" dirty="0"/>
              <a:t> activities of the catalysts normalized to mass</a:t>
            </a:r>
          </a:p>
        </p:txBody>
      </p:sp>
      <p:sp>
        <p:nvSpPr>
          <p:cNvPr id="11" name="TextBox 10"/>
          <p:cNvSpPr txBox="1"/>
          <p:nvPr/>
        </p:nvSpPr>
        <p:spPr>
          <a:xfrm>
            <a:off x="4180114" y="1539007"/>
            <a:ext cx="4511710" cy="954107"/>
          </a:xfrm>
          <a:prstGeom prst="rect">
            <a:avLst/>
          </a:prstGeom>
          <a:noFill/>
          <a:ln>
            <a:solidFill>
              <a:schemeClr val="tx1"/>
            </a:solidFill>
          </a:ln>
        </p:spPr>
        <p:txBody>
          <a:bodyPr wrap="square" rtlCol="0">
            <a:spAutoFit/>
          </a:bodyPr>
          <a:lstStyle/>
          <a:p>
            <a:r>
              <a:rPr lang="en-US" sz="1400" b="1" dirty="0">
                <a:solidFill>
                  <a:srgbClr val="002060"/>
                </a:solidFill>
                <a:latin typeface="Calibri" panose="020F0502020204030204" pitchFamily="34" charset="0"/>
              </a:rPr>
              <a:t>Direct-methanol fuel cells (DMFCs) have been regarded as </a:t>
            </a:r>
            <a:r>
              <a:rPr lang="en-US" sz="1400" b="1" dirty="0" smtClean="0">
                <a:solidFill>
                  <a:srgbClr val="002060"/>
                </a:solidFill>
                <a:latin typeface="Calibri" panose="020F0502020204030204" pitchFamily="34" charset="0"/>
              </a:rPr>
              <a:t>an emerging </a:t>
            </a:r>
            <a:r>
              <a:rPr lang="en-US" sz="1400" b="1" dirty="0">
                <a:solidFill>
                  <a:srgbClr val="002060"/>
                </a:solidFill>
                <a:latin typeface="Calibri" panose="020F0502020204030204" pitchFamily="34" charset="0"/>
              </a:rPr>
              <a:t>green technology owing to the low cost, </a:t>
            </a:r>
            <a:r>
              <a:rPr lang="en-US" sz="1400" b="1" dirty="0" err="1" smtClean="0">
                <a:solidFill>
                  <a:srgbClr val="002060"/>
                </a:solidFill>
                <a:latin typeface="Calibri" panose="020F0502020204030204" pitchFamily="34" charset="0"/>
              </a:rPr>
              <a:t>industrialscale</a:t>
            </a:r>
            <a:r>
              <a:rPr lang="en-US" sz="1400" b="1" dirty="0" smtClean="0">
                <a:solidFill>
                  <a:srgbClr val="002060"/>
                </a:solidFill>
                <a:latin typeface="Calibri" panose="020F0502020204030204" pitchFamily="34" charset="0"/>
              </a:rPr>
              <a:t> availability</a:t>
            </a:r>
            <a:r>
              <a:rPr lang="en-US" sz="1400" b="1" dirty="0">
                <a:solidFill>
                  <a:srgbClr val="002060"/>
                </a:solidFill>
                <a:latin typeface="Calibri" panose="020F0502020204030204" pitchFamily="34" charset="0"/>
              </a:rPr>
              <a:t>, and high energy density of </a:t>
            </a:r>
            <a:r>
              <a:rPr lang="en-US" sz="1400" b="1" dirty="0" smtClean="0">
                <a:solidFill>
                  <a:srgbClr val="002060"/>
                </a:solidFill>
                <a:latin typeface="Calibri" panose="020F0502020204030204" pitchFamily="34" charset="0"/>
              </a:rPr>
              <a:t>liquid methanol</a:t>
            </a:r>
            <a:endParaRPr lang="en-US" sz="1400" b="1" dirty="0">
              <a:solidFill>
                <a:srgbClr val="002060"/>
              </a:solidFill>
              <a:latin typeface="Calibri" panose="020F0502020204030204" pitchFamily="34" charset="0"/>
            </a:endParaRPr>
          </a:p>
        </p:txBody>
      </p:sp>
      <p:sp>
        <p:nvSpPr>
          <p:cNvPr id="12" name="TextBox 11"/>
          <p:cNvSpPr txBox="1"/>
          <p:nvPr/>
        </p:nvSpPr>
        <p:spPr>
          <a:xfrm>
            <a:off x="4121471" y="2704491"/>
            <a:ext cx="5019323" cy="1938992"/>
          </a:xfrm>
          <a:prstGeom prst="rect">
            <a:avLst/>
          </a:prstGeom>
          <a:noFill/>
          <a:ln>
            <a:solidFill>
              <a:schemeClr val="bg2"/>
            </a:solidFill>
          </a:ln>
        </p:spPr>
        <p:txBody>
          <a:bodyPr wrap="none" rtlCol="0">
            <a:spAutoFit/>
          </a:bodyPr>
          <a:lstStyle/>
          <a:p>
            <a:pPr marL="171450" indent="-171450">
              <a:buFont typeface="Wingdings" panose="05000000000000000000" pitchFamily="2" charset="2"/>
              <a:buChar char="q"/>
            </a:pPr>
            <a:r>
              <a:rPr lang="en-US" sz="1200" b="1" dirty="0"/>
              <a:t>A simple process for preparing 3D structured graphene (3D-G) </a:t>
            </a:r>
            <a:endParaRPr lang="en-US" sz="1200" b="1" dirty="0" smtClean="0"/>
          </a:p>
          <a:p>
            <a:r>
              <a:rPr lang="en-US" sz="1200" b="1" dirty="0" smtClean="0"/>
              <a:t>by </a:t>
            </a:r>
            <a:r>
              <a:rPr lang="en-US" sz="1200" b="1" dirty="0"/>
              <a:t>a solution combustion method </a:t>
            </a:r>
            <a:r>
              <a:rPr lang="en-US" sz="1200" b="1" dirty="0" smtClean="0"/>
              <a:t>is reported</a:t>
            </a:r>
            <a:r>
              <a:rPr lang="en-US" sz="1200" b="1" dirty="0"/>
              <a:t>. </a:t>
            </a:r>
            <a:endParaRPr lang="en-US" sz="1200" b="1" dirty="0" smtClean="0"/>
          </a:p>
          <a:p>
            <a:pPr marL="171450" indent="-171450">
              <a:buFont typeface="Wingdings" panose="05000000000000000000" pitchFamily="2" charset="2"/>
              <a:buChar char="q"/>
            </a:pPr>
            <a:r>
              <a:rPr lang="en-US" sz="1200" b="1" dirty="0" smtClean="0"/>
              <a:t>The </a:t>
            </a:r>
            <a:r>
              <a:rPr lang="en-US" sz="1200" b="1" dirty="0"/>
              <a:t>product was deposited with platinum and used for </a:t>
            </a:r>
            <a:endParaRPr lang="en-US" sz="1200" b="1" dirty="0" smtClean="0"/>
          </a:p>
          <a:p>
            <a:r>
              <a:rPr lang="en-US" sz="1200" b="1" dirty="0" smtClean="0"/>
              <a:t>Methanol  </a:t>
            </a:r>
            <a:r>
              <a:rPr lang="en-US" sz="1200" b="1" dirty="0"/>
              <a:t>electro-oxidation</a:t>
            </a:r>
            <a:r>
              <a:rPr lang="en-US" sz="1200" b="1" dirty="0" smtClean="0"/>
              <a:t>.</a:t>
            </a:r>
          </a:p>
          <a:p>
            <a:endParaRPr lang="en-US" sz="1200" b="1" dirty="0" smtClean="0"/>
          </a:p>
          <a:p>
            <a:pPr marL="171450" indent="-171450">
              <a:buFont typeface="Wingdings" panose="05000000000000000000" pitchFamily="2" charset="2"/>
              <a:buChar char="q"/>
            </a:pPr>
            <a:r>
              <a:rPr lang="en-US" sz="1200" b="1" dirty="0">
                <a:solidFill>
                  <a:srgbClr val="FFFF00"/>
                </a:solidFill>
              </a:rPr>
              <a:t>Characterization reveals that the Pt/3D-G catalyst has a </a:t>
            </a:r>
            <a:r>
              <a:rPr lang="en-US" sz="1200" b="1" dirty="0" smtClean="0">
                <a:solidFill>
                  <a:srgbClr val="FFFF00"/>
                </a:solidFill>
              </a:rPr>
              <a:t>more</a:t>
            </a:r>
          </a:p>
          <a:p>
            <a:r>
              <a:rPr lang="en-US" sz="1200" b="1" dirty="0" smtClean="0">
                <a:solidFill>
                  <a:srgbClr val="FFFF00"/>
                </a:solidFill>
              </a:rPr>
              <a:t> </a:t>
            </a:r>
            <a:r>
              <a:rPr lang="en-US" sz="1200" b="1" dirty="0">
                <a:solidFill>
                  <a:srgbClr val="FFFF00"/>
                </a:solidFill>
              </a:rPr>
              <a:t>negative onset potential as well </a:t>
            </a:r>
            <a:r>
              <a:rPr lang="en-US" sz="1200" b="1" dirty="0" err="1" smtClean="0">
                <a:solidFill>
                  <a:srgbClr val="FFFF00"/>
                </a:solidFill>
              </a:rPr>
              <a:t>asa</a:t>
            </a:r>
            <a:r>
              <a:rPr lang="en-US" sz="1200" b="1" dirty="0" smtClean="0">
                <a:solidFill>
                  <a:srgbClr val="FFFF00"/>
                </a:solidFill>
              </a:rPr>
              <a:t> </a:t>
            </a:r>
            <a:r>
              <a:rPr lang="en-US" sz="1200" b="1" dirty="0">
                <a:solidFill>
                  <a:srgbClr val="FFFF00"/>
                </a:solidFill>
              </a:rPr>
              <a:t>higher </a:t>
            </a:r>
            <a:r>
              <a:rPr lang="en-US" sz="1200" b="1" dirty="0" smtClean="0">
                <a:solidFill>
                  <a:srgbClr val="FFFF00"/>
                </a:solidFill>
              </a:rPr>
              <a:t>electrochemically</a:t>
            </a:r>
          </a:p>
          <a:p>
            <a:r>
              <a:rPr lang="en-US" sz="1200" b="1" dirty="0" smtClean="0">
                <a:solidFill>
                  <a:srgbClr val="FFFF00"/>
                </a:solidFill>
              </a:rPr>
              <a:t> </a:t>
            </a:r>
            <a:r>
              <a:rPr lang="en-US" sz="1200" b="1" dirty="0">
                <a:solidFill>
                  <a:srgbClr val="FFFF00"/>
                </a:solidFill>
              </a:rPr>
              <a:t>active specific surface area than a commercial Pt/C catalyst. </a:t>
            </a:r>
            <a:endParaRPr lang="en-US" sz="1200" b="1" dirty="0" smtClean="0">
              <a:solidFill>
                <a:srgbClr val="FFFF00"/>
              </a:solidFill>
            </a:endParaRPr>
          </a:p>
          <a:p>
            <a:r>
              <a:rPr lang="en-US" sz="1200" b="1" dirty="0" smtClean="0">
                <a:solidFill>
                  <a:srgbClr val="FFFF00"/>
                </a:solidFill>
              </a:rPr>
              <a:t>Moreover</a:t>
            </a:r>
            <a:r>
              <a:rPr lang="en-US" sz="1200" b="1" dirty="0">
                <a:solidFill>
                  <a:srgbClr val="FFFF00"/>
                </a:solidFill>
              </a:rPr>
              <a:t>, </a:t>
            </a:r>
            <a:r>
              <a:rPr lang="en-US" sz="1200" b="1" dirty="0" smtClean="0">
                <a:solidFill>
                  <a:srgbClr val="FFFF00"/>
                </a:solidFill>
              </a:rPr>
              <a:t>the catalyst </a:t>
            </a:r>
            <a:r>
              <a:rPr lang="en-US" sz="1200" b="1" dirty="0">
                <a:solidFill>
                  <a:srgbClr val="FFFF00"/>
                </a:solidFill>
              </a:rPr>
              <a:t>exhibits higher tolerance to corrosion </a:t>
            </a:r>
            <a:endParaRPr lang="en-US" sz="1200" b="1" dirty="0" smtClean="0">
              <a:solidFill>
                <a:srgbClr val="FFFF00"/>
              </a:solidFill>
            </a:endParaRPr>
          </a:p>
          <a:p>
            <a:r>
              <a:rPr lang="en-US" sz="1200" b="1" dirty="0" smtClean="0">
                <a:solidFill>
                  <a:srgbClr val="FFFF00"/>
                </a:solidFill>
              </a:rPr>
              <a:t>than </a:t>
            </a:r>
            <a:r>
              <a:rPr lang="en-US" sz="1200" b="1" dirty="0">
                <a:solidFill>
                  <a:srgbClr val="FFFF00"/>
                </a:solidFill>
              </a:rPr>
              <a:t>carbon black.</a:t>
            </a:r>
          </a:p>
        </p:txBody>
      </p:sp>
      <p:sp>
        <p:nvSpPr>
          <p:cNvPr id="13" name="TextBox 12"/>
          <p:cNvSpPr txBox="1"/>
          <p:nvPr/>
        </p:nvSpPr>
        <p:spPr>
          <a:xfrm>
            <a:off x="4282189" y="4778986"/>
            <a:ext cx="3743332" cy="615553"/>
          </a:xfrm>
          <a:prstGeom prst="rect">
            <a:avLst/>
          </a:prstGeom>
          <a:solidFill>
            <a:schemeClr val="tx2">
              <a:lumMod val="20000"/>
              <a:lumOff val="80000"/>
            </a:schemeClr>
          </a:solid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Combustion Reaction:</a:t>
            </a:r>
          </a:p>
          <a:p>
            <a:r>
              <a:rPr lang="en-US" sz="1600" b="1" dirty="0" smtClean="0">
                <a:solidFill>
                  <a:schemeClr val="accent1"/>
                </a:solidFill>
              </a:rPr>
              <a:t>GO + Glycine = 3D-G+N2+CO</a:t>
            </a:r>
            <a:r>
              <a:rPr lang="en-US" sz="1600" b="1" baseline="-25000" dirty="0" smtClean="0">
                <a:solidFill>
                  <a:schemeClr val="accent1"/>
                </a:solidFill>
              </a:rPr>
              <a:t>2</a:t>
            </a:r>
            <a:r>
              <a:rPr lang="en-US" sz="1600" b="1" dirty="0" smtClean="0">
                <a:solidFill>
                  <a:schemeClr val="accent1"/>
                </a:solidFill>
              </a:rPr>
              <a:t>+H</a:t>
            </a:r>
            <a:r>
              <a:rPr lang="en-US" sz="1600" b="1" baseline="-25000" dirty="0" smtClean="0">
                <a:solidFill>
                  <a:schemeClr val="accent1"/>
                </a:solidFill>
              </a:rPr>
              <a:t>2</a:t>
            </a:r>
            <a:r>
              <a:rPr lang="en-US" sz="1600" b="1" dirty="0" smtClean="0">
                <a:solidFill>
                  <a:schemeClr val="accent1"/>
                </a:solidFill>
              </a:rPr>
              <a:t>O</a:t>
            </a:r>
            <a:endParaRPr lang="en-US" sz="1600" b="1" dirty="0">
              <a:solidFill>
                <a:schemeClr val="accent1"/>
              </a:solidFill>
            </a:endParaRPr>
          </a:p>
        </p:txBody>
      </p:sp>
    </p:spTree>
    <p:extLst>
      <p:ext uri="{BB962C8B-B14F-4D97-AF65-F5344CB8AC3E}">
        <p14:creationId xmlns:p14="http://schemas.microsoft.com/office/powerpoint/2010/main" val="2529889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1" hidden="1"/>
          <p:cNvSpPr>
            <a:spLocks noGrp="1"/>
          </p:cNvSpPr>
          <p:nvPr>
            <p:ph type="title"/>
          </p:nvPr>
        </p:nvSpPr>
        <p:spPr/>
        <p:txBody>
          <a:bodyPr/>
          <a:lstStyle/>
          <a:p>
            <a:pPr eaLnBrk="1" hangingPunct="1"/>
            <a:endParaRPr lang="en-US" altLang="en-US"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98" y="1434472"/>
            <a:ext cx="4114800" cy="2998088"/>
          </a:xfrm>
          <a:prstGeom prst="rect">
            <a:avLst/>
          </a:prstGeom>
        </p:spPr>
      </p:pic>
      <p:pic>
        <p:nvPicPr>
          <p:cNvPr id="10" name="Picture 9"/>
          <p:cNvPicPr>
            <a:picLocks noChangeAspect="1"/>
          </p:cNvPicPr>
          <p:nvPr/>
        </p:nvPicPr>
        <p:blipFill>
          <a:blip r:embed="rId3"/>
          <a:stretch>
            <a:fillRect/>
          </a:stretch>
        </p:blipFill>
        <p:spPr>
          <a:xfrm>
            <a:off x="4502431" y="1424578"/>
            <a:ext cx="4114800" cy="3007982"/>
          </a:xfrm>
          <a:prstGeom prst="rect">
            <a:avLst/>
          </a:prstGeom>
        </p:spPr>
      </p:pic>
      <p:sp>
        <p:nvSpPr>
          <p:cNvPr id="11" name="TextBox 10"/>
          <p:cNvSpPr txBox="1"/>
          <p:nvPr/>
        </p:nvSpPr>
        <p:spPr>
          <a:xfrm>
            <a:off x="749640" y="255230"/>
            <a:ext cx="7505581"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Statistics On Publications: CS</a:t>
            </a:r>
            <a:endParaRPr lang="en-US" sz="4000" b="1" dirty="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155575" y="6495935"/>
            <a:ext cx="7699287" cy="276999"/>
          </a:xfrm>
          <a:prstGeom prst="rect">
            <a:avLst/>
          </a:prstGeom>
          <a:noFill/>
        </p:spPr>
        <p:txBody>
          <a:bodyPr wrap="none" rtlCol="0">
            <a:spAutoFit/>
          </a:bodyPr>
          <a:lstStyle/>
          <a:p>
            <a:r>
              <a:rPr lang="en-US" sz="1200" b="1" dirty="0" smtClean="0">
                <a:latin typeface="Calibri" panose="020F0502020204030204" pitchFamily="34" charset="0"/>
              </a:rPr>
              <a:t>XIII-</a:t>
            </a:r>
            <a:r>
              <a:rPr lang="en-US" sz="1200" b="1" dirty="0" err="1"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International Symposium on Self-Propagating High-Temperature </a:t>
            </a:r>
            <a:r>
              <a:rPr lang="en-US" sz="1200" b="1" dirty="0" smtClean="0">
                <a:latin typeface="Calibri" panose="020F0502020204030204" pitchFamily="34" charset="0"/>
              </a:rPr>
              <a:t>Synthesis, October 12</a:t>
            </a:r>
            <a:r>
              <a:rPr lang="en-US" sz="1200" b="1" baseline="30000" dirty="0"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2015 </a:t>
            </a:r>
            <a:r>
              <a:rPr lang="en-US" sz="1200" b="1" dirty="0" smtClean="0">
                <a:latin typeface="Calibri" panose="020F0502020204030204" pitchFamily="34" charset="0"/>
              </a:rPr>
              <a:t>, </a:t>
            </a:r>
            <a:r>
              <a:rPr lang="en-US" sz="1200" b="1" dirty="0">
                <a:latin typeface="Calibri" panose="020F0502020204030204" pitchFamily="34" charset="0"/>
              </a:rPr>
              <a:t>Antalya, </a:t>
            </a:r>
            <a:r>
              <a:rPr lang="en-US" sz="1200" b="1" dirty="0" smtClean="0">
                <a:latin typeface="Calibri" panose="020F0502020204030204" pitchFamily="34" charset="0"/>
              </a:rPr>
              <a:t>Turkey</a:t>
            </a:r>
            <a:endParaRPr lang="en-US" sz="1200" b="1" dirty="0">
              <a:latin typeface="Calibri" panose="020F0502020204030204" pitchFamily="34" charset="0"/>
            </a:endParaRPr>
          </a:p>
        </p:txBody>
      </p:sp>
      <p:pic>
        <p:nvPicPr>
          <p:cNvPr id="15" name="Picture 14"/>
          <p:cNvPicPr>
            <a:picLocks noChangeAspect="1"/>
          </p:cNvPicPr>
          <p:nvPr/>
        </p:nvPicPr>
        <p:blipFill>
          <a:blip r:embed="rId4"/>
          <a:stretch>
            <a:fillRect/>
          </a:stretch>
        </p:blipFill>
        <p:spPr>
          <a:xfrm>
            <a:off x="8014253" y="5355485"/>
            <a:ext cx="862149" cy="1371600"/>
          </a:xfrm>
          <a:prstGeom prst="rect">
            <a:avLst/>
          </a:prstGeom>
        </p:spPr>
      </p:pic>
      <p:sp>
        <p:nvSpPr>
          <p:cNvPr id="3" name="TextBox 2"/>
          <p:cNvSpPr txBox="1"/>
          <p:nvPr/>
        </p:nvSpPr>
        <p:spPr>
          <a:xfrm>
            <a:off x="894627" y="4756137"/>
            <a:ext cx="6673623" cy="830997"/>
          </a:xfrm>
          <a:prstGeom prst="rect">
            <a:avLst/>
          </a:prstGeom>
          <a:noFill/>
        </p:spPr>
        <p:txBody>
          <a:bodyPr wrap="none" rtlCol="0">
            <a:spAutoFit/>
          </a:bodyPr>
          <a:lstStyle/>
          <a:p>
            <a:pPr algn="ctr"/>
            <a:r>
              <a:rPr lang="en-US" sz="2400" b="1" dirty="0" smtClean="0"/>
              <a:t>More than 1000 publications per year</a:t>
            </a:r>
          </a:p>
          <a:p>
            <a:pPr algn="ctr"/>
            <a:r>
              <a:rPr lang="en-US" sz="2400" b="1" dirty="0" smtClean="0"/>
              <a:t>CS is on all continents except of Antarctica </a:t>
            </a:r>
            <a:endParaRPr lang="en-US" sz="2400" b="1" dirty="0"/>
          </a:p>
        </p:txBody>
      </p:sp>
    </p:spTree>
    <p:extLst>
      <p:ext uri="{BB962C8B-B14F-4D97-AF65-F5344CB8AC3E}">
        <p14:creationId xmlns:p14="http://schemas.microsoft.com/office/powerpoint/2010/main" val="4035857120"/>
      </p:ext>
    </p:extLst>
  </p:cSld>
  <p:clrMapOvr>
    <a:masterClrMapping/>
  </p:clrMapOvr>
  <p:transition spd="med"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7870" y="97495"/>
            <a:ext cx="8485909" cy="560844"/>
          </a:xfrm>
        </p:spPr>
        <p:txBody>
          <a:bodyPr>
            <a:normAutofit fontScale="90000"/>
          </a:bodyPr>
          <a:lstStyle/>
          <a:p>
            <a:r>
              <a:rPr lang="en-US" sz="3200" b="1" i="1" dirty="0">
                <a:solidFill>
                  <a:srgbClr val="FF0000"/>
                </a:solidFill>
                <a:effectLst>
                  <a:outerShdw blurRad="38100" dist="38100" dir="2700000" algn="tl">
                    <a:srgbClr val="000000">
                      <a:alpha val="43137"/>
                    </a:srgbClr>
                  </a:outerShdw>
                </a:effectLst>
              </a:rPr>
              <a:t>Combustion Synthesis of  2D-Structures</a:t>
            </a:r>
            <a:endParaRPr lang="en-US" sz="3200" i="1" dirty="0">
              <a:solidFill>
                <a:srgbClr val="FF0000"/>
              </a:solidFill>
              <a:effectLst>
                <a:outerShdw blurRad="38100" dist="38100" dir="2700000" algn="tl">
                  <a:srgbClr val="000000">
                    <a:alpha val="43137"/>
                  </a:srgbClr>
                </a:outerShdw>
              </a:effectLst>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870" y="863735"/>
            <a:ext cx="71568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57870" y="2715115"/>
            <a:ext cx="7172842" cy="646331"/>
          </a:xfrm>
          <a:prstGeom prst="rect">
            <a:avLst/>
          </a:prstGeom>
          <a:noFill/>
        </p:spPr>
        <p:txBody>
          <a:bodyPr wrap="square" rtlCol="0">
            <a:spAutoFit/>
          </a:bodyPr>
          <a:lstStyle/>
          <a:p>
            <a:pPr algn="ctr"/>
            <a:r>
              <a:rPr lang="en-US" sz="1200" b="1" dirty="0" smtClean="0">
                <a:latin typeface="Calibri" panose="020F0502020204030204" pitchFamily="34" charset="0"/>
              </a:rPr>
              <a:t>The reaction route in </a:t>
            </a:r>
            <a:r>
              <a:rPr lang="en-US" sz="1200" b="1" dirty="0" err="1" smtClean="0">
                <a:latin typeface="Calibri" panose="020F0502020204030204" pitchFamily="34" charset="0"/>
              </a:rPr>
              <a:t>SiC</a:t>
            </a:r>
            <a:r>
              <a:rPr lang="en-US" sz="1200" b="1" dirty="0" smtClean="0">
                <a:latin typeface="Calibri" panose="020F0502020204030204" pitchFamily="34" charset="0"/>
              </a:rPr>
              <a:t> + PTFE combustion wave to produce </a:t>
            </a:r>
            <a:r>
              <a:rPr lang="en-US" sz="1200" b="1" u="sng" dirty="0">
                <a:solidFill>
                  <a:srgbClr val="FF0000"/>
                </a:solidFill>
                <a:latin typeface="Calibri" panose="020F0502020204030204" pitchFamily="34" charset="0"/>
              </a:rPr>
              <a:t>graphene</a:t>
            </a:r>
            <a:r>
              <a:rPr lang="en-US" sz="1200" b="1" dirty="0">
                <a:latin typeface="Calibri" panose="020F0502020204030204" pitchFamily="34" charset="0"/>
              </a:rPr>
              <a:t> </a:t>
            </a:r>
            <a:r>
              <a:rPr lang="en-US" sz="1200" b="1" dirty="0" smtClean="0">
                <a:latin typeface="Calibri" panose="020F0502020204030204" pitchFamily="34" charset="0"/>
              </a:rPr>
              <a:t>(</a:t>
            </a:r>
            <a:r>
              <a:rPr lang="en-US" sz="1200" b="1" dirty="0">
                <a:latin typeface="Calibri" panose="020F0502020204030204" pitchFamily="34" charset="0"/>
              </a:rPr>
              <a:t>a), </a:t>
            </a:r>
            <a:endParaRPr lang="en-US" sz="1200" b="1" dirty="0" smtClean="0">
              <a:latin typeface="Calibri" panose="020F0502020204030204" pitchFamily="34" charset="0"/>
            </a:endParaRPr>
          </a:p>
          <a:p>
            <a:pPr algn="ctr"/>
            <a:r>
              <a:rPr lang="en-US" sz="1200" b="1" dirty="0" smtClean="0">
                <a:latin typeface="Calibri" panose="020F0502020204030204" pitchFamily="34" charset="0"/>
              </a:rPr>
              <a:t>folded </a:t>
            </a:r>
            <a:r>
              <a:rPr lang="en-US" sz="1200" b="1" dirty="0">
                <a:latin typeface="Calibri" panose="020F0502020204030204" pitchFamily="34" charset="0"/>
              </a:rPr>
              <a:t>graphene layers on the surface of porous particles </a:t>
            </a:r>
            <a:r>
              <a:rPr lang="en-US" sz="1200" b="1" dirty="0" smtClean="0">
                <a:latin typeface="Calibri" panose="020F0502020204030204" pitchFamily="34" charset="0"/>
              </a:rPr>
              <a:t>(</a:t>
            </a:r>
            <a:r>
              <a:rPr lang="en-US" sz="1200" b="1" dirty="0">
                <a:latin typeface="Calibri" panose="020F0502020204030204" pitchFamily="34" charset="0"/>
              </a:rPr>
              <a:t>b) </a:t>
            </a:r>
            <a:endParaRPr lang="en-US" sz="1200" b="1" dirty="0" smtClean="0">
              <a:latin typeface="Calibri" panose="020F0502020204030204" pitchFamily="34" charset="0"/>
            </a:endParaRPr>
          </a:p>
          <a:p>
            <a:pPr algn="ctr"/>
            <a:r>
              <a:rPr lang="en-US" sz="1200" b="1" dirty="0" smtClean="0">
                <a:latin typeface="Calibri" panose="020F0502020204030204" pitchFamily="34" charset="0"/>
              </a:rPr>
              <a:t>and characteristic </a:t>
            </a:r>
            <a:r>
              <a:rPr lang="en-US" sz="1200" b="1" dirty="0">
                <a:latin typeface="Calibri" panose="020F0502020204030204" pitchFamily="34" charset="0"/>
              </a:rPr>
              <a:t>graphene flakes </a:t>
            </a:r>
            <a:r>
              <a:rPr lang="en-US" sz="1200" b="1" dirty="0" smtClean="0">
                <a:latin typeface="Calibri" panose="020F0502020204030204" pitchFamily="34" charset="0"/>
              </a:rPr>
              <a:t>with selected area diffraction pattern (c</a:t>
            </a:r>
            <a:r>
              <a:rPr lang="en-US" sz="1200" b="1" dirty="0">
                <a:latin typeface="Calibri" panose="020F0502020204030204" pitchFamily="34" charset="0"/>
              </a:rPr>
              <a:t>) </a:t>
            </a:r>
            <a:endParaRPr lang="en-US" sz="1200" b="1" dirty="0" smtClean="0">
              <a:latin typeface="Calibri" panose="020F0502020204030204" pitchFamily="34" charset="0"/>
            </a:endParaRPr>
          </a:p>
        </p:txBody>
      </p:sp>
      <p:sp>
        <p:nvSpPr>
          <p:cNvPr id="12" name="TextBox 11"/>
          <p:cNvSpPr txBox="1"/>
          <p:nvPr/>
        </p:nvSpPr>
        <p:spPr>
          <a:xfrm>
            <a:off x="4852072" y="5519525"/>
            <a:ext cx="3737690" cy="276999"/>
          </a:xfrm>
          <a:prstGeom prst="rect">
            <a:avLst/>
          </a:prstGeom>
          <a:noFill/>
        </p:spPr>
        <p:txBody>
          <a:bodyPr wrap="none" rtlCol="0">
            <a:spAutoFit/>
          </a:bodyPr>
          <a:lstStyle/>
          <a:p>
            <a:r>
              <a:rPr lang="en-US" sz="1200" b="1" dirty="0">
                <a:latin typeface="Calibri" panose="020F0502020204030204" pitchFamily="34" charset="0"/>
              </a:rPr>
              <a:t>XRD pattern (a) and SEM </a:t>
            </a:r>
            <a:r>
              <a:rPr lang="en-US" sz="1200" b="1" dirty="0" smtClean="0">
                <a:latin typeface="Calibri" panose="020F0502020204030204" pitchFamily="34" charset="0"/>
              </a:rPr>
              <a:t>image </a:t>
            </a:r>
            <a:r>
              <a:rPr lang="en-US" sz="1200" b="1" dirty="0">
                <a:latin typeface="Calibri" panose="020F0502020204030204" pitchFamily="34" charset="0"/>
              </a:rPr>
              <a:t>(</a:t>
            </a:r>
            <a:r>
              <a:rPr lang="en-US" sz="1200" b="1" dirty="0" smtClean="0">
                <a:latin typeface="Calibri" panose="020F0502020204030204" pitchFamily="34" charset="0"/>
              </a:rPr>
              <a:t>b) </a:t>
            </a:r>
            <a:r>
              <a:rPr lang="en-US" sz="1200" b="1" dirty="0">
                <a:latin typeface="Calibri" panose="020F0502020204030204" pitchFamily="34" charset="0"/>
              </a:rPr>
              <a:t>of </a:t>
            </a:r>
            <a:r>
              <a:rPr lang="en-US" sz="1200" b="1" u="sng" dirty="0">
                <a:solidFill>
                  <a:srgbClr val="FF0000"/>
                </a:solidFill>
                <a:latin typeface="Calibri" panose="020F0502020204030204" pitchFamily="34" charset="0"/>
              </a:rPr>
              <a:t>WO</a:t>
            </a:r>
            <a:r>
              <a:rPr lang="en-US" sz="1200" b="1" u="sng" baseline="-25000" dirty="0">
                <a:solidFill>
                  <a:srgbClr val="FF0000"/>
                </a:solidFill>
                <a:latin typeface="Calibri" panose="020F0502020204030204" pitchFamily="34" charset="0"/>
              </a:rPr>
              <a:t>3</a:t>
            </a:r>
            <a:r>
              <a:rPr lang="en-US" sz="1200" b="1" u="sng" dirty="0">
                <a:solidFill>
                  <a:srgbClr val="FF0000"/>
                </a:solidFill>
                <a:latin typeface="Calibri" panose="020F0502020204030204" pitchFamily="34" charset="0"/>
              </a:rPr>
              <a:t> thin crystals </a:t>
            </a:r>
          </a:p>
        </p:txBody>
      </p:sp>
      <p:sp>
        <p:nvSpPr>
          <p:cNvPr id="9" name="Line 20"/>
          <p:cNvSpPr>
            <a:spLocks noChangeShapeType="1"/>
          </p:cNvSpPr>
          <p:nvPr/>
        </p:nvSpPr>
        <p:spPr bwMode="auto">
          <a:xfrm rot="10800000" flipH="1">
            <a:off x="8930" y="6381258"/>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p>
        </p:txBody>
      </p:sp>
      <p:sp>
        <p:nvSpPr>
          <p:cNvPr id="10" name="Rectangle 2"/>
          <p:cNvSpPr>
            <a:spLocks/>
          </p:cNvSpPr>
          <p:nvPr/>
        </p:nvSpPr>
        <p:spPr bwMode="auto">
          <a:xfrm>
            <a:off x="2753590" y="6492524"/>
            <a:ext cx="6354041" cy="258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altLang="ko-KR" sz="1200" b="1" dirty="0">
                <a:latin typeface="Calibri" panose="020F0502020204030204" pitchFamily="34" charset="0"/>
                <a:cs typeface="Times New Roman" panose="02020603050405020304" pitchFamily="18" charset="0"/>
              </a:rPr>
              <a:t>Source</a:t>
            </a:r>
            <a:r>
              <a:rPr lang="en-US" altLang="ko-KR" sz="1200" b="1" dirty="0" smtClean="0">
                <a:latin typeface="Calibri" panose="020F0502020204030204" pitchFamily="34" charset="0"/>
                <a:cs typeface="Times New Roman" panose="02020603050405020304" pitchFamily="18" charset="0"/>
              </a:rPr>
              <a:t>: K. Manukyan and AS. Mukasyan,</a:t>
            </a:r>
            <a:r>
              <a:rPr lang="en-US" sz="1200" b="1" dirty="0" smtClean="0">
                <a:latin typeface="Calibri" panose="020F0502020204030204" pitchFamily="34" charset="0"/>
              </a:rPr>
              <a:t> </a:t>
            </a:r>
            <a:r>
              <a:rPr lang="en-US" sz="1200" b="1" i="1" dirty="0">
                <a:latin typeface="Calibri" panose="020F0502020204030204" pitchFamily="34" charset="0"/>
              </a:rPr>
              <a:t>Current Opinion in Chemical Engineering</a:t>
            </a:r>
            <a:r>
              <a:rPr lang="en-US" sz="1200" b="1" dirty="0">
                <a:latin typeface="Calibri" panose="020F0502020204030204" pitchFamily="34" charset="0"/>
              </a:rPr>
              <a:t>, 7, 2015, </a:t>
            </a:r>
            <a:r>
              <a:rPr lang="en-US" sz="1200" b="1" dirty="0" smtClean="0">
                <a:latin typeface="Calibri" panose="020F0502020204030204" pitchFamily="34" charset="0"/>
              </a:rPr>
              <a:t>16–22 </a:t>
            </a:r>
            <a:endParaRPr lang="en-US" sz="1200" b="1" dirty="0" smtClean="0">
              <a:solidFill>
                <a:srgbClr val="343434"/>
              </a:solidFill>
              <a:latin typeface="Calibri" panose="020F0502020204030204" pitchFamily="34"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277526" y="3525609"/>
            <a:ext cx="3789201" cy="1828800"/>
          </a:xfrm>
          <a:prstGeom prst="rect">
            <a:avLst/>
          </a:prstGeom>
        </p:spPr>
      </p:pic>
      <p:pic>
        <p:nvPicPr>
          <p:cNvPr id="5" name="Picture 4"/>
          <p:cNvPicPr>
            <a:picLocks noChangeAspect="1"/>
          </p:cNvPicPr>
          <p:nvPr/>
        </p:nvPicPr>
        <p:blipFill>
          <a:blip r:embed="rId5"/>
          <a:stretch>
            <a:fillRect/>
          </a:stretch>
        </p:blipFill>
        <p:spPr>
          <a:xfrm>
            <a:off x="4463717" y="3555883"/>
            <a:ext cx="4514400" cy="1828800"/>
          </a:xfrm>
          <a:prstGeom prst="rect">
            <a:avLst/>
          </a:prstGeom>
        </p:spPr>
      </p:pic>
      <p:sp>
        <p:nvSpPr>
          <p:cNvPr id="6" name="TextBox 5"/>
          <p:cNvSpPr txBox="1"/>
          <p:nvPr/>
        </p:nvSpPr>
        <p:spPr>
          <a:xfrm>
            <a:off x="149064" y="5489251"/>
            <a:ext cx="4358694" cy="461665"/>
          </a:xfrm>
          <a:prstGeom prst="rect">
            <a:avLst/>
          </a:prstGeom>
          <a:noFill/>
        </p:spPr>
        <p:txBody>
          <a:bodyPr wrap="none" rtlCol="0">
            <a:spAutoFit/>
          </a:bodyPr>
          <a:lstStyle/>
          <a:p>
            <a:pPr algn="ctr"/>
            <a:r>
              <a:rPr lang="en-US" sz="1200" b="1" dirty="0" smtClean="0">
                <a:latin typeface="Calibri" panose="020F0502020204030204" pitchFamily="34" charset="0"/>
              </a:rPr>
              <a:t>Raman </a:t>
            </a:r>
            <a:r>
              <a:rPr lang="en-US" sz="1200" b="1" dirty="0">
                <a:latin typeface="Calibri" panose="020F0502020204030204" pitchFamily="34" charset="0"/>
              </a:rPr>
              <a:t>spectrum (a) and TEM image </a:t>
            </a:r>
            <a:r>
              <a:rPr lang="en-US" sz="1200" b="1" dirty="0" smtClean="0">
                <a:latin typeface="Calibri" panose="020F0502020204030204" pitchFamily="34" charset="0"/>
              </a:rPr>
              <a:t>of </a:t>
            </a:r>
            <a:r>
              <a:rPr lang="en-US" sz="1200" b="1" u="sng" dirty="0" smtClean="0">
                <a:solidFill>
                  <a:srgbClr val="FF0000"/>
                </a:solidFill>
                <a:latin typeface="Calibri" panose="020F0502020204030204" pitchFamily="34" charset="0"/>
              </a:rPr>
              <a:t>single atomic layer MoS</a:t>
            </a:r>
            <a:r>
              <a:rPr lang="en-US" sz="1200" b="1" u="sng" baseline="-25000" dirty="0" smtClean="0">
                <a:solidFill>
                  <a:srgbClr val="FF0000"/>
                </a:solidFill>
                <a:latin typeface="Calibri" panose="020F0502020204030204" pitchFamily="34" charset="0"/>
              </a:rPr>
              <a:t>2</a:t>
            </a:r>
          </a:p>
          <a:p>
            <a:pPr algn="ctr"/>
            <a:r>
              <a:rPr lang="en-US" sz="1200" b="1" u="sng" baseline="-25000" dirty="0" smtClean="0">
                <a:solidFill>
                  <a:srgbClr val="FF0000"/>
                </a:solidFill>
                <a:latin typeface="Calibri" panose="020F0502020204030204" pitchFamily="34" charset="0"/>
              </a:rPr>
              <a:t> </a:t>
            </a:r>
            <a:r>
              <a:rPr lang="en-US" sz="1200" b="1" u="sng" dirty="0" smtClean="0">
                <a:solidFill>
                  <a:srgbClr val="FF0000"/>
                </a:solidFill>
                <a:latin typeface="Calibri" panose="020F0502020204030204" pitchFamily="34" charset="0"/>
              </a:rPr>
              <a:t>sheet </a:t>
            </a:r>
            <a:r>
              <a:rPr lang="en-US" sz="1200" b="1" dirty="0" smtClean="0">
                <a:latin typeface="Calibri" panose="020F0502020204030204" pitchFamily="34" charset="0"/>
              </a:rPr>
              <a:t>with selected area diffraction pattern and HRTEM image (b)</a:t>
            </a:r>
            <a:endParaRPr lang="en-US" sz="1200" b="1" dirty="0">
              <a:latin typeface="Calibri" panose="020F0502020204030204" pitchFamily="34" charset="0"/>
            </a:endParaRPr>
          </a:p>
        </p:txBody>
      </p:sp>
      <p:graphicFrame>
        <p:nvGraphicFramePr>
          <p:cNvPr id="15" name="Object 13"/>
          <p:cNvGraphicFramePr>
            <a:graphicFrameLocks noChangeAspect="1"/>
          </p:cNvGraphicFramePr>
          <p:nvPr>
            <p:extLst/>
          </p:nvPr>
        </p:nvGraphicFramePr>
        <p:xfrm>
          <a:off x="102962" y="64528"/>
          <a:ext cx="741294" cy="799207"/>
        </p:xfrm>
        <a:graphic>
          <a:graphicData uri="http://schemas.openxmlformats.org/presentationml/2006/ole">
            <mc:AlternateContent xmlns:mc="http://schemas.openxmlformats.org/markup-compatibility/2006">
              <mc:Choice xmlns:v="urn:schemas-microsoft-com:vml" Requires="v">
                <p:oleObj spid="_x0000_s9233" name="Image" r:id="rId6" imgW="1428949" imgH="1428949" progId="">
                  <p:embed/>
                </p:oleObj>
              </mc:Choice>
              <mc:Fallback>
                <p:oleObj name="Image" r:id="rId6" imgW="1428949" imgH="142894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62" y="64528"/>
                        <a:ext cx="741294" cy="7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4" descr="University of Notre Dam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400800"/>
            <a:ext cx="15240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51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121029601"/>
              </p:ext>
            </p:extLst>
          </p:nvPr>
        </p:nvGraphicFramePr>
        <p:xfrm>
          <a:off x="138364" y="3714882"/>
          <a:ext cx="2953476" cy="2057400"/>
        </p:xfrm>
        <a:graphic>
          <a:graphicData uri="http://schemas.openxmlformats.org/presentationml/2006/ole">
            <mc:AlternateContent xmlns:mc="http://schemas.openxmlformats.org/markup-compatibility/2006">
              <mc:Choice xmlns:v="urn:schemas-microsoft-com:vml" Requires="v">
                <p:oleObj spid="_x0000_s7743" name="Graph" r:id="rId3" imgW="4129200" imgH="2877120" progId="Origin50.Graph">
                  <p:embed/>
                </p:oleObj>
              </mc:Choice>
              <mc:Fallback>
                <p:oleObj name="Graph" r:id="rId3" imgW="4129200" imgH="28771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64" y="3714882"/>
                        <a:ext cx="2953476" cy="2057400"/>
                      </a:xfrm>
                      <a:prstGeom prst="rect">
                        <a:avLst/>
                      </a:prstGeom>
                      <a:solidFill>
                        <a:srgbClr val="DDD9C3"/>
                      </a:solid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81970122"/>
              </p:ext>
            </p:extLst>
          </p:nvPr>
        </p:nvGraphicFramePr>
        <p:xfrm>
          <a:off x="3194911" y="1389680"/>
          <a:ext cx="2955809" cy="2057400"/>
        </p:xfrm>
        <a:graphic>
          <a:graphicData uri="http://schemas.openxmlformats.org/presentationml/2006/ole">
            <mc:AlternateContent xmlns:mc="http://schemas.openxmlformats.org/markup-compatibility/2006">
              <mc:Choice xmlns:v="urn:schemas-microsoft-com:vml" Requires="v">
                <p:oleObj spid="_x0000_s7744" name="Graph" r:id="rId5" imgW="4129430" imgH="2877312" progId="Origin50.Graph">
                  <p:embed/>
                </p:oleObj>
              </mc:Choice>
              <mc:Fallback>
                <p:oleObj name="Graph" r:id="rId5" imgW="4129430" imgH="2877312"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911" y="1389680"/>
                        <a:ext cx="2955809" cy="2057400"/>
                      </a:xfrm>
                      <a:prstGeom prst="rect">
                        <a:avLst/>
                      </a:prstGeom>
                      <a:solidFill>
                        <a:srgbClr val="DDD9C3"/>
                      </a:solidFill>
                      <a:ln>
                        <a:noFill/>
                      </a:ln>
                    </p:spPr>
                  </p:pic>
                </p:oleObj>
              </mc:Fallback>
            </mc:AlternateContent>
          </a:graphicData>
        </a:graphic>
      </p:graphicFrame>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859" y="989094"/>
            <a:ext cx="2391073" cy="181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1790229496"/>
              </p:ext>
            </p:extLst>
          </p:nvPr>
        </p:nvGraphicFramePr>
        <p:xfrm>
          <a:off x="3169153" y="3735704"/>
          <a:ext cx="2927286" cy="2057400"/>
        </p:xfrm>
        <a:graphic>
          <a:graphicData uri="http://schemas.openxmlformats.org/presentationml/2006/ole">
            <mc:AlternateContent xmlns:mc="http://schemas.openxmlformats.org/markup-compatibility/2006">
              <mc:Choice xmlns:v="urn:schemas-microsoft-com:vml" Requires="v">
                <p:oleObj spid="_x0000_s7745" name="Graph" r:id="rId8" imgW="4162349" imgH="2926080" progId="Origin50.Graph">
                  <p:embed/>
                </p:oleObj>
              </mc:Choice>
              <mc:Fallback>
                <p:oleObj name="Graph" r:id="rId8" imgW="4162349" imgH="292608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9153" y="3735704"/>
                        <a:ext cx="2927286" cy="2057400"/>
                      </a:xfrm>
                      <a:prstGeom prst="rect">
                        <a:avLst/>
                      </a:prstGeom>
                      <a:solidFill>
                        <a:srgbClr val="DDD9C3"/>
                      </a:solidFill>
                      <a:ln>
                        <a:noFill/>
                      </a:ln>
                    </p:spPr>
                  </p:pic>
                </p:oleObj>
              </mc:Fallback>
            </mc:AlternateContent>
          </a:graphicData>
        </a:graphic>
      </p:graphicFrame>
      <p:sp>
        <p:nvSpPr>
          <p:cNvPr id="13" name="Rectangle 12"/>
          <p:cNvSpPr/>
          <p:nvPr/>
        </p:nvSpPr>
        <p:spPr>
          <a:xfrm>
            <a:off x="2744932" y="-4183"/>
            <a:ext cx="3764172" cy="584775"/>
          </a:xfrm>
          <a:prstGeom prst="rect">
            <a:avLst/>
          </a:prstGeom>
        </p:spPr>
        <p:txBody>
          <a:bodyPr wrap="none">
            <a:spAutoFit/>
          </a:bodyPr>
          <a:lstStyle/>
          <a:p>
            <a:r>
              <a:rPr lang="en-US" altLang="ko-KR" sz="3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2D Crystals by SHS </a:t>
            </a:r>
            <a:endParaRPr lang="ko-KR" altLang="en-US" sz="3200" dirty="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3757135" y="6262713"/>
            <a:ext cx="5416547" cy="461665"/>
          </a:xfrm>
          <a:prstGeom prst="rect">
            <a:avLst/>
          </a:prstGeom>
          <a:noFill/>
        </p:spPr>
        <p:txBody>
          <a:bodyPr wrap="none" rtlCol="0">
            <a:spAutoFit/>
          </a:bodyPr>
          <a:lstStyle/>
          <a:p>
            <a:r>
              <a:rPr lang="en-US" altLang="ko-KR" sz="1200" b="1" dirty="0" smtClean="0">
                <a:latin typeface="Calibri" panose="020F0502020204030204" pitchFamily="34" charset="0"/>
                <a:cs typeface="Times New Roman" panose="02020603050405020304" pitchFamily="18" charset="0"/>
              </a:rPr>
              <a:t>Source: H. </a:t>
            </a:r>
            <a:r>
              <a:rPr lang="en-US" altLang="ko-KR" sz="1200" b="1" dirty="0" err="1" smtClean="0">
                <a:latin typeface="Calibri" panose="020F0502020204030204" pitchFamily="34" charset="0"/>
                <a:cs typeface="Times New Roman" panose="02020603050405020304" pitchFamily="18" charset="0"/>
              </a:rPr>
              <a:t>Nersisyan</a:t>
            </a:r>
            <a:r>
              <a:rPr lang="en-US" altLang="ko-KR" sz="1200" b="1" dirty="0" smtClean="0">
                <a:latin typeface="Calibri" panose="020F0502020204030204" pitchFamily="34" charset="0"/>
                <a:cs typeface="Times New Roman" panose="02020603050405020304" pitchFamily="18" charset="0"/>
              </a:rPr>
              <a:t>, T.-</a:t>
            </a:r>
            <a:r>
              <a:rPr lang="en-US" altLang="ko-KR" sz="1200" b="1" dirty="0" err="1" smtClean="0">
                <a:latin typeface="Calibri" panose="020F0502020204030204" pitchFamily="34" charset="0"/>
                <a:cs typeface="Times New Roman" panose="02020603050405020304" pitchFamily="18" charset="0"/>
              </a:rPr>
              <a:t>Hyuk</a:t>
            </a:r>
            <a:r>
              <a:rPr lang="en-US" altLang="ko-KR" sz="1200" b="1" dirty="0" smtClean="0">
                <a:latin typeface="Calibri" panose="020F0502020204030204" pitchFamily="34" charset="0"/>
                <a:cs typeface="Times New Roman" panose="02020603050405020304" pitchFamily="18" charset="0"/>
              </a:rPr>
              <a:t> Lee, </a:t>
            </a:r>
            <a:r>
              <a:rPr lang="en-US" altLang="ko-KR" sz="1200" b="1" dirty="0" err="1" smtClean="0">
                <a:latin typeface="Calibri" panose="020F0502020204030204" pitchFamily="34" charset="0"/>
                <a:cs typeface="Times New Roman" panose="02020603050405020304" pitchFamily="18" charset="0"/>
              </a:rPr>
              <a:t>Ka</a:t>
            </a:r>
            <a:r>
              <a:rPr lang="en-US" altLang="ko-KR" sz="1200" b="1" dirty="0" smtClean="0">
                <a:latin typeface="Calibri" panose="020F0502020204030204" pitchFamily="34" charset="0"/>
                <a:cs typeface="Times New Roman" panose="02020603050405020304" pitchFamily="18" charset="0"/>
              </a:rPr>
              <a:t>-Ho Lee, Y.-So An, </a:t>
            </a:r>
            <a:r>
              <a:rPr lang="en-US" altLang="ko-KR" sz="1200" b="1" dirty="0" err="1" smtClean="0">
                <a:latin typeface="Calibri" panose="020F0502020204030204" pitchFamily="34" charset="0"/>
                <a:cs typeface="Times New Roman" panose="02020603050405020304" pitchFamily="18" charset="0"/>
              </a:rPr>
              <a:t>Jin-Seok</a:t>
            </a:r>
            <a:r>
              <a:rPr lang="en-US" altLang="ko-KR" sz="1200" b="1" dirty="0" smtClean="0">
                <a:latin typeface="Calibri" panose="020F0502020204030204" pitchFamily="34" charset="0"/>
                <a:cs typeface="Times New Roman" panose="02020603050405020304" pitchFamily="18" charset="0"/>
              </a:rPr>
              <a:t> Lee, J.-</a:t>
            </a:r>
            <a:r>
              <a:rPr lang="en-US" altLang="ko-KR" sz="1200" b="1" dirty="0" err="1" smtClean="0">
                <a:latin typeface="Calibri" panose="020F0502020204030204" pitchFamily="34" charset="0"/>
                <a:cs typeface="Times New Roman" panose="02020603050405020304" pitchFamily="18" charset="0"/>
              </a:rPr>
              <a:t>Hyeon</a:t>
            </a:r>
            <a:r>
              <a:rPr lang="en-US" altLang="ko-KR" sz="1200" b="1" dirty="0" smtClean="0">
                <a:latin typeface="Calibri" panose="020F0502020204030204" pitchFamily="34" charset="0"/>
                <a:cs typeface="Times New Roman" panose="02020603050405020304" pitchFamily="18" charset="0"/>
              </a:rPr>
              <a:t> Lee, </a:t>
            </a:r>
          </a:p>
          <a:p>
            <a:r>
              <a:rPr lang="en-US" altLang="ko-KR" sz="1200" b="1" dirty="0" smtClean="0">
                <a:latin typeface="Calibri" panose="020F0502020204030204" pitchFamily="34" charset="0"/>
                <a:cs typeface="Times New Roman" panose="02020603050405020304" pitchFamily="18" charset="0"/>
              </a:rPr>
              <a:t>RSC Advances, 5(12), 2015, 8579-8584</a:t>
            </a:r>
            <a:endParaRPr lang="ko-KR" altLang="en-US" sz="1200" b="1" dirty="0">
              <a:latin typeface="Calibri" panose="020F0502020204030204" pitchFamily="34" charset="0"/>
              <a:cs typeface="Times New Roman" panose="02020603050405020304" pitchFamily="18" charset="0"/>
            </a:endParaRPr>
          </a:p>
        </p:txBody>
      </p:sp>
      <p:sp>
        <p:nvSpPr>
          <p:cNvPr id="15" name="Rectangle 14"/>
          <p:cNvSpPr/>
          <p:nvPr/>
        </p:nvSpPr>
        <p:spPr>
          <a:xfrm>
            <a:off x="198266" y="2704538"/>
            <a:ext cx="2732839" cy="830997"/>
          </a:xfrm>
          <a:prstGeom prst="rect">
            <a:avLst/>
          </a:prstGeom>
        </p:spPr>
        <p:txBody>
          <a:bodyPr wrap="square">
            <a:spAutoFit/>
          </a:bodyPr>
          <a:lstStyle/>
          <a:p>
            <a:pPr algn="just"/>
            <a:r>
              <a:rPr lang="en-GB" altLang="ko-KR" sz="1200" dirty="0" smtClean="0">
                <a:latin typeface="Times New Roman" panose="02020603050405020304" pitchFamily="18" charset="0"/>
                <a:cs typeface="Times New Roman" panose="02020603050405020304" pitchFamily="18" charset="0"/>
              </a:rPr>
              <a:t>Images </a:t>
            </a:r>
            <a:r>
              <a:rPr lang="en-GB" altLang="ko-KR" sz="1200" dirty="0">
                <a:latin typeface="Times New Roman" panose="02020603050405020304" pitchFamily="18" charset="0"/>
                <a:cs typeface="Times New Roman" panose="02020603050405020304" pitchFamily="18" charset="0"/>
              </a:rPr>
              <a:t>of reaction species</a:t>
            </a:r>
            <a:r>
              <a:rPr lang="en-GB" altLang="ko-KR" sz="1200" dirty="0" smtClean="0">
                <a:latin typeface="Times New Roman" panose="02020603050405020304" pitchFamily="18" charset="0"/>
                <a:cs typeface="Times New Roman" panose="02020603050405020304" pitchFamily="18" charset="0"/>
              </a:rPr>
              <a:t>:  </a:t>
            </a:r>
            <a:r>
              <a:rPr lang="en-GB" altLang="ko-KR" sz="1200" dirty="0">
                <a:latin typeface="Times New Roman" panose="02020603050405020304" pitchFamily="18" charset="0"/>
                <a:cs typeface="Times New Roman" panose="02020603050405020304" pitchFamily="18" charset="0"/>
              </a:rPr>
              <a:t>a - initial mixture; b – large </a:t>
            </a:r>
            <a:r>
              <a:rPr lang="en-GB" altLang="ko-KR" sz="1200" dirty="0" smtClean="0">
                <a:latin typeface="Times New Roman" panose="02020603050405020304" pitchFamily="18" charset="0"/>
                <a:cs typeface="Times New Roman" panose="02020603050405020304" pitchFamily="18" charset="0"/>
              </a:rPr>
              <a:t>pieces  </a:t>
            </a:r>
            <a:r>
              <a:rPr lang="en-GB" altLang="ko-KR" sz="1200" dirty="0">
                <a:latin typeface="Times New Roman" panose="02020603050405020304" pitchFamily="18" charset="0"/>
                <a:cs typeface="Times New Roman" panose="02020603050405020304" pitchFamily="18" charset="0"/>
              </a:rPr>
              <a:t>of as-combusted sample; </a:t>
            </a:r>
            <a:r>
              <a:rPr lang="en-GB" altLang="ko-KR" sz="1200" dirty="0" smtClean="0">
                <a:latin typeface="Times New Roman" panose="02020603050405020304" pitchFamily="18" charset="0"/>
                <a:cs typeface="Times New Roman" panose="02020603050405020304" pitchFamily="18" charset="0"/>
              </a:rPr>
              <a:t>c </a:t>
            </a:r>
            <a:r>
              <a:rPr lang="en-GB" altLang="ko-KR" sz="1200" dirty="0">
                <a:latin typeface="Times New Roman" panose="02020603050405020304" pitchFamily="18" charset="0"/>
                <a:cs typeface="Times New Roman" panose="02020603050405020304" pitchFamily="18" charset="0"/>
              </a:rPr>
              <a:t>- acid leached </a:t>
            </a:r>
            <a:r>
              <a:rPr lang="en-GB" altLang="ko-KR" sz="1200" dirty="0" smtClean="0">
                <a:latin typeface="Times New Roman" panose="02020603050405020304" pitchFamily="18" charset="0"/>
                <a:cs typeface="Times New Roman" panose="02020603050405020304" pitchFamily="18" charset="0"/>
              </a:rPr>
              <a:t>powder.</a:t>
            </a:r>
            <a:r>
              <a:rPr lang="en-GB" altLang="ko-KR" sz="1200" dirty="0">
                <a:latin typeface="Times New Roman" panose="02020603050405020304" pitchFamily="18" charset="0"/>
                <a:cs typeface="Times New Roman" panose="02020603050405020304" pitchFamily="18" charset="0"/>
              </a:rPr>
              <a:t> </a:t>
            </a:r>
            <a:endParaRPr lang="ko-KR" altLang="ko-KR" sz="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124227" y="5803565"/>
            <a:ext cx="2928686" cy="461665"/>
          </a:xfrm>
          <a:prstGeom prst="rect">
            <a:avLst/>
          </a:prstGeom>
        </p:spPr>
        <p:txBody>
          <a:bodyPr wrap="square">
            <a:spAutoFit/>
          </a:bodyPr>
          <a:lstStyle/>
          <a:p>
            <a:pPr algn="ctr"/>
            <a:r>
              <a:rPr lang="en-US" altLang="ko-KR" sz="1200" dirty="0">
                <a:latin typeface="Times New Roman" panose="02020603050405020304" pitchFamily="18" charset="0"/>
                <a:cs typeface="Times New Roman" panose="02020603050405020304" pitchFamily="18" charset="0"/>
              </a:rPr>
              <a:t>Temperature-time profiles in the </a:t>
            </a:r>
            <a:r>
              <a:rPr lang="en-US" altLang="ko-KR" sz="1200" dirty="0" smtClean="0">
                <a:latin typeface="Times New Roman" panose="02020603050405020304" pitchFamily="18" charset="0"/>
                <a:cs typeface="Times New Roman" panose="02020603050405020304" pitchFamily="18" charset="0"/>
              </a:rPr>
              <a:t>combustion </a:t>
            </a:r>
            <a:r>
              <a:rPr lang="en-US" altLang="ko-KR" sz="1200" dirty="0">
                <a:latin typeface="Times New Roman" panose="02020603050405020304" pitchFamily="18" charset="0"/>
                <a:cs typeface="Times New Roman" panose="02020603050405020304" pitchFamily="18" charset="0"/>
              </a:rPr>
              <a:t>wave of </a:t>
            </a:r>
            <a:r>
              <a:rPr lang="en-US" altLang="ko-KR" sz="1200" dirty="0" smtClean="0">
                <a:latin typeface="Times New Roman" panose="02020603050405020304" pitchFamily="18" charset="0"/>
                <a:cs typeface="Times New Roman" panose="02020603050405020304" pitchFamily="18" charset="0"/>
              </a:rPr>
              <a:t>B</a:t>
            </a:r>
            <a:r>
              <a:rPr lang="en-US" altLang="ko-KR" sz="1200" baseline="-25000" dirty="0" smtClean="0">
                <a:latin typeface="Times New Roman" panose="02020603050405020304" pitchFamily="18" charset="0"/>
                <a:cs typeface="Times New Roman" panose="02020603050405020304" pitchFamily="18" charset="0"/>
              </a:rPr>
              <a:t>2</a:t>
            </a:r>
            <a:r>
              <a:rPr lang="en-US" altLang="ko-KR" sz="1200" dirty="0" smtClean="0">
                <a:latin typeface="Times New Roman" panose="02020603050405020304" pitchFamily="18" charset="0"/>
                <a:cs typeface="Times New Roman" panose="02020603050405020304" pitchFamily="18" charset="0"/>
              </a:rPr>
              <a:t>O</a:t>
            </a:r>
            <a:r>
              <a:rPr lang="en-US" altLang="ko-KR" sz="1200" baseline="-25000" dirty="0" smtClean="0">
                <a:latin typeface="Times New Roman" panose="02020603050405020304" pitchFamily="18" charset="0"/>
                <a:cs typeface="Times New Roman" panose="02020603050405020304" pitchFamily="18" charset="0"/>
              </a:rPr>
              <a:t>3</a:t>
            </a:r>
            <a:r>
              <a:rPr lang="en-US" altLang="ko-KR" sz="1200" dirty="0" smtClean="0">
                <a:latin typeface="Times New Roman" panose="02020603050405020304" pitchFamily="18" charset="0"/>
                <a:cs typeface="Times New Roman" panose="02020603050405020304" pitchFamily="18" charset="0"/>
              </a:rPr>
              <a:t>+Mg+</a:t>
            </a:r>
            <a:r>
              <a:rPr lang="en-US" altLang="ko-KR" sz="1200" i="1" dirty="0" smtClean="0">
                <a:latin typeface="Times New Roman" panose="02020603050405020304" pitchFamily="18" charset="0"/>
                <a:cs typeface="Times New Roman" panose="02020603050405020304" pitchFamily="18" charset="0"/>
              </a:rPr>
              <a:t>k</a:t>
            </a:r>
            <a:r>
              <a:rPr lang="en-US" altLang="ko-KR" sz="1200" dirty="0" smtClean="0">
                <a:latin typeface="Times New Roman" panose="02020603050405020304" pitchFamily="18" charset="0"/>
                <a:cs typeface="Times New Roman" panose="02020603050405020304" pitchFamily="18" charset="0"/>
              </a:rPr>
              <a:t>NH</a:t>
            </a:r>
            <a:r>
              <a:rPr lang="en-US" altLang="ko-KR" sz="1200" baseline="-25000" dirty="0" smtClean="0">
                <a:latin typeface="Times New Roman" panose="02020603050405020304" pitchFamily="18" charset="0"/>
                <a:cs typeface="Times New Roman" panose="02020603050405020304" pitchFamily="18" charset="0"/>
              </a:rPr>
              <a:t>4</a:t>
            </a:r>
            <a:r>
              <a:rPr lang="en-US" altLang="ko-KR" sz="1200" dirty="0" smtClean="0">
                <a:latin typeface="Times New Roman" panose="02020603050405020304" pitchFamily="18" charset="0"/>
                <a:cs typeface="Times New Roman" panose="02020603050405020304" pitchFamily="18" charset="0"/>
              </a:rPr>
              <a:t>Cl </a:t>
            </a:r>
            <a:r>
              <a:rPr lang="en-US" altLang="ko-KR" sz="1200" dirty="0">
                <a:latin typeface="Times New Roman" panose="02020603050405020304" pitchFamily="18" charset="0"/>
                <a:cs typeface="Times New Roman" panose="02020603050405020304" pitchFamily="18" charset="0"/>
              </a:rPr>
              <a:t>system</a:t>
            </a:r>
            <a:endParaRPr lang="ko-KR" altLang="en-US" sz="1200" dirty="0">
              <a:latin typeface="Times New Roman" panose="02020603050405020304" pitchFamily="18" charset="0"/>
              <a:cs typeface="Times New Roman" panose="02020603050405020304" pitchFamily="18" charset="0"/>
            </a:endParaRPr>
          </a:p>
        </p:txBody>
      </p:sp>
      <p:sp>
        <p:nvSpPr>
          <p:cNvPr id="17" name="Rectangle 16"/>
          <p:cNvSpPr/>
          <p:nvPr/>
        </p:nvSpPr>
        <p:spPr>
          <a:xfrm>
            <a:off x="3211192" y="3411552"/>
            <a:ext cx="2718048" cy="276999"/>
          </a:xfrm>
          <a:prstGeom prst="rect">
            <a:avLst/>
          </a:prstGeom>
        </p:spPr>
        <p:txBody>
          <a:bodyPr wrap="square">
            <a:spAutoFit/>
          </a:bodyPr>
          <a:lstStyle/>
          <a:p>
            <a:r>
              <a:rPr lang="en-US" altLang="ko-KR" sz="1200" dirty="0">
                <a:latin typeface="Times New Roman" panose="02020603050405020304" pitchFamily="18" charset="0"/>
                <a:cs typeface="Times New Roman" panose="02020603050405020304" pitchFamily="18" charset="0"/>
              </a:rPr>
              <a:t>XRD patterns of purified h-BN samples </a:t>
            </a:r>
            <a:endParaRPr lang="en-US" altLang="ko-KR" sz="1200" dirty="0" smtClean="0">
              <a:latin typeface="Times New Roman" panose="02020603050405020304" pitchFamily="18" charset="0"/>
              <a:cs typeface="Times New Roman" panose="02020603050405020304" pitchFamily="18" charset="0"/>
            </a:endParaRPr>
          </a:p>
        </p:txBody>
      </p:sp>
      <p:pic>
        <p:nvPicPr>
          <p:cNvPr id="18" name="Picture 17"/>
          <p:cNvPicPr/>
          <p:nvPr/>
        </p:nvPicPr>
        <p:blipFill>
          <a:blip r:embed="rId10">
            <a:extLst>
              <a:ext uri="{28A0092B-C50C-407E-A947-70E740481C1C}">
                <a14:useLocalDpi xmlns:a14="http://schemas.microsoft.com/office/drawing/2010/main" val="0"/>
              </a:ext>
            </a:extLst>
          </a:blip>
          <a:srcRect/>
          <a:stretch>
            <a:fillRect/>
          </a:stretch>
        </p:blipFill>
        <p:spPr bwMode="auto">
          <a:xfrm>
            <a:off x="6244580" y="1168013"/>
            <a:ext cx="2664296" cy="4804211"/>
          </a:xfrm>
          <a:prstGeom prst="rect">
            <a:avLst/>
          </a:prstGeom>
          <a:noFill/>
          <a:ln>
            <a:noFill/>
          </a:ln>
          <a:effectLst/>
          <a:extLst/>
        </p:spPr>
      </p:pic>
      <p:sp>
        <p:nvSpPr>
          <p:cNvPr id="19" name="Rectangle 18"/>
          <p:cNvSpPr/>
          <p:nvPr/>
        </p:nvSpPr>
        <p:spPr>
          <a:xfrm>
            <a:off x="6096439" y="5821761"/>
            <a:ext cx="3359107" cy="461665"/>
          </a:xfrm>
          <a:prstGeom prst="rect">
            <a:avLst/>
          </a:prstGeom>
        </p:spPr>
        <p:txBody>
          <a:bodyPr wrap="square">
            <a:spAutoFit/>
          </a:bodyPr>
          <a:lstStyle/>
          <a:p>
            <a:r>
              <a:rPr lang="en-US" altLang="ko-KR" sz="1200" dirty="0" smtClean="0">
                <a:latin typeface="Times New Roman" panose="02020603050405020304" pitchFamily="18" charset="0"/>
                <a:cs typeface="Times New Roman" panose="02020603050405020304" pitchFamily="18" charset="0"/>
              </a:rPr>
              <a:t>TEM </a:t>
            </a:r>
            <a:r>
              <a:rPr lang="en-US" altLang="ko-KR" sz="1200" dirty="0">
                <a:latin typeface="Times New Roman" panose="02020603050405020304" pitchFamily="18" charset="0"/>
                <a:cs typeface="Times New Roman" panose="02020603050405020304" pitchFamily="18" charset="0"/>
              </a:rPr>
              <a:t>and HR-TEM images and </a:t>
            </a:r>
            <a:r>
              <a:rPr lang="en-US" altLang="ko-KR" sz="1200" dirty="0" smtClean="0">
                <a:latin typeface="Times New Roman" panose="02020603050405020304" pitchFamily="18" charset="0"/>
                <a:cs typeface="Times New Roman" panose="02020603050405020304" pitchFamily="18" charset="0"/>
              </a:rPr>
              <a:t>SAD </a:t>
            </a:r>
            <a:r>
              <a:rPr lang="en-US" altLang="ko-KR" sz="1200" dirty="0">
                <a:latin typeface="Times New Roman" panose="02020603050405020304" pitchFamily="18" charset="0"/>
                <a:cs typeface="Times New Roman" panose="02020603050405020304" pitchFamily="18" charset="0"/>
              </a:rPr>
              <a:t>patterns </a:t>
            </a:r>
            <a:endParaRPr lang="en-US" altLang="ko-KR" sz="1200" dirty="0" smtClean="0">
              <a:latin typeface="Times New Roman" panose="02020603050405020304" pitchFamily="18" charset="0"/>
              <a:cs typeface="Times New Roman" panose="02020603050405020304" pitchFamily="18" charset="0"/>
            </a:endParaRPr>
          </a:p>
          <a:p>
            <a:pPr algn="ctr"/>
            <a:r>
              <a:rPr lang="en-US" altLang="ko-KR" sz="1200" dirty="0" smtClean="0">
                <a:latin typeface="Times New Roman" panose="02020603050405020304" pitchFamily="18" charset="0"/>
                <a:cs typeface="Times New Roman" panose="02020603050405020304" pitchFamily="18" charset="0"/>
              </a:rPr>
              <a:t>of </a:t>
            </a:r>
            <a:r>
              <a:rPr lang="en-US" altLang="ko-KR" sz="1200" dirty="0">
                <a:latin typeface="Times New Roman" panose="02020603050405020304" pitchFamily="18" charset="0"/>
                <a:cs typeface="Times New Roman" panose="02020603050405020304" pitchFamily="18" charset="0"/>
              </a:rPr>
              <a:t>purified BN </a:t>
            </a:r>
            <a:r>
              <a:rPr lang="en-US" altLang="ko-KR" sz="1200" dirty="0" smtClean="0">
                <a:latin typeface="Times New Roman" panose="02020603050405020304" pitchFamily="18" charset="0"/>
                <a:cs typeface="Times New Roman" panose="02020603050405020304" pitchFamily="18" charset="0"/>
              </a:rPr>
              <a:t>samples</a:t>
            </a:r>
          </a:p>
        </p:txBody>
      </p:sp>
      <p:sp>
        <p:nvSpPr>
          <p:cNvPr id="20" name="Rectangle 19"/>
          <p:cNvSpPr/>
          <p:nvPr/>
        </p:nvSpPr>
        <p:spPr>
          <a:xfrm>
            <a:off x="3330704" y="5803565"/>
            <a:ext cx="2535749" cy="276999"/>
          </a:xfrm>
          <a:prstGeom prst="rect">
            <a:avLst/>
          </a:prstGeom>
        </p:spPr>
        <p:txBody>
          <a:bodyPr wrap="square">
            <a:spAutoFit/>
          </a:bodyPr>
          <a:lstStyle/>
          <a:p>
            <a:pPr algn="ctr"/>
            <a:r>
              <a:rPr lang="en-US" altLang="ko-KR" sz="1200" dirty="0">
                <a:latin typeface="Times New Roman" panose="02020603050405020304" pitchFamily="18" charset="0"/>
                <a:cs typeface="Times New Roman" panose="02020603050405020304" pitchFamily="18" charset="0"/>
              </a:rPr>
              <a:t>Raman spectrum of h-BN </a:t>
            </a:r>
            <a:r>
              <a:rPr lang="en-US" altLang="ko-KR" sz="1200" dirty="0" err="1">
                <a:latin typeface="Times New Roman" panose="02020603050405020304" pitchFamily="18" charset="0"/>
                <a:cs typeface="Times New Roman" panose="02020603050405020304" pitchFamily="18" charset="0"/>
              </a:rPr>
              <a:t>nanosheets</a:t>
            </a:r>
            <a:r>
              <a:rPr lang="en-US" altLang="ko-KR" sz="1200" dirty="0">
                <a:latin typeface="Times New Roman" panose="02020603050405020304" pitchFamily="18" charset="0"/>
                <a:cs typeface="Times New Roman" panose="02020603050405020304" pitchFamily="18" charset="0"/>
              </a:rPr>
              <a:t> </a:t>
            </a:r>
            <a:endParaRPr lang="en-US" altLang="ko-KR" sz="1200" dirty="0" smtClean="0">
              <a:latin typeface="Times New Roman" panose="02020603050405020304" pitchFamily="18" charset="0"/>
              <a:cs typeface="Times New Roman" panose="02020603050405020304" pitchFamily="18" charset="0"/>
            </a:endParaRPr>
          </a:p>
        </p:txBody>
      </p:sp>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97215" y="689262"/>
            <a:ext cx="1872208" cy="67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Line 20"/>
          <p:cNvSpPr>
            <a:spLocks noChangeShapeType="1"/>
          </p:cNvSpPr>
          <p:nvPr/>
        </p:nvSpPr>
        <p:spPr bwMode="auto">
          <a:xfrm rot="10800000" flipH="1">
            <a:off x="0" y="6266216"/>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p>
        </p:txBody>
      </p:sp>
      <p:sp>
        <p:nvSpPr>
          <p:cNvPr id="2" name="TextBox 1"/>
          <p:cNvSpPr txBox="1"/>
          <p:nvPr/>
        </p:nvSpPr>
        <p:spPr>
          <a:xfrm>
            <a:off x="73628" y="6255015"/>
            <a:ext cx="2914196" cy="800219"/>
          </a:xfrm>
          <a:prstGeom prst="rect">
            <a:avLst/>
          </a:prstGeom>
          <a:noFill/>
        </p:spPr>
        <p:txBody>
          <a:bodyPr wrap="none" rtlCol="0">
            <a:spAutoFit/>
          </a:bodyPr>
          <a:lstStyle/>
          <a:p>
            <a:pPr algn="ctr"/>
            <a:r>
              <a:rPr lang="en-US" sz="1400" b="1" i="1" dirty="0" err="1">
                <a:solidFill>
                  <a:srgbClr val="FFFF00"/>
                </a:solidFill>
                <a:effectLst>
                  <a:outerShdw blurRad="38100" dist="38100" dir="2700000" algn="tl">
                    <a:srgbClr val="000000">
                      <a:alpha val="43137"/>
                    </a:srgbClr>
                  </a:outerShdw>
                </a:effectLst>
              </a:rPr>
              <a:t>Chungnam</a:t>
            </a:r>
            <a:r>
              <a:rPr lang="en-US" sz="1400" b="1" i="1" dirty="0">
                <a:solidFill>
                  <a:srgbClr val="FFFF00"/>
                </a:solidFill>
                <a:effectLst>
                  <a:outerShdw blurRad="38100" dist="38100" dir="2700000" algn="tl">
                    <a:srgbClr val="000000">
                      <a:alpha val="43137"/>
                    </a:srgbClr>
                  </a:outerShdw>
                </a:effectLst>
              </a:rPr>
              <a:t> National University, </a:t>
            </a:r>
            <a:endParaRPr lang="en-US" sz="1400" b="1" i="1" dirty="0" smtClean="0">
              <a:solidFill>
                <a:srgbClr val="FFFF00"/>
              </a:solidFill>
              <a:effectLst>
                <a:outerShdw blurRad="38100" dist="38100" dir="2700000" algn="tl">
                  <a:srgbClr val="000000">
                    <a:alpha val="43137"/>
                  </a:srgbClr>
                </a:outerShdw>
              </a:effectLst>
            </a:endParaRPr>
          </a:p>
          <a:p>
            <a:pPr algn="ctr"/>
            <a:r>
              <a:rPr lang="en-US" sz="1400" b="1" i="1" dirty="0" smtClean="0">
                <a:solidFill>
                  <a:srgbClr val="FFFF00"/>
                </a:solidFill>
                <a:effectLst>
                  <a:outerShdw blurRad="38100" dist="38100" dir="2700000" algn="tl">
                    <a:srgbClr val="000000">
                      <a:alpha val="43137"/>
                    </a:srgbClr>
                  </a:outerShdw>
                </a:effectLst>
              </a:rPr>
              <a:t>Republic </a:t>
            </a:r>
            <a:r>
              <a:rPr lang="en-US" sz="1400" b="1" i="1" dirty="0">
                <a:solidFill>
                  <a:srgbClr val="FFFF00"/>
                </a:solidFill>
                <a:effectLst>
                  <a:outerShdw blurRad="38100" dist="38100" dir="2700000" algn="tl">
                    <a:srgbClr val="000000">
                      <a:alpha val="43137"/>
                    </a:srgbClr>
                  </a:outerShdw>
                </a:effectLst>
              </a:rPr>
              <a:t>of </a:t>
            </a:r>
            <a:r>
              <a:rPr lang="en-US" sz="1400" b="1" i="1" dirty="0" smtClean="0">
                <a:solidFill>
                  <a:srgbClr val="FFFF00"/>
                </a:solidFill>
                <a:effectLst>
                  <a:outerShdw blurRad="38100" dist="38100" dir="2700000" algn="tl">
                    <a:srgbClr val="000000">
                      <a:alpha val="43137"/>
                    </a:srgbClr>
                  </a:outerShdw>
                </a:effectLst>
              </a:rPr>
              <a:t>Korea</a:t>
            </a:r>
            <a:endParaRPr lang="en-US" sz="1400" b="1" i="1" dirty="0">
              <a:solidFill>
                <a:srgbClr val="FFFF00"/>
              </a:solidFill>
              <a:effectLst>
                <a:outerShdw blurRad="38100" dist="38100" dir="2700000" algn="tl">
                  <a:srgbClr val="000000">
                    <a:alpha val="43137"/>
                  </a:srgbClr>
                </a:outerShdw>
              </a:effectLst>
            </a:endParaRPr>
          </a:p>
          <a:p>
            <a:endParaRPr lang="en-US" dirty="0"/>
          </a:p>
        </p:txBody>
      </p:sp>
      <p:pic>
        <p:nvPicPr>
          <p:cNvPr id="1055" name="Picture 31" descr="http://www.aveva.com/%7E/media/Aveva/English/Images/Corporate%20Logos/University_logos/Chungnam_uni_logo.jpg?h=57&amp;la=en&amp;w=2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10" y="92024"/>
            <a:ext cx="1905000" cy="54292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http://www.stonybrook.edu/commcms/studyabroad/images/country_logos/korea/Chungnam-National-University.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5464" y="1587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86808" y="5648554"/>
            <a:ext cx="577402" cy="230832"/>
          </a:xfrm>
          <a:prstGeom prst="rect">
            <a:avLst/>
          </a:prstGeom>
          <a:solidFill>
            <a:schemeClr val="bg1"/>
          </a:solidFill>
        </p:spPr>
        <p:txBody>
          <a:bodyPr wrap="none" rtlCol="0">
            <a:spAutoFit/>
          </a:bodyPr>
          <a:lstStyle/>
          <a:p>
            <a:r>
              <a:rPr lang="en-US" sz="900" b="1" dirty="0" smtClean="0"/>
              <a:t>Time, s</a:t>
            </a:r>
            <a:endParaRPr lang="en-US" sz="900" b="1" dirty="0"/>
          </a:p>
        </p:txBody>
      </p:sp>
    </p:spTree>
    <p:extLst>
      <p:ext uri="{BB962C8B-B14F-4D97-AF65-F5344CB8AC3E}">
        <p14:creationId xmlns:p14="http://schemas.microsoft.com/office/powerpoint/2010/main" val="1390117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93835" y="1437543"/>
            <a:ext cx="550985" cy="603883"/>
          </a:xfrm>
          <a:prstGeom prst="rect">
            <a:avLst/>
          </a:prstGeom>
          <a:noFill/>
        </p:spPr>
        <p:txBody>
          <a:bodyPr>
            <a:spAutoFit/>
          </a:bodyPr>
          <a:lstStyle/>
          <a:p>
            <a:pPr defTabSz="844083">
              <a:defRPr/>
            </a:pPr>
            <a:r>
              <a:rPr lang="en-US" sz="1662" b="1" dirty="0">
                <a:solidFill>
                  <a:prstClr val="white"/>
                </a:solidFill>
                <a:ea typeface="굴림" panose="020B0600000101010101" pitchFamily="34" charset="-127"/>
              </a:rPr>
              <a:t># 09</a:t>
            </a:r>
            <a:endParaRPr lang="ru-RU" sz="1662" b="1" dirty="0">
              <a:solidFill>
                <a:prstClr val="white"/>
              </a:solidFill>
              <a:ea typeface="굴림" panose="020B0600000101010101" pitchFamily="34" charset="-127"/>
            </a:endParaRPr>
          </a:p>
        </p:txBody>
      </p:sp>
      <p:pic>
        <p:nvPicPr>
          <p:cNvPr id="64515"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4338" y="0"/>
            <a:ext cx="360533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Прямоугольник 34"/>
          <p:cNvSpPr/>
          <p:nvPr/>
        </p:nvSpPr>
        <p:spPr>
          <a:xfrm>
            <a:off x="762935" y="4441898"/>
            <a:ext cx="3475892" cy="781304"/>
          </a:xfrm>
          <a:prstGeom prst="rect">
            <a:avLst/>
          </a:prstGeom>
        </p:spPr>
        <p:txBody>
          <a:bodyPr>
            <a:spAutoFit/>
          </a:bodyPr>
          <a:lstStyle/>
          <a:p>
            <a:pPr algn="ctr" defTabSz="844083">
              <a:defRPr/>
            </a:pPr>
            <a:r>
              <a:rPr lang="en-US" sz="1500" b="1" i="1" dirty="0">
                <a:solidFill>
                  <a:prstClr val="black"/>
                </a:solidFill>
                <a:ea typeface="굴림" panose="020B0600000101010101" pitchFamily="34" charset="-127"/>
              </a:rPr>
              <a:t>Schematic </a:t>
            </a:r>
            <a:r>
              <a:rPr lang="en-US" sz="1500" b="1" i="1" dirty="0">
                <a:solidFill>
                  <a:srgbClr val="353535"/>
                </a:solidFill>
                <a:ea typeface="굴림" panose="020B0600000101010101" pitchFamily="34" charset="-127"/>
              </a:rPr>
              <a:t>illustration of spark plasma sintering device</a:t>
            </a:r>
          </a:p>
          <a:p>
            <a:pPr defTabSz="844083">
              <a:defRPr/>
            </a:pPr>
            <a:endParaRPr kumimoji="1" lang="en-US" sz="1477" b="1" dirty="0">
              <a:solidFill>
                <a:prstClr val="black"/>
              </a:solidFill>
              <a:latin typeface="Arial"/>
              <a:ea typeface="굴림" charset="0"/>
              <a:cs typeface="Arial"/>
            </a:endParaRPr>
          </a:p>
        </p:txBody>
      </p:sp>
      <p:pic>
        <p:nvPicPr>
          <p:cNvPr id="64517" name="Picture 3" descr="Schema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16" y="1251384"/>
            <a:ext cx="3108080" cy="313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Прямоугольник 2"/>
          <p:cNvSpPr>
            <a:spLocks noChangeArrowheads="1"/>
          </p:cNvSpPr>
          <p:nvPr/>
        </p:nvSpPr>
        <p:spPr bwMode="auto">
          <a:xfrm>
            <a:off x="5369169" y="3096359"/>
            <a:ext cx="155042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굴림" panose="020B0600000101010101" pitchFamily="34" charset="-127"/>
                <a:ea typeface="굴림" panose="020B0600000101010101" pitchFamily="34" charset="-127"/>
              </a:defRPr>
            </a:lvl1pPr>
            <a:lvl2pPr marL="742950" indent="-285750">
              <a:defRPr kumimoji="1" sz="2400">
                <a:solidFill>
                  <a:schemeClr val="tx1"/>
                </a:solidFill>
                <a:latin typeface="굴림" panose="020B0600000101010101" pitchFamily="34" charset="-127"/>
                <a:ea typeface="굴림" panose="020B0600000101010101" pitchFamily="34" charset="-127"/>
              </a:defRPr>
            </a:lvl2pPr>
            <a:lvl3pPr marL="1143000" indent="-228600">
              <a:defRPr kumimoji="1" sz="2400">
                <a:solidFill>
                  <a:schemeClr val="tx1"/>
                </a:solidFill>
                <a:latin typeface="굴림" panose="020B0600000101010101" pitchFamily="34" charset="-127"/>
                <a:ea typeface="굴림" panose="020B0600000101010101" pitchFamily="34" charset="-127"/>
              </a:defRPr>
            </a:lvl3pPr>
            <a:lvl4pPr marL="1600200" indent="-228600">
              <a:defRPr kumimoji="1" sz="2400">
                <a:solidFill>
                  <a:schemeClr val="tx1"/>
                </a:solidFill>
                <a:latin typeface="굴림" panose="020B0600000101010101" pitchFamily="34" charset="-127"/>
                <a:ea typeface="굴림" panose="020B0600000101010101" pitchFamily="34" charset="-127"/>
              </a:defRPr>
            </a:lvl4pPr>
            <a:lvl5pPr marL="2057400" indent="-228600">
              <a:defRPr kumimoji="1" sz="2400">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9pPr>
          </a:lstStyle>
          <a:p>
            <a:pPr defTabSz="844083" eaLnBrk="0" fontAlgn="base" hangingPunct="0">
              <a:spcBef>
                <a:spcPct val="0"/>
              </a:spcBef>
              <a:spcAft>
                <a:spcPct val="0"/>
              </a:spcAft>
            </a:pPr>
            <a:r>
              <a:rPr lang="en-GB" altLang="en-US" sz="1108" b="1">
                <a:solidFill>
                  <a:prstClr val="white"/>
                </a:solidFill>
                <a:latin typeface="Arial" panose="020B0604020202020204" pitchFamily="34" charset="0"/>
                <a:ea typeface="Malgun Gothic" panose="020B0503020000020004" pitchFamily="34" charset="-127"/>
              </a:rPr>
              <a:t>LABOX-650 (Japan) </a:t>
            </a:r>
          </a:p>
        </p:txBody>
      </p:sp>
      <p:pic>
        <p:nvPicPr>
          <p:cNvPr id="9"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034" y="5259367"/>
            <a:ext cx="2083694" cy="1117092"/>
          </a:xfrm>
          <a:prstGeom prst="rect">
            <a:avLst/>
          </a:prstGeom>
        </p:spPr>
      </p:pic>
      <p:sp>
        <p:nvSpPr>
          <p:cNvPr id="3" name="TextBox 2"/>
          <p:cNvSpPr txBox="1"/>
          <p:nvPr/>
        </p:nvSpPr>
        <p:spPr>
          <a:xfrm>
            <a:off x="248768" y="71750"/>
            <a:ext cx="1592103" cy="369332"/>
          </a:xfrm>
          <a:prstGeom prst="rect">
            <a:avLst/>
          </a:prstGeom>
          <a:noFill/>
        </p:spPr>
        <p:txBody>
          <a:bodyPr wrap="none" rtlCol="0">
            <a:spAutoFit/>
          </a:bodyPr>
          <a:lstStyle/>
          <a:p>
            <a:r>
              <a:rPr lang="en-US" b="1" dirty="0" smtClean="0"/>
              <a:t>WOS: 27/107</a:t>
            </a:r>
            <a:endParaRPr lang="en-US" b="1" dirty="0"/>
          </a:p>
        </p:txBody>
      </p:sp>
      <p:sp>
        <p:nvSpPr>
          <p:cNvPr id="4" name="TextBox 3"/>
          <p:cNvSpPr txBox="1"/>
          <p:nvPr/>
        </p:nvSpPr>
        <p:spPr>
          <a:xfrm>
            <a:off x="3978545" y="2887682"/>
            <a:ext cx="5076917" cy="3816429"/>
          </a:xfrm>
          <a:prstGeom prst="rect">
            <a:avLst/>
          </a:prstGeom>
          <a:noFill/>
          <a:ln>
            <a:solidFill>
              <a:srgbClr val="800080"/>
            </a:solidFill>
          </a:ln>
        </p:spPr>
        <p:txBody>
          <a:bodyPr wrap="square" rtlCol="0">
            <a:spAutoFit/>
          </a:bodyPr>
          <a:lstStyle/>
          <a:p>
            <a:pPr marL="285750" indent="-285750">
              <a:buFont typeface="Wingdings" panose="05000000000000000000" pitchFamily="2" charset="2"/>
              <a:buChar char="q"/>
            </a:pPr>
            <a:r>
              <a:rPr lang="en-GB" sz="1400" b="1" dirty="0">
                <a:solidFill>
                  <a:schemeClr val="accent3"/>
                </a:solidFill>
                <a:ea typeface="Times New Roman"/>
              </a:rPr>
              <a:t>The combination of the SHS and SPS </a:t>
            </a:r>
            <a:r>
              <a:rPr lang="en-GB" sz="1400" b="1" dirty="0" smtClean="0">
                <a:solidFill>
                  <a:schemeClr val="accent3"/>
                </a:solidFill>
                <a:ea typeface="Times New Roman"/>
              </a:rPr>
              <a:t>techniques </a:t>
            </a:r>
          </a:p>
          <a:p>
            <a:r>
              <a:rPr lang="en-GB" sz="1400" b="1" dirty="0" smtClean="0">
                <a:solidFill>
                  <a:schemeClr val="accent3"/>
                </a:solidFill>
                <a:ea typeface="Times New Roman"/>
              </a:rPr>
              <a:t>offers </a:t>
            </a:r>
            <a:r>
              <a:rPr lang="en-GB" sz="1400" b="1" dirty="0">
                <a:solidFill>
                  <a:schemeClr val="accent3"/>
                </a:solidFill>
                <a:ea typeface="Times New Roman"/>
              </a:rPr>
              <a:t>a promising opportunity </a:t>
            </a:r>
            <a:r>
              <a:rPr lang="en-GB" sz="1400" b="1" dirty="0" smtClean="0">
                <a:solidFill>
                  <a:schemeClr val="accent3"/>
                </a:solidFill>
                <a:ea typeface="Times New Roman"/>
              </a:rPr>
              <a:t>for </a:t>
            </a:r>
            <a:r>
              <a:rPr lang="en-GB" sz="1400" b="1" dirty="0">
                <a:solidFill>
                  <a:schemeClr val="accent3"/>
                </a:solidFill>
                <a:ea typeface="Times New Roman"/>
              </a:rPr>
              <a:t>the </a:t>
            </a:r>
            <a:r>
              <a:rPr lang="en-GB" sz="1400" b="1" dirty="0" smtClean="0">
                <a:solidFill>
                  <a:schemeClr val="accent3"/>
                </a:solidFill>
                <a:ea typeface="Times New Roman"/>
              </a:rPr>
              <a:t>consolidation</a:t>
            </a:r>
          </a:p>
          <a:p>
            <a:r>
              <a:rPr lang="en-GB" sz="1400" b="1" dirty="0" smtClean="0">
                <a:solidFill>
                  <a:schemeClr val="accent3"/>
                </a:solidFill>
                <a:ea typeface="Times New Roman"/>
              </a:rPr>
              <a:t> </a:t>
            </a:r>
            <a:r>
              <a:rPr lang="en-GB" sz="1400" b="1" dirty="0">
                <a:solidFill>
                  <a:schemeClr val="accent3"/>
                </a:solidFill>
                <a:ea typeface="Times New Roman"/>
              </a:rPr>
              <a:t>in </a:t>
            </a:r>
            <a:r>
              <a:rPr lang="en-GB" sz="1400" b="1" u="sng" dirty="0">
                <a:solidFill>
                  <a:schemeClr val="accent3"/>
                </a:solidFill>
                <a:ea typeface="Times New Roman"/>
              </a:rPr>
              <a:t>shorter processing times</a:t>
            </a:r>
            <a:r>
              <a:rPr lang="en-GB" sz="1400" b="1" dirty="0">
                <a:solidFill>
                  <a:schemeClr val="accent3"/>
                </a:solidFill>
                <a:ea typeface="Times New Roman"/>
              </a:rPr>
              <a:t> and </a:t>
            </a:r>
            <a:r>
              <a:rPr lang="en-GB" sz="1400" b="1" u="sng" dirty="0">
                <a:solidFill>
                  <a:schemeClr val="accent3"/>
                </a:solidFill>
                <a:ea typeface="Times New Roman"/>
              </a:rPr>
              <a:t>milder </a:t>
            </a:r>
            <a:r>
              <a:rPr lang="en-GB" sz="1400" b="1" u="sng" dirty="0" smtClean="0">
                <a:solidFill>
                  <a:schemeClr val="accent3"/>
                </a:solidFill>
                <a:ea typeface="Times New Roman"/>
              </a:rPr>
              <a:t>temperature</a:t>
            </a:r>
          </a:p>
          <a:p>
            <a:r>
              <a:rPr lang="en-GB" sz="1400" b="1" dirty="0" smtClean="0">
                <a:solidFill>
                  <a:schemeClr val="accent3"/>
                </a:solidFill>
                <a:ea typeface="Times New Roman"/>
              </a:rPr>
              <a:t> </a:t>
            </a:r>
            <a:r>
              <a:rPr lang="en-GB" sz="1400" b="1" dirty="0">
                <a:solidFill>
                  <a:schemeClr val="accent3"/>
                </a:solidFill>
                <a:ea typeface="Times New Roman"/>
              </a:rPr>
              <a:t>conditions of </a:t>
            </a:r>
            <a:r>
              <a:rPr lang="en-GB" sz="1400" b="1" u="sng" dirty="0">
                <a:solidFill>
                  <a:schemeClr val="accent3"/>
                </a:solidFill>
                <a:ea typeface="Times New Roman"/>
              </a:rPr>
              <a:t>difficult-to-sinter ceramic powders: </a:t>
            </a:r>
            <a:endParaRPr lang="en-GB" sz="1400" b="1" u="sng" dirty="0" smtClean="0">
              <a:solidFill>
                <a:schemeClr val="accent3"/>
              </a:solidFill>
              <a:ea typeface="Times New Roman"/>
            </a:endParaRPr>
          </a:p>
          <a:p>
            <a:r>
              <a:rPr lang="de-DE" sz="1400" b="1" dirty="0" smtClean="0"/>
              <a:t>MB</a:t>
            </a:r>
            <a:r>
              <a:rPr lang="de-DE" sz="1400" b="1" baseline="-25000" dirty="0" smtClean="0"/>
              <a:t>2</a:t>
            </a:r>
            <a:r>
              <a:rPr lang="de-DE" sz="1400" b="1" dirty="0"/>
              <a:t>, MB</a:t>
            </a:r>
            <a:r>
              <a:rPr lang="de-DE" sz="1400" b="1" baseline="-25000" dirty="0"/>
              <a:t>2</a:t>
            </a:r>
            <a:r>
              <a:rPr lang="de-DE" sz="1400" b="1" dirty="0"/>
              <a:t>-SiC, MB</a:t>
            </a:r>
            <a:r>
              <a:rPr lang="de-DE" sz="1400" b="1" baseline="-25000" dirty="0"/>
              <a:t>2</a:t>
            </a:r>
            <a:r>
              <a:rPr lang="de-DE" sz="1400" b="1" dirty="0"/>
              <a:t>-MSi</a:t>
            </a:r>
            <a:r>
              <a:rPr lang="de-DE" sz="1400" b="1" baseline="-25000" dirty="0"/>
              <a:t>2</a:t>
            </a:r>
            <a:r>
              <a:rPr lang="de-DE" sz="1400" b="1" dirty="0"/>
              <a:t> and MB</a:t>
            </a:r>
            <a:r>
              <a:rPr lang="de-DE" sz="1400" b="1" baseline="-25000" dirty="0"/>
              <a:t>2</a:t>
            </a:r>
            <a:r>
              <a:rPr lang="de-DE" sz="1400" b="1" dirty="0"/>
              <a:t>-MC-SiC (M=Zr, Hf, Ta)</a:t>
            </a:r>
          </a:p>
          <a:p>
            <a:endParaRPr lang="en-GB" sz="1400" dirty="0" smtClean="0">
              <a:ea typeface="Times New Roman"/>
            </a:endParaRPr>
          </a:p>
          <a:p>
            <a:pPr marL="285750" indent="-285750">
              <a:buFont typeface="Wingdings" panose="05000000000000000000" pitchFamily="2" charset="2"/>
              <a:buChar char="q"/>
            </a:pPr>
            <a:r>
              <a:rPr lang="en-GB" sz="1400" b="1" dirty="0" smtClean="0">
                <a:ea typeface="Times New Roman"/>
              </a:rPr>
              <a:t>The </a:t>
            </a:r>
            <a:r>
              <a:rPr lang="en-GB" sz="1400" b="1" dirty="0">
                <a:solidFill>
                  <a:srgbClr val="FF0000"/>
                </a:solidFill>
                <a:ea typeface="Times New Roman"/>
              </a:rPr>
              <a:t>SHS route </a:t>
            </a:r>
            <a:r>
              <a:rPr lang="en-GB" sz="1400" b="1" dirty="0">
                <a:ea typeface="Times New Roman"/>
              </a:rPr>
              <a:t>is able to rapidly provide highly </a:t>
            </a:r>
            <a:r>
              <a:rPr lang="en-GB" sz="1400" b="1" dirty="0" err="1" smtClean="0">
                <a:ea typeface="Times New Roman"/>
              </a:rPr>
              <a:t>sinterable</a:t>
            </a:r>
            <a:r>
              <a:rPr lang="en-GB" sz="1400" b="1" dirty="0" smtClean="0">
                <a:ea typeface="Times New Roman"/>
              </a:rPr>
              <a:t> UHTC </a:t>
            </a:r>
            <a:r>
              <a:rPr lang="en-US" altLang="it-IT" sz="1400" b="1" dirty="0"/>
              <a:t>(</a:t>
            </a:r>
            <a:r>
              <a:rPr lang="en-US" altLang="it-IT" sz="1400" b="1" dirty="0" smtClean="0">
                <a:solidFill>
                  <a:srgbClr val="FF0000"/>
                </a:solidFill>
              </a:rPr>
              <a:t>Ultra-high-temperature</a:t>
            </a:r>
            <a:r>
              <a:rPr lang="en-US" altLang="it-IT" sz="1400" b="1" dirty="0" smtClean="0"/>
              <a:t>) </a:t>
            </a:r>
            <a:r>
              <a:rPr lang="en-GB" sz="1400" b="1" dirty="0" smtClean="0">
                <a:ea typeface="Times New Roman"/>
              </a:rPr>
              <a:t>powders</a:t>
            </a:r>
          </a:p>
          <a:p>
            <a:endParaRPr lang="en-GB" sz="1400" dirty="0" smtClean="0">
              <a:ea typeface="Times New Roman"/>
            </a:endParaRPr>
          </a:p>
          <a:p>
            <a:pPr marL="285750" indent="-285750">
              <a:buFont typeface="Wingdings" panose="05000000000000000000" pitchFamily="2" charset="2"/>
              <a:buChar char="q"/>
            </a:pPr>
            <a:r>
              <a:rPr lang="en-GB" sz="1400" b="1" dirty="0" smtClean="0">
                <a:solidFill>
                  <a:srgbClr val="FF0000"/>
                </a:solidFill>
                <a:ea typeface="Times New Roman"/>
              </a:rPr>
              <a:t>The </a:t>
            </a:r>
            <a:r>
              <a:rPr lang="en-GB" sz="1400" b="1" dirty="0">
                <a:solidFill>
                  <a:srgbClr val="FF0000"/>
                </a:solidFill>
                <a:ea typeface="Times New Roman"/>
              </a:rPr>
              <a:t>severe heating and cooling rate conditions </a:t>
            </a:r>
            <a:r>
              <a:rPr lang="en-GB" sz="1400" b="1" dirty="0">
                <a:solidFill>
                  <a:srgbClr val="FF0000"/>
                </a:solidFill>
                <a:ea typeface="Times New Roman"/>
                <a:sym typeface="Wingdings" panose="05000000000000000000" pitchFamily="2" charset="2"/>
              </a:rPr>
              <a:t> </a:t>
            </a:r>
            <a:endParaRPr lang="en-GB" sz="1400" b="1" dirty="0" smtClean="0">
              <a:solidFill>
                <a:srgbClr val="FF0000"/>
              </a:solidFill>
              <a:ea typeface="Times New Roman"/>
              <a:sym typeface="Wingdings" panose="05000000000000000000" pitchFamily="2" charset="2"/>
            </a:endParaRPr>
          </a:p>
          <a:p>
            <a:pPr algn="ctr"/>
            <a:r>
              <a:rPr lang="en-GB" sz="1400" b="1" dirty="0" smtClean="0">
                <a:solidFill>
                  <a:srgbClr val="FF0000"/>
                </a:solidFill>
                <a:ea typeface="Times New Roman"/>
                <a:sym typeface="Wingdings" panose="05000000000000000000" pitchFamily="2" charset="2"/>
              </a:rPr>
              <a:t> </a:t>
            </a:r>
            <a:r>
              <a:rPr lang="en-GB" sz="1400" b="1" dirty="0">
                <a:solidFill>
                  <a:srgbClr val="FF0000"/>
                </a:solidFill>
                <a:ea typeface="Times New Roman"/>
              </a:rPr>
              <a:t>higher defect concentration in SHS </a:t>
            </a:r>
            <a:r>
              <a:rPr lang="en-GB" sz="1400" b="1" dirty="0" smtClean="0">
                <a:solidFill>
                  <a:srgbClr val="FF0000"/>
                </a:solidFill>
                <a:ea typeface="Times New Roman"/>
              </a:rPr>
              <a:t>product</a:t>
            </a:r>
          </a:p>
          <a:p>
            <a:pPr marL="0" lvl="1"/>
            <a:endParaRPr lang="en-GB" sz="1400" b="1" dirty="0" smtClean="0">
              <a:solidFill>
                <a:schemeClr val="accent4"/>
              </a:solidFill>
              <a:ea typeface="Times New Roman"/>
            </a:endParaRPr>
          </a:p>
          <a:p>
            <a:pPr marL="285750" lvl="1" indent="-285750">
              <a:buFont typeface="Wingdings" panose="05000000000000000000" pitchFamily="2" charset="2"/>
              <a:buChar char="q"/>
            </a:pPr>
            <a:r>
              <a:rPr lang="en-GB" sz="1400" b="1" dirty="0" smtClean="0">
                <a:solidFill>
                  <a:schemeClr val="accent4"/>
                </a:solidFill>
                <a:ea typeface="Times New Roman"/>
              </a:rPr>
              <a:t>A </a:t>
            </a:r>
            <a:r>
              <a:rPr lang="en-GB" sz="1400" b="1" dirty="0">
                <a:solidFill>
                  <a:schemeClr val="accent4"/>
                </a:solidFill>
                <a:ea typeface="Times New Roman"/>
              </a:rPr>
              <a:t>significant role is played by the stronger bonds established at the interfaces between the different phases formed </a:t>
            </a:r>
            <a:r>
              <a:rPr lang="en-GB" sz="1400" b="1" i="1" dirty="0">
                <a:solidFill>
                  <a:schemeClr val="accent4"/>
                </a:solidFill>
                <a:ea typeface="Times New Roman"/>
              </a:rPr>
              <a:t>in-situ</a:t>
            </a:r>
            <a:r>
              <a:rPr lang="en-GB" sz="1400" b="1" dirty="0">
                <a:solidFill>
                  <a:schemeClr val="accent4"/>
                </a:solidFill>
                <a:ea typeface="Times New Roman"/>
              </a:rPr>
              <a:t> during SHS </a:t>
            </a:r>
          </a:p>
          <a:p>
            <a:endParaRPr lang="en-GB" sz="1400" b="1" dirty="0">
              <a:solidFill>
                <a:srgbClr val="FF0000"/>
              </a:solidFill>
              <a:ea typeface="Times New Roman"/>
            </a:endParaRPr>
          </a:p>
          <a:p>
            <a:pPr algn="ctr"/>
            <a:r>
              <a:rPr lang="en-GB" b="1" dirty="0">
                <a:solidFill>
                  <a:srgbClr val="FF0000"/>
                </a:solidFill>
                <a:ea typeface="Times New Roman"/>
              </a:rPr>
              <a:t>Sintering phenomena are promoted </a:t>
            </a:r>
            <a:endParaRPr lang="en-US" dirty="0"/>
          </a:p>
        </p:txBody>
      </p:sp>
      <p:sp>
        <p:nvSpPr>
          <p:cNvPr id="2" name="Прямоугольник 1"/>
          <p:cNvSpPr/>
          <p:nvPr/>
        </p:nvSpPr>
        <p:spPr>
          <a:xfrm>
            <a:off x="1168174" y="441082"/>
            <a:ext cx="3546164" cy="830997"/>
          </a:xfrm>
          <a:prstGeom prst="rect">
            <a:avLst/>
          </a:prstGeom>
        </p:spPr>
        <p:txBody>
          <a:bodyPr wrap="none">
            <a:spAutoFit/>
          </a:bodyPr>
          <a:lstStyle/>
          <a:p>
            <a:pPr algn="ctr" defTabSz="844083">
              <a:defRPr/>
            </a:pPr>
            <a:r>
              <a:rPr lang="en-US" sz="2400" b="1" i="1" dirty="0">
                <a:solidFill>
                  <a:srgbClr val="31B4E6">
                    <a:lumMod val="75000"/>
                  </a:srgbClr>
                </a:solidFill>
                <a:effectLst>
                  <a:outerShdw blurRad="38100" dist="38100" dir="2700000" algn="tl">
                    <a:srgbClr val="000000">
                      <a:alpha val="43137"/>
                    </a:srgbClr>
                  </a:outerShdw>
                </a:effectLst>
                <a:ea typeface="굴림" panose="020B0600000101010101" pitchFamily="34" charset="-127"/>
              </a:rPr>
              <a:t>Spark Plasma </a:t>
            </a:r>
            <a:r>
              <a:rPr lang="en-US" sz="2400" b="1" i="1" dirty="0" smtClean="0">
                <a:solidFill>
                  <a:srgbClr val="31B4E6">
                    <a:lumMod val="75000"/>
                  </a:srgbClr>
                </a:solidFill>
                <a:effectLst>
                  <a:outerShdw blurRad="38100" dist="38100" dir="2700000" algn="tl">
                    <a:srgbClr val="000000">
                      <a:alpha val="43137"/>
                    </a:srgbClr>
                  </a:outerShdw>
                </a:effectLst>
                <a:ea typeface="굴림" panose="020B0600000101010101" pitchFamily="34" charset="-127"/>
              </a:rPr>
              <a:t>Sintering</a:t>
            </a:r>
          </a:p>
          <a:p>
            <a:pPr algn="ctr" defTabSz="844083">
              <a:defRPr/>
            </a:pPr>
            <a:r>
              <a:rPr lang="en-US" sz="2400" b="1" i="1" dirty="0" smtClean="0">
                <a:solidFill>
                  <a:srgbClr val="31B4E6">
                    <a:lumMod val="75000"/>
                  </a:srgbClr>
                </a:solidFill>
                <a:effectLst>
                  <a:outerShdw blurRad="38100" dist="38100" dir="2700000" algn="tl">
                    <a:srgbClr val="000000">
                      <a:alpha val="43137"/>
                    </a:srgbClr>
                  </a:outerShdw>
                </a:effectLst>
                <a:ea typeface="굴림" panose="020B0600000101010101" pitchFamily="34" charset="-127"/>
              </a:rPr>
              <a:t>(SPS)</a:t>
            </a:r>
            <a:endParaRPr lang="ru-RU" sz="2400" dirty="0">
              <a:solidFill>
                <a:prstClr val="black"/>
              </a:solidFill>
              <a:ea typeface="굴림" panose="020B0600000101010101" pitchFamily="34" charset="-127"/>
            </a:endParaRPr>
          </a:p>
        </p:txBody>
      </p:sp>
      <p:sp>
        <p:nvSpPr>
          <p:cNvPr id="12" name="Freccia a sinistra 30"/>
          <p:cNvSpPr>
            <a:spLocks noChangeAspect="1"/>
          </p:cNvSpPr>
          <p:nvPr/>
        </p:nvSpPr>
        <p:spPr>
          <a:xfrm rot="16200000">
            <a:off x="6316502" y="6175957"/>
            <a:ext cx="182880" cy="218123"/>
          </a:xfrm>
          <a:prstGeom prst="leftArrow">
            <a:avLst/>
          </a:prstGeom>
          <a:solidFill>
            <a:srgbClr val="FF0000"/>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835" y="0"/>
            <a:ext cx="7620841" cy="1280890"/>
          </a:xfrm>
        </p:spPr>
        <p:txBody>
          <a:bodyPr/>
          <a:lstStyle/>
          <a:p>
            <a:pPr algn="ctr"/>
            <a:r>
              <a:rPr lang="en-US" sz="3200" b="1" dirty="0">
                <a:latin typeface="Calibri" panose="020F0502020204030204" pitchFamily="34" charset="0"/>
              </a:rPr>
              <a:t>I</a:t>
            </a:r>
            <a:r>
              <a:rPr lang="en-US" sz="3200" b="1" dirty="0" smtClean="0">
                <a:latin typeface="Calibri" panose="020F0502020204030204" pitchFamily="34" charset="0"/>
              </a:rPr>
              <a:t>n </a:t>
            </a:r>
            <a:r>
              <a:rPr lang="en-US" sz="3200" b="1" dirty="0">
                <a:latin typeface="Calibri" panose="020F0502020204030204" pitchFamily="34" charset="0"/>
              </a:rPr>
              <a:t>situ synthesis and consolidation </a:t>
            </a:r>
            <a:r>
              <a:rPr lang="en-US" sz="3200" b="1" dirty="0" smtClean="0">
                <a:latin typeface="Calibri" panose="020F0502020204030204" pitchFamily="34" charset="0"/>
              </a:rPr>
              <a:t>of ZrB</a:t>
            </a:r>
            <a:r>
              <a:rPr lang="en-US" sz="3200" b="1" baseline="-25000" dirty="0" smtClean="0">
                <a:latin typeface="Calibri" panose="020F0502020204030204" pitchFamily="34" charset="0"/>
              </a:rPr>
              <a:t>2</a:t>
            </a:r>
            <a:r>
              <a:rPr lang="en-US" sz="3200" b="1" dirty="0" smtClean="0">
                <a:latin typeface="Calibri" panose="020F0502020204030204" pitchFamily="34" charset="0"/>
              </a:rPr>
              <a:t> by </a:t>
            </a:r>
            <a:r>
              <a:rPr lang="en-US" sz="3200" b="1" dirty="0">
                <a:latin typeface="Calibri" panose="020F0502020204030204" pitchFamily="34" charset="0"/>
              </a:rPr>
              <a:t>reactive Spark Plasma </a:t>
            </a:r>
            <a:r>
              <a:rPr lang="en-US" sz="3200" b="1" dirty="0" err="1" smtClean="0">
                <a:latin typeface="Calibri" panose="020F0502020204030204" pitchFamily="34" charset="0"/>
              </a:rPr>
              <a:t>Sinteringr</a:t>
            </a:r>
            <a:r>
              <a:rPr lang="en-US" sz="3200" b="1" dirty="0" smtClean="0">
                <a:latin typeface="Calibri" panose="020F0502020204030204" pitchFamily="34" charset="0"/>
              </a:rPr>
              <a:t> </a:t>
            </a:r>
            <a:endParaRPr lang="en-US" sz="3200" b="1"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6055429" y="4099209"/>
            <a:ext cx="2767022" cy="1828800"/>
          </a:xfrm>
          <a:prstGeom prst="rect">
            <a:avLst/>
          </a:prstGeom>
        </p:spPr>
      </p:pic>
      <p:pic>
        <p:nvPicPr>
          <p:cNvPr id="5" name="Picture 4"/>
          <p:cNvPicPr>
            <a:picLocks noChangeAspect="1"/>
          </p:cNvPicPr>
          <p:nvPr/>
        </p:nvPicPr>
        <p:blipFill>
          <a:blip r:embed="rId3"/>
          <a:stretch>
            <a:fillRect/>
          </a:stretch>
        </p:blipFill>
        <p:spPr>
          <a:xfrm>
            <a:off x="472285" y="2307127"/>
            <a:ext cx="2476961" cy="3657600"/>
          </a:xfrm>
          <a:prstGeom prst="rect">
            <a:avLst/>
          </a:prstGeom>
        </p:spPr>
      </p:pic>
      <p:pic>
        <p:nvPicPr>
          <p:cNvPr id="6" name="Picture 5"/>
          <p:cNvPicPr>
            <a:picLocks noChangeAspect="1"/>
          </p:cNvPicPr>
          <p:nvPr/>
        </p:nvPicPr>
        <p:blipFill>
          <a:blip r:embed="rId4"/>
          <a:stretch>
            <a:fillRect/>
          </a:stretch>
        </p:blipFill>
        <p:spPr>
          <a:xfrm>
            <a:off x="3429134" y="4103757"/>
            <a:ext cx="2453185" cy="1828800"/>
          </a:xfrm>
          <a:prstGeom prst="rect">
            <a:avLst/>
          </a:prstGeom>
        </p:spPr>
      </p:pic>
      <p:sp>
        <p:nvSpPr>
          <p:cNvPr id="7" name="Line 20"/>
          <p:cNvSpPr>
            <a:spLocks noChangeShapeType="1"/>
          </p:cNvSpPr>
          <p:nvPr/>
        </p:nvSpPr>
        <p:spPr bwMode="auto">
          <a:xfrm rot="10800000" flipH="1">
            <a:off x="8930" y="6462226"/>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p>
        </p:txBody>
      </p:sp>
      <p:sp>
        <p:nvSpPr>
          <p:cNvPr id="8" name="TextBox 7"/>
          <p:cNvSpPr txBox="1"/>
          <p:nvPr/>
        </p:nvSpPr>
        <p:spPr>
          <a:xfrm>
            <a:off x="1338982" y="6468923"/>
            <a:ext cx="7684437" cy="400110"/>
          </a:xfrm>
          <a:prstGeom prst="rect">
            <a:avLst/>
          </a:prstGeom>
          <a:noFill/>
        </p:spPr>
        <p:txBody>
          <a:bodyPr wrap="square" rtlCol="0">
            <a:spAutoFit/>
          </a:bodyPr>
          <a:lstStyle/>
          <a:p>
            <a:r>
              <a:rPr lang="en-US" sz="1000" b="1" dirty="0" err="1"/>
              <a:t>Licheri</a:t>
            </a:r>
            <a:r>
              <a:rPr lang="en-US" sz="1000" b="1" dirty="0"/>
              <a:t>, R.; Musa, C.; </a:t>
            </a:r>
            <a:r>
              <a:rPr lang="en-US" sz="1000" b="1" dirty="0" err="1"/>
              <a:t>Orru</a:t>
            </a:r>
            <a:r>
              <a:rPr lang="en-US" sz="1000" b="1" dirty="0"/>
              <a:t>, R.; et al</a:t>
            </a:r>
            <a:r>
              <a:rPr lang="en-US" sz="1000" b="1" dirty="0" smtClean="0"/>
              <a:t>.  </a:t>
            </a:r>
            <a:r>
              <a:rPr lang="en-US" sz="1000" b="1" u="sng" dirty="0" smtClean="0"/>
              <a:t>JOURNAL </a:t>
            </a:r>
            <a:r>
              <a:rPr lang="en-US" sz="1000" b="1" u="sng" dirty="0"/>
              <a:t>OF THE EUROPEAN CERAMIC SOCIETY</a:t>
            </a:r>
            <a:r>
              <a:rPr lang="en-US" sz="1000" b="1" dirty="0"/>
              <a:t>  Volume: 35   Issue: 4   Pages: 1129-1137   Published: APR 2015 </a:t>
            </a:r>
            <a:endParaRPr lang="en-US" sz="1000" dirty="0"/>
          </a:p>
        </p:txBody>
      </p:sp>
      <p:sp>
        <p:nvSpPr>
          <p:cNvPr id="9" name="TextBox 8"/>
          <p:cNvSpPr txBox="1"/>
          <p:nvPr/>
        </p:nvSpPr>
        <p:spPr>
          <a:xfrm>
            <a:off x="394329" y="5995062"/>
            <a:ext cx="3034805" cy="400110"/>
          </a:xfrm>
          <a:prstGeom prst="rect">
            <a:avLst/>
          </a:prstGeom>
          <a:solidFill>
            <a:schemeClr val="bg1"/>
          </a:solidFill>
        </p:spPr>
        <p:txBody>
          <a:bodyPr wrap="none" rtlCol="0">
            <a:spAutoFit/>
          </a:bodyPr>
          <a:lstStyle/>
          <a:p>
            <a:pPr algn="ctr"/>
            <a:r>
              <a:rPr lang="en-US" sz="1000" b="1" dirty="0"/>
              <a:t>Temperature, sample displacement (a) </a:t>
            </a:r>
            <a:endParaRPr lang="en-US" sz="1000" b="1" dirty="0" smtClean="0"/>
          </a:p>
          <a:p>
            <a:pPr algn="ctr"/>
            <a:r>
              <a:rPr lang="en-US" sz="1000" b="1" dirty="0" err="1" smtClean="0"/>
              <a:t>nd</a:t>
            </a:r>
            <a:r>
              <a:rPr lang="en-US" sz="1000" b="1" dirty="0" smtClean="0"/>
              <a:t> </a:t>
            </a:r>
            <a:r>
              <a:rPr lang="en-US" sz="1000" b="1" dirty="0"/>
              <a:t>gas pressure (b)during reactive SPS of </a:t>
            </a:r>
            <a:r>
              <a:rPr lang="en-US" sz="1000" b="1" dirty="0" smtClean="0"/>
              <a:t>ZrB2.</a:t>
            </a:r>
            <a:endParaRPr lang="en-US" sz="1000" b="1" dirty="0"/>
          </a:p>
        </p:txBody>
      </p:sp>
      <p:sp>
        <p:nvSpPr>
          <p:cNvPr id="10" name="TextBox 9"/>
          <p:cNvSpPr txBox="1"/>
          <p:nvPr/>
        </p:nvSpPr>
        <p:spPr>
          <a:xfrm>
            <a:off x="3526971" y="5995062"/>
            <a:ext cx="2462534" cy="400110"/>
          </a:xfrm>
          <a:prstGeom prst="rect">
            <a:avLst/>
          </a:prstGeom>
          <a:noFill/>
        </p:spPr>
        <p:txBody>
          <a:bodyPr wrap="none" rtlCol="0">
            <a:spAutoFit/>
          </a:bodyPr>
          <a:lstStyle/>
          <a:p>
            <a:r>
              <a:rPr lang="en-US" sz="1000" b="1" dirty="0"/>
              <a:t>Density of final product obtained by </a:t>
            </a:r>
            <a:endParaRPr lang="en-US" sz="1000" b="1" dirty="0" smtClean="0"/>
          </a:p>
          <a:p>
            <a:pPr algn="ctr"/>
            <a:r>
              <a:rPr lang="en-US" sz="1000" b="1" dirty="0" smtClean="0"/>
              <a:t>reactive SPS</a:t>
            </a:r>
            <a:endParaRPr lang="en-US" sz="1000" b="1" dirty="0"/>
          </a:p>
        </p:txBody>
      </p:sp>
      <p:sp>
        <p:nvSpPr>
          <p:cNvPr id="11" name="TextBox 10"/>
          <p:cNvSpPr txBox="1"/>
          <p:nvPr/>
        </p:nvSpPr>
        <p:spPr>
          <a:xfrm>
            <a:off x="6055429" y="5990346"/>
            <a:ext cx="2823209" cy="400110"/>
          </a:xfrm>
          <a:prstGeom prst="rect">
            <a:avLst/>
          </a:prstGeom>
          <a:noFill/>
        </p:spPr>
        <p:txBody>
          <a:bodyPr wrap="none" rtlCol="0">
            <a:spAutoFit/>
          </a:bodyPr>
          <a:lstStyle/>
          <a:p>
            <a:pPr algn="ctr"/>
            <a:r>
              <a:rPr lang="en-US" sz="1000" b="1" dirty="0" smtClean="0"/>
              <a:t>SEM </a:t>
            </a:r>
            <a:r>
              <a:rPr lang="en-US" sz="1000" b="1" dirty="0"/>
              <a:t>image of the fracture surfaces </a:t>
            </a:r>
            <a:endParaRPr lang="en-US" sz="1000" b="1" dirty="0" smtClean="0"/>
          </a:p>
          <a:p>
            <a:pPr algn="ctr"/>
            <a:r>
              <a:rPr lang="en-US" sz="1000" b="1" dirty="0" smtClean="0"/>
              <a:t>for </a:t>
            </a:r>
            <a:r>
              <a:rPr lang="en-US" sz="1000" b="1" dirty="0"/>
              <a:t>ZrB2productsobtained by reactive </a:t>
            </a:r>
            <a:r>
              <a:rPr lang="en-US" sz="1000" b="1" dirty="0" smtClean="0"/>
              <a:t>SPS</a:t>
            </a:r>
            <a:endParaRPr lang="en-US" sz="1000" b="1" dirty="0"/>
          </a:p>
        </p:txBody>
      </p:sp>
      <p:sp>
        <p:nvSpPr>
          <p:cNvPr id="3" name="Content Placeholder 2"/>
          <p:cNvSpPr>
            <a:spLocks noGrp="1"/>
          </p:cNvSpPr>
          <p:nvPr>
            <p:ph idx="1"/>
          </p:nvPr>
        </p:nvSpPr>
        <p:spPr>
          <a:xfrm>
            <a:off x="1095270" y="1129127"/>
            <a:ext cx="7727181" cy="1141281"/>
          </a:xfrm>
          <a:ln w="19050">
            <a:solidFill>
              <a:srgbClr val="4F81BD"/>
            </a:solidFill>
          </a:ln>
        </p:spPr>
        <p:txBody>
          <a:bodyPr/>
          <a:lstStyle/>
          <a:p>
            <a:r>
              <a:rPr lang="en-US" dirty="0" smtClean="0"/>
              <a:t>The </a:t>
            </a:r>
            <a:r>
              <a:rPr lang="en-US" dirty="0"/>
              <a:t>effect of the heating rate during </a:t>
            </a:r>
            <a:r>
              <a:rPr lang="en-US" b="1" dirty="0">
                <a:solidFill>
                  <a:srgbClr val="FF0000"/>
                </a:solidFill>
              </a:rPr>
              <a:t>reactive SPS </a:t>
            </a:r>
            <a:r>
              <a:rPr lang="en-US" dirty="0"/>
              <a:t>to obtain dense </a:t>
            </a:r>
            <a:r>
              <a:rPr lang="en-US" dirty="0" smtClean="0"/>
              <a:t>ZrB2 from </a:t>
            </a:r>
            <a:r>
              <a:rPr lang="en-US" dirty="0"/>
              <a:t>elemental reactants is investigated. When the temperature is </a:t>
            </a:r>
            <a:r>
              <a:rPr lang="en-US" dirty="0" smtClean="0"/>
              <a:t>increased at </a:t>
            </a:r>
            <a:r>
              <a:rPr lang="en-US" dirty="0"/>
              <a:t>500◦C/min or faster, the </a:t>
            </a:r>
            <a:r>
              <a:rPr lang="en-US" b="1" dirty="0">
                <a:solidFill>
                  <a:srgbClr val="FF0000"/>
                </a:solidFill>
              </a:rPr>
              <a:t>synthesis reaction evolves under combustion regime</a:t>
            </a:r>
            <a:r>
              <a:rPr lang="en-US" dirty="0"/>
              <a:t>. Despite of </a:t>
            </a:r>
            <a:r>
              <a:rPr lang="en-US" dirty="0" smtClean="0"/>
              <a:t>the combustion </a:t>
            </a:r>
            <a:r>
              <a:rPr lang="en-US" dirty="0"/>
              <a:t>synthesis route allows to obtain pure dense products at milder temperature conditions, </a:t>
            </a:r>
            <a:r>
              <a:rPr lang="en-US" b="1" dirty="0">
                <a:solidFill>
                  <a:srgbClr val="FF0000"/>
                </a:solidFill>
              </a:rPr>
              <a:t>safety problems</a:t>
            </a:r>
            <a:r>
              <a:rPr lang="en-US" dirty="0"/>
              <a:t> </a:t>
            </a:r>
            <a:r>
              <a:rPr lang="en-US" dirty="0" smtClean="0"/>
              <a:t>make its </a:t>
            </a:r>
            <a:r>
              <a:rPr lang="en-US" dirty="0"/>
              <a:t>exploitation not </a:t>
            </a:r>
            <a:r>
              <a:rPr lang="en-US" dirty="0" smtClean="0"/>
              <a:t>convenient. </a:t>
            </a:r>
            <a:endParaRPr lang="en-US" dirty="0"/>
          </a:p>
        </p:txBody>
      </p:sp>
      <p:sp>
        <p:nvSpPr>
          <p:cNvPr id="12" name="TextBox 11"/>
          <p:cNvSpPr txBox="1"/>
          <p:nvPr/>
        </p:nvSpPr>
        <p:spPr>
          <a:xfrm>
            <a:off x="3082299" y="2653483"/>
            <a:ext cx="5814412" cy="1015663"/>
          </a:xfrm>
          <a:prstGeom prst="rect">
            <a:avLst/>
          </a:prstGeom>
          <a:noFill/>
          <a:ln>
            <a:solidFill>
              <a:srgbClr val="4F81BD"/>
            </a:solidFill>
          </a:ln>
        </p:spPr>
        <p:txBody>
          <a:bodyPr wrap="none" rtlCol="0">
            <a:spAutoFit/>
          </a:bodyPr>
          <a:lstStyle/>
          <a:p>
            <a:r>
              <a:rPr lang="en-US" sz="1200" dirty="0"/>
              <a:t>In particular, the abrupt sample displacement </a:t>
            </a:r>
            <a:r>
              <a:rPr lang="en-US" sz="1200" dirty="0" smtClean="0"/>
              <a:t>taking place </a:t>
            </a:r>
            <a:r>
              <a:rPr lang="en-US" sz="1200" dirty="0"/>
              <a:t>during the </a:t>
            </a:r>
            <a:endParaRPr lang="en-US" sz="1200" dirty="0" smtClean="0"/>
          </a:p>
          <a:p>
            <a:r>
              <a:rPr lang="en-US" sz="1200" dirty="0" smtClean="0"/>
              <a:t>SHS  </a:t>
            </a:r>
            <a:r>
              <a:rPr lang="en-US" sz="1200" dirty="0"/>
              <a:t>reaction should be avoided, or care-fully controlled, for safety reasons</a:t>
            </a:r>
            <a:r>
              <a:rPr lang="en-US" sz="1200" dirty="0" smtClean="0"/>
              <a:t>,</a:t>
            </a:r>
          </a:p>
          <a:p>
            <a:r>
              <a:rPr lang="en-US" sz="1200" dirty="0" smtClean="0"/>
              <a:t>as </a:t>
            </a:r>
            <a:r>
              <a:rPr lang="en-US" sz="1200" dirty="0"/>
              <a:t>it may lead to </a:t>
            </a:r>
            <a:r>
              <a:rPr lang="en-US" sz="1200" dirty="0" smtClean="0"/>
              <a:t>die/punches breakage</a:t>
            </a:r>
            <a:r>
              <a:rPr lang="en-US" sz="1200" dirty="0"/>
              <a:t>. The latter one certainly </a:t>
            </a:r>
            <a:r>
              <a:rPr lang="en-US" sz="1200" dirty="0" smtClean="0"/>
              <a:t>represents</a:t>
            </a:r>
          </a:p>
          <a:p>
            <a:r>
              <a:rPr lang="en-US" sz="1200" dirty="0" smtClean="0"/>
              <a:t> </a:t>
            </a:r>
            <a:r>
              <a:rPr lang="en-US" sz="1200" dirty="0"/>
              <a:t>a crucial aspect </a:t>
            </a:r>
            <a:r>
              <a:rPr lang="en-US" sz="1200" dirty="0" err="1"/>
              <a:t>tobe</a:t>
            </a:r>
            <a:r>
              <a:rPr lang="en-US" sz="1200" dirty="0"/>
              <a:t> accounted for in view of a possible process </a:t>
            </a:r>
            <a:endParaRPr lang="en-US" sz="1200" dirty="0" smtClean="0"/>
          </a:p>
          <a:p>
            <a:r>
              <a:rPr lang="en-US" sz="1200" dirty="0" smtClean="0"/>
              <a:t>scale-up </a:t>
            </a:r>
            <a:r>
              <a:rPr lang="en-US" sz="1200" dirty="0"/>
              <a:t>for </a:t>
            </a:r>
            <a:r>
              <a:rPr lang="en-US" sz="1200" dirty="0" smtClean="0"/>
              <a:t>the fabrication </a:t>
            </a:r>
            <a:r>
              <a:rPr lang="en-US" sz="1200" dirty="0"/>
              <a:t>of </a:t>
            </a:r>
            <a:r>
              <a:rPr lang="en-US" sz="1200" dirty="0" smtClean="0"/>
              <a:t>ZrB2 by </a:t>
            </a:r>
            <a:r>
              <a:rPr lang="en-US" sz="1200" dirty="0"/>
              <a:t>reactive SPS.</a:t>
            </a:r>
          </a:p>
        </p:txBody>
      </p:sp>
    </p:spTree>
    <p:extLst>
      <p:ext uri="{BB962C8B-B14F-4D97-AF65-F5344CB8AC3E}">
        <p14:creationId xmlns:p14="http://schemas.microsoft.com/office/powerpoint/2010/main" val="22291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Рисунок 1" descr="C:\Users\Mosskiller\YandexDisk\Системы исследования\Si+C\DM\SiC_HV_K1C\Статья НАША\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166" y="1102357"/>
            <a:ext cx="3694234" cy="14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65768" y="100333"/>
            <a:ext cx="7219950" cy="584775"/>
          </a:xfrm>
          <a:prstGeom prst="rect">
            <a:avLst/>
          </a:prstGeom>
        </p:spPr>
        <p:txBody>
          <a:bodyPr wrap="square">
            <a:spAutoFit/>
          </a:bodyPr>
          <a:lstStyle/>
          <a:p>
            <a:pPr>
              <a:defRPr/>
            </a:pPr>
            <a:r>
              <a:rPr lang="en-US" sz="3200" b="1" i="1" dirty="0" smtClean="0">
                <a:solidFill>
                  <a:srgbClr val="002060"/>
                </a:solidFill>
                <a:effectLst>
                  <a:outerShdw blurRad="38100" dist="38100" dir="2700000" algn="tl">
                    <a:srgbClr val="000000">
                      <a:alpha val="43137"/>
                    </a:srgbClr>
                  </a:outerShdw>
                </a:effectLst>
                <a:latin typeface="Century Gothic"/>
              </a:rPr>
              <a:t>Pore-free </a:t>
            </a:r>
            <a:r>
              <a:rPr lang="en-US" sz="3200" b="1" i="1" dirty="0" err="1" smtClean="0">
                <a:solidFill>
                  <a:srgbClr val="002060"/>
                </a:solidFill>
                <a:effectLst>
                  <a:outerShdw blurRad="38100" dist="38100" dir="2700000" algn="tl">
                    <a:srgbClr val="000000">
                      <a:alpha val="43137"/>
                    </a:srgbClr>
                  </a:outerShdw>
                </a:effectLst>
                <a:latin typeface="Century Gothic"/>
              </a:rPr>
              <a:t>SiC</a:t>
            </a:r>
            <a:r>
              <a:rPr lang="en-US" sz="3200" b="1" i="1" dirty="0" smtClean="0">
                <a:solidFill>
                  <a:srgbClr val="002060"/>
                </a:solidFill>
                <a:effectLst>
                  <a:outerShdw blurRad="38100" dist="38100" dir="2700000" algn="tl">
                    <a:srgbClr val="000000">
                      <a:alpha val="43137"/>
                    </a:srgbClr>
                  </a:outerShdw>
                </a:effectLst>
                <a:latin typeface="Century Gothic"/>
              </a:rPr>
              <a:t> Ceramics by SHS+SPS</a:t>
            </a:r>
            <a:endParaRPr lang="ru-RU" sz="3200" b="1" i="1" dirty="0">
              <a:solidFill>
                <a:srgbClr val="002060"/>
              </a:solidFill>
              <a:effectLst>
                <a:outerShdw blurRad="38100" dist="38100" dir="2700000" algn="tl">
                  <a:srgbClr val="000000">
                    <a:alpha val="43137"/>
                  </a:srgbClr>
                </a:outerShdw>
              </a:effectLst>
              <a:latin typeface="Century Gothic"/>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11266974"/>
              </p:ext>
            </p:extLst>
          </p:nvPr>
        </p:nvGraphicFramePr>
        <p:xfrm>
          <a:off x="1960350" y="3402468"/>
          <a:ext cx="5865211" cy="1516793"/>
        </p:xfrm>
        <a:graphic>
          <a:graphicData uri="http://schemas.openxmlformats.org/drawingml/2006/table">
            <a:tbl>
              <a:tblPr firstRow="1" firstCol="1" bandRow="1">
                <a:tableStyleId>{5C22544A-7EE6-4342-B048-85BDC9FD1C3A}</a:tableStyleId>
              </a:tblPr>
              <a:tblGrid>
                <a:gridCol w="903633"/>
                <a:gridCol w="1068352"/>
                <a:gridCol w="1946613"/>
                <a:gridCol w="1946613"/>
              </a:tblGrid>
              <a:tr h="323557">
                <a:tc>
                  <a:txBody>
                    <a:bodyPr/>
                    <a:lstStyle/>
                    <a:p>
                      <a:pPr algn="ctr">
                        <a:lnSpc>
                          <a:spcPct val="115000"/>
                        </a:lnSpc>
                        <a:spcAft>
                          <a:spcPts val="0"/>
                        </a:spcAft>
                      </a:pPr>
                      <a:r>
                        <a:rPr lang="en-US" sz="900" b="0" dirty="0">
                          <a:effectLst/>
                        </a:rPr>
                        <a:t>Equation number</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900" b="0" dirty="0">
                          <a:effectLst/>
                        </a:rPr>
                        <a:t>Reference</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900" b="0" dirty="0">
                          <a:effectLst/>
                        </a:rPr>
                        <a:t>Equation</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US" sz="900" b="0" kern="1200" dirty="0" smtClean="0">
                          <a:solidFill>
                            <a:schemeClr val="lt1"/>
                          </a:solidFill>
                          <a:effectLst/>
                          <a:latin typeface="+mn-lt"/>
                          <a:ea typeface="+mn-ea"/>
                          <a:cs typeface="+mn-cs"/>
                        </a:rPr>
                        <a:t>K1C, (MPa∙m1/2)</a:t>
                      </a:r>
                      <a:endParaRPr lang="ru-RU" sz="900" b="0" kern="1200" dirty="0">
                        <a:solidFill>
                          <a:schemeClr val="lt1"/>
                        </a:solidFill>
                        <a:effectLst/>
                        <a:latin typeface="+mn-lt"/>
                        <a:ea typeface="+mn-ea"/>
                        <a:cs typeface="+mn-cs"/>
                      </a:endParaRPr>
                    </a:p>
                  </a:txBody>
                  <a:tcPr marL="51435" marR="51435" marT="0" marB="0" anchor="ctr"/>
                </a:tc>
              </a:tr>
              <a:tr h="241847">
                <a:tc>
                  <a:txBody>
                    <a:bodyPr/>
                    <a:lstStyle/>
                    <a:p>
                      <a:pPr algn="ctr">
                        <a:lnSpc>
                          <a:spcPct val="115000"/>
                        </a:lnSpc>
                        <a:spcAft>
                          <a:spcPts val="0"/>
                        </a:spcAft>
                      </a:pPr>
                      <a:r>
                        <a:rPr lang="en-US" sz="900" b="0" dirty="0">
                          <a:effectLst/>
                        </a:rPr>
                        <a:t>P-1</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just">
                        <a:lnSpc>
                          <a:spcPct val="115000"/>
                        </a:lnSpc>
                        <a:spcAft>
                          <a:spcPts val="0"/>
                        </a:spcAft>
                      </a:pPr>
                      <a:r>
                        <a:rPr lang="en-US" sz="900" dirty="0" err="1">
                          <a:effectLst/>
                        </a:rPr>
                        <a:t>Niihara</a:t>
                      </a:r>
                      <a:r>
                        <a:rPr lang="en-US" sz="900" dirty="0">
                          <a:effectLst/>
                        </a:rPr>
                        <a:t> et </a:t>
                      </a:r>
                      <a:r>
                        <a:rPr lang="en-US" sz="900" dirty="0" smtClean="0">
                          <a:effectLst/>
                        </a:rPr>
                        <a:t>al.</a:t>
                      </a:r>
                      <a:endParaRPr lang="ru-RU"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endParaRPr lang="ru-RU" sz="1200"/>
                    </a:p>
                  </a:txBody>
                  <a:tcPr marL="51435" marR="51435" marT="0" marB="0" anchor="ctr">
                    <a:blipFill rotWithShape="0">
                      <a:blip r:embed="rId3"/>
                      <a:stretch>
                        <a:fillRect l="-102023" t="-144186" r="-101156" b="-576744"/>
                      </a:stretch>
                    </a:blipFill>
                  </a:tcPr>
                </a:tc>
                <a:tc>
                  <a:txBody>
                    <a:bodyPr/>
                    <a:lstStyle/>
                    <a:p>
                      <a:pPr algn="ctr">
                        <a:lnSpc>
                          <a:spcPct val="115000"/>
                        </a:lnSpc>
                        <a:spcAft>
                          <a:spcPts val="0"/>
                        </a:spcAft>
                      </a:pPr>
                      <a:r>
                        <a:rPr lang="en-US" sz="1000" kern="1200" dirty="0" smtClean="0">
                          <a:solidFill>
                            <a:schemeClr val="dk1"/>
                          </a:solidFill>
                          <a:effectLst/>
                          <a:latin typeface="+mn-lt"/>
                          <a:ea typeface="+mn-ea"/>
                          <a:cs typeface="+mn-cs"/>
                        </a:rPr>
                        <a:t>4.36±0.15</a:t>
                      </a:r>
                      <a:endParaRPr lang="ru-RU" sz="7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r>
              <a:tr h="241847">
                <a:tc>
                  <a:txBody>
                    <a:bodyPr/>
                    <a:lstStyle/>
                    <a:p>
                      <a:pPr algn="ctr">
                        <a:lnSpc>
                          <a:spcPct val="115000"/>
                        </a:lnSpc>
                        <a:spcAft>
                          <a:spcPts val="0"/>
                        </a:spcAft>
                      </a:pPr>
                      <a:r>
                        <a:rPr lang="en-US" sz="900" b="0">
                          <a:effectLst/>
                        </a:rPr>
                        <a:t>P-2</a:t>
                      </a:r>
                      <a:endParaRPr lang="ru-RU" sz="800" b="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just">
                        <a:lnSpc>
                          <a:spcPct val="115000"/>
                        </a:lnSpc>
                        <a:spcAft>
                          <a:spcPts val="0"/>
                        </a:spcAft>
                      </a:pPr>
                      <a:r>
                        <a:rPr lang="en-US" sz="900" dirty="0">
                          <a:effectLst/>
                        </a:rPr>
                        <a:t>Shetty et </a:t>
                      </a:r>
                      <a:r>
                        <a:rPr lang="en-US" sz="900" dirty="0" smtClean="0">
                          <a:effectLst/>
                        </a:rPr>
                        <a:t>al.</a:t>
                      </a:r>
                      <a:endParaRPr lang="ru-RU"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endParaRPr lang="ru-RU" sz="1200"/>
                    </a:p>
                  </a:txBody>
                  <a:tcPr marL="51435" marR="51435" marT="0" marB="0" anchor="ctr">
                    <a:blipFill rotWithShape="0">
                      <a:blip r:embed="rId3"/>
                      <a:stretch>
                        <a:fillRect l="-102023" t="-244186" r="-101156" b="-476744"/>
                      </a:stretch>
                    </a:blipFill>
                  </a:tcPr>
                </a:tc>
                <a:tc>
                  <a:txBody>
                    <a:bodyPr/>
                    <a:lstStyle/>
                    <a:p>
                      <a:pPr algn="ctr">
                        <a:lnSpc>
                          <a:spcPct val="150000"/>
                        </a:lnSpc>
                        <a:spcAft>
                          <a:spcPts val="0"/>
                        </a:spcAft>
                      </a:pPr>
                      <a:r>
                        <a:rPr lang="en-US" sz="1000" kern="1200" dirty="0">
                          <a:solidFill>
                            <a:schemeClr val="dk1"/>
                          </a:solidFill>
                          <a:effectLst/>
                          <a:latin typeface="+mn-lt"/>
                          <a:ea typeface="+mn-ea"/>
                          <a:cs typeface="+mn-cs"/>
                        </a:rPr>
                        <a:t>5.25±0.18</a:t>
                      </a:r>
                      <a:endParaRPr lang="ru-RU" sz="1000" kern="1200" dirty="0">
                        <a:solidFill>
                          <a:schemeClr val="dk1"/>
                        </a:solidFill>
                        <a:effectLst/>
                        <a:latin typeface="+mn-lt"/>
                        <a:ea typeface="+mn-ea"/>
                        <a:cs typeface="+mn-cs"/>
                      </a:endParaRPr>
                    </a:p>
                  </a:txBody>
                  <a:tcPr marL="51435" marR="51435" marT="0" marB="0"/>
                </a:tc>
              </a:tr>
              <a:tr h="236514">
                <a:tc>
                  <a:txBody>
                    <a:bodyPr/>
                    <a:lstStyle/>
                    <a:p>
                      <a:pPr algn="ctr">
                        <a:lnSpc>
                          <a:spcPct val="115000"/>
                        </a:lnSpc>
                        <a:spcAft>
                          <a:spcPts val="0"/>
                        </a:spcAft>
                      </a:pPr>
                      <a:r>
                        <a:rPr lang="en-US" sz="900" b="0" dirty="0">
                          <a:effectLst/>
                        </a:rPr>
                        <a:t>R-1</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just">
                        <a:lnSpc>
                          <a:spcPct val="115000"/>
                        </a:lnSpc>
                        <a:spcAft>
                          <a:spcPts val="0"/>
                        </a:spcAft>
                      </a:pPr>
                      <a:r>
                        <a:rPr lang="en-US" sz="900" dirty="0" err="1">
                          <a:effectLst/>
                        </a:rPr>
                        <a:t>Anstis</a:t>
                      </a:r>
                      <a:r>
                        <a:rPr lang="en-US" sz="900" dirty="0">
                          <a:effectLst/>
                        </a:rPr>
                        <a:t> et al</a:t>
                      </a:r>
                      <a:r>
                        <a:rPr lang="en-US" sz="900" dirty="0" smtClean="0">
                          <a:effectLst/>
                        </a:rPr>
                        <a:t>.</a:t>
                      </a:r>
                      <a:endParaRPr lang="ru-RU"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endParaRPr lang="ru-RU" sz="1200"/>
                    </a:p>
                  </a:txBody>
                  <a:tcPr marL="51435" marR="51435" marT="0" marB="0" anchor="ctr">
                    <a:blipFill rotWithShape="0">
                      <a:blip r:embed="rId3"/>
                      <a:stretch>
                        <a:fillRect l="-102023" t="-352381" r="-101156" b="-388095"/>
                      </a:stretch>
                    </a:blipFill>
                  </a:tcPr>
                </a:tc>
                <a:tc>
                  <a:txBody>
                    <a:bodyPr/>
                    <a:lstStyle/>
                    <a:p>
                      <a:pPr algn="ctr">
                        <a:lnSpc>
                          <a:spcPct val="115000"/>
                        </a:lnSpc>
                        <a:spcAft>
                          <a:spcPts val="0"/>
                        </a:spcAft>
                      </a:pPr>
                      <a:r>
                        <a:rPr lang="en-US" sz="1000" kern="1200" dirty="0" smtClean="0">
                          <a:solidFill>
                            <a:schemeClr val="dk1"/>
                          </a:solidFill>
                          <a:effectLst/>
                          <a:latin typeface="+mn-lt"/>
                          <a:ea typeface="+mn-ea"/>
                          <a:cs typeface="+mn-cs"/>
                        </a:rPr>
                        <a:t>3.05±0.3</a:t>
                      </a:r>
                      <a:endParaRPr lang="ru-RU" sz="7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r>
              <a:tr h="236514">
                <a:tc>
                  <a:txBody>
                    <a:bodyPr/>
                    <a:lstStyle/>
                    <a:p>
                      <a:pPr algn="ctr">
                        <a:lnSpc>
                          <a:spcPct val="115000"/>
                        </a:lnSpc>
                        <a:spcAft>
                          <a:spcPts val="0"/>
                        </a:spcAft>
                      </a:pPr>
                      <a:r>
                        <a:rPr lang="en-US" sz="900" b="0" dirty="0">
                          <a:effectLst/>
                        </a:rPr>
                        <a:t>R-2</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just">
                        <a:lnSpc>
                          <a:spcPct val="115000"/>
                        </a:lnSpc>
                        <a:spcAft>
                          <a:spcPts val="0"/>
                        </a:spcAft>
                      </a:pPr>
                      <a:r>
                        <a:rPr lang="en-US" sz="900" dirty="0" err="1">
                          <a:effectLst/>
                        </a:rPr>
                        <a:t>Niihara</a:t>
                      </a:r>
                      <a:r>
                        <a:rPr lang="en-US" sz="900" dirty="0">
                          <a:effectLst/>
                        </a:rPr>
                        <a:t> et al</a:t>
                      </a:r>
                      <a:r>
                        <a:rPr lang="en-US" sz="900" dirty="0" smtClean="0">
                          <a:effectLst/>
                        </a:rPr>
                        <a:t>.</a:t>
                      </a:r>
                      <a:endParaRPr lang="ru-RU"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endParaRPr lang="ru-RU" sz="1200"/>
                    </a:p>
                  </a:txBody>
                  <a:tcPr marL="51435" marR="51435" marT="0" marB="0" anchor="ctr">
                    <a:blipFill rotWithShape="0">
                      <a:blip r:embed="rId3"/>
                      <a:stretch>
                        <a:fillRect l="-102023" t="-452381" r="-101156" b="-288095"/>
                      </a:stretch>
                    </a:blipFill>
                  </a:tcPr>
                </a:tc>
                <a:tc>
                  <a:txBody>
                    <a:bodyPr/>
                    <a:lstStyle/>
                    <a:p>
                      <a:pPr algn="ctr">
                        <a:lnSpc>
                          <a:spcPct val="115000"/>
                        </a:lnSpc>
                        <a:spcAft>
                          <a:spcPts val="0"/>
                        </a:spcAft>
                      </a:pPr>
                      <a:r>
                        <a:rPr lang="en-US" sz="1000" kern="1200" dirty="0" smtClean="0">
                          <a:solidFill>
                            <a:schemeClr val="dk1"/>
                          </a:solidFill>
                          <a:effectLst/>
                          <a:latin typeface="+mn-lt"/>
                          <a:ea typeface="+mn-ea"/>
                          <a:cs typeface="+mn-cs"/>
                        </a:rPr>
                        <a:t>4.70±0.45</a:t>
                      </a:r>
                      <a:endParaRPr lang="ru-RU" sz="7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r>
              <a:tr h="236514">
                <a:tc>
                  <a:txBody>
                    <a:bodyPr/>
                    <a:lstStyle/>
                    <a:p>
                      <a:pPr algn="ctr">
                        <a:lnSpc>
                          <a:spcPct val="115000"/>
                        </a:lnSpc>
                        <a:spcAft>
                          <a:spcPts val="0"/>
                        </a:spcAft>
                      </a:pPr>
                      <a:r>
                        <a:rPr lang="en-US" sz="900" b="0" dirty="0">
                          <a:effectLst/>
                        </a:rPr>
                        <a:t>R-3</a:t>
                      </a:r>
                      <a:endParaRPr lang="ru-RU" sz="800" b="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pPr algn="just">
                        <a:lnSpc>
                          <a:spcPct val="115000"/>
                        </a:lnSpc>
                        <a:spcAft>
                          <a:spcPts val="0"/>
                        </a:spcAft>
                      </a:pPr>
                      <a:r>
                        <a:rPr lang="en-US" sz="900" dirty="0" err="1">
                          <a:effectLst/>
                        </a:rPr>
                        <a:t>Laugier</a:t>
                      </a:r>
                      <a:r>
                        <a:rPr lang="en-US" sz="900" dirty="0">
                          <a:effectLst/>
                        </a:rPr>
                        <a:t> </a:t>
                      </a:r>
                      <a:endParaRPr lang="ru-RU" sz="8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c>
                  <a:txBody>
                    <a:bodyPr/>
                    <a:lstStyle/>
                    <a:p>
                      <a:endParaRPr lang="ru-RU" sz="1200"/>
                    </a:p>
                  </a:txBody>
                  <a:tcPr marL="51435" marR="51435" marT="0" marB="0" anchor="ctr">
                    <a:blipFill rotWithShape="0">
                      <a:blip r:embed="rId3"/>
                      <a:stretch>
                        <a:fillRect l="-102023" t="-552381" r="-101156" b="-188095"/>
                      </a:stretch>
                    </a:blipFill>
                  </a:tcPr>
                </a:tc>
                <a:tc>
                  <a:txBody>
                    <a:bodyPr/>
                    <a:lstStyle/>
                    <a:p>
                      <a:pPr algn="ctr">
                        <a:lnSpc>
                          <a:spcPct val="115000"/>
                        </a:lnSpc>
                        <a:spcAft>
                          <a:spcPts val="0"/>
                        </a:spcAft>
                      </a:pPr>
                      <a:r>
                        <a:rPr lang="en-US" sz="1000" kern="1200" dirty="0" smtClean="0">
                          <a:solidFill>
                            <a:schemeClr val="dk1"/>
                          </a:solidFill>
                          <a:effectLst/>
                          <a:latin typeface="+mn-lt"/>
                          <a:ea typeface="+mn-ea"/>
                          <a:cs typeface="+mn-cs"/>
                        </a:rPr>
                        <a:t>3.0±0.30</a:t>
                      </a:r>
                      <a:endParaRPr lang="ru-RU" sz="700" dirty="0">
                        <a:effectLst/>
                        <a:latin typeface="Calibri" panose="020F0502020204030204" pitchFamily="34" charset="0"/>
                        <a:ea typeface="PMingLiU" panose="02020500000000000000" pitchFamily="18" charset="-120"/>
                        <a:cs typeface="Times New Roman" panose="02020603050405020304" pitchFamily="18" charset="0"/>
                      </a:endParaRPr>
                    </a:p>
                  </a:txBody>
                  <a:tcPr marL="51435" marR="51435" marT="0" marB="0" anchor="ctr"/>
                </a:tc>
              </a:tr>
            </a:tbl>
          </a:graphicData>
        </a:graphic>
      </p:graphicFrame>
      <p:sp>
        <p:nvSpPr>
          <p:cNvPr id="5" name="Прямоугольник 4"/>
          <p:cNvSpPr/>
          <p:nvPr/>
        </p:nvSpPr>
        <p:spPr>
          <a:xfrm>
            <a:off x="1844920" y="2711223"/>
            <a:ext cx="4448908" cy="553998"/>
          </a:xfrm>
          <a:prstGeom prst="rect">
            <a:avLst/>
          </a:prstGeom>
        </p:spPr>
        <p:txBody>
          <a:bodyPr>
            <a:spAutoFit/>
          </a:bodyPr>
          <a:lstStyle/>
          <a:p>
            <a:pPr>
              <a:defRPr/>
            </a:pPr>
            <a:r>
              <a:rPr lang="en-US" sz="1500" b="1" i="1" dirty="0">
                <a:solidFill>
                  <a:srgbClr val="31B4E6">
                    <a:lumMod val="75000"/>
                  </a:srgbClr>
                </a:solidFill>
                <a:effectLst>
                  <a:outerShdw blurRad="38100" dist="38100" dir="2700000" algn="tl">
                    <a:srgbClr val="000000">
                      <a:alpha val="43137"/>
                    </a:srgbClr>
                  </a:outerShdw>
                </a:effectLst>
                <a:latin typeface="Century Gothic"/>
              </a:rPr>
              <a:t>Equation for Calculation of K1C Values from Vickers Crack Systems</a:t>
            </a:r>
            <a:endParaRPr lang="ru-RU" sz="1500" b="1" i="1" dirty="0">
              <a:solidFill>
                <a:srgbClr val="31B4E6">
                  <a:lumMod val="75000"/>
                </a:srgbClr>
              </a:solidFill>
              <a:effectLst>
                <a:outerShdw blurRad="38100" dist="38100" dir="2700000" algn="tl">
                  <a:srgbClr val="000000">
                    <a:alpha val="43137"/>
                  </a:srgbClr>
                </a:outerShdw>
              </a:effectLst>
              <a:latin typeface="Century Gothic"/>
            </a:endParaRPr>
          </a:p>
        </p:txBody>
      </p:sp>
      <p:sp>
        <p:nvSpPr>
          <p:cNvPr id="67589" name="Прямоугольник 6"/>
          <p:cNvSpPr>
            <a:spLocks noChangeArrowheads="1"/>
          </p:cNvSpPr>
          <p:nvPr/>
        </p:nvSpPr>
        <p:spPr bwMode="auto">
          <a:xfrm>
            <a:off x="6949984" y="1357334"/>
            <a:ext cx="1184031" cy="10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굴림" panose="020B0600000101010101" pitchFamily="34" charset="-127"/>
                <a:ea typeface="굴림" panose="020B0600000101010101" pitchFamily="34" charset="-127"/>
              </a:defRPr>
            </a:lvl1pPr>
            <a:lvl2pPr marL="742950" indent="-285750">
              <a:defRPr kumimoji="1" sz="2400">
                <a:solidFill>
                  <a:schemeClr val="tx1"/>
                </a:solidFill>
                <a:latin typeface="굴림" panose="020B0600000101010101" pitchFamily="34" charset="-127"/>
                <a:ea typeface="굴림" panose="020B0600000101010101" pitchFamily="34" charset="-127"/>
              </a:defRPr>
            </a:lvl2pPr>
            <a:lvl3pPr marL="1143000" indent="-228600">
              <a:defRPr kumimoji="1" sz="2400">
                <a:solidFill>
                  <a:schemeClr val="tx1"/>
                </a:solidFill>
                <a:latin typeface="굴림" panose="020B0600000101010101" pitchFamily="34" charset="-127"/>
                <a:ea typeface="굴림" panose="020B0600000101010101" pitchFamily="34" charset="-127"/>
              </a:defRPr>
            </a:lvl3pPr>
            <a:lvl4pPr marL="1600200" indent="-228600">
              <a:defRPr kumimoji="1" sz="2400">
                <a:solidFill>
                  <a:schemeClr val="tx1"/>
                </a:solidFill>
                <a:latin typeface="굴림" panose="020B0600000101010101" pitchFamily="34" charset="-127"/>
                <a:ea typeface="굴림" panose="020B0600000101010101" pitchFamily="34" charset="-127"/>
              </a:defRPr>
            </a:lvl4pPr>
            <a:lvl5pPr marL="2057400" indent="-228600">
              <a:defRPr kumimoji="1" sz="2400">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9pPr>
          </a:lstStyle>
          <a:p>
            <a:pPr eaLnBrk="1" hangingPunct="1"/>
            <a:r>
              <a:rPr kumimoji="0" lang="en-US" altLang="en-US" sz="1477" b="1">
                <a:solidFill>
                  <a:srgbClr val="00315C"/>
                </a:solidFill>
                <a:latin typeface="Century Gothic" panose="020B0502020202020204" pitchFamily="34" charset="0"/>
              </a:rPr>
              <a:t>2000</a:t>
            </a:r>
            <a:r>
              <a:rPr kumimoji="0" lang="en-US" altLang="en-US" sz="1477" b="1">
                <a:solidFill>
                  <a:srgbClr val="132C48"/>
                </a:solidFill>
                <a:latin typeface="Century Gothic" panose="020B0502020202020204" pitchFamily="34" charset="0"/>
              </a:rPr>
              <a:t> </a:t>
            </a:r>
            <a:r>
              <a:rPr kumimoji="0" lang="en-US" altLang="en-US" sz="1477" b="1">
                <a:solidFill>
                  <a:srgbClr val="132C48"/>
                </a:solidFill>
                <a:latin typeface="Century Gothic" panose="020B0502020202020204" pitchFamily="34" charset="0"/>
                <a:ea typeface="PMingLiU" panose="02020500000000000000" pitchFamily="18" charset="-120"/>
              </a:rPr>
              <a:t>ºC</a:t>
            </a:r>
            <a:endParaRPr kumimoji="0" lang="en-US" altLang="en-US" sz="1477" b="1">
              <a:solidFill>
                <a:srgbClr val="132C48"/>
              </a:solidFill>
              <a:latin typeface="Century Gothic" panose="020B0502020202020204" pitchFamily="34" charset="0"/>
            </a:endParaRPr>
          </a:p>
          <a:p>
            <a:pPr eaLnBrk="1" hangingPunct="1"/>
            <a:r>
              <a:rPr kumimoji="0" lang="en-US" altLang="en-US" sz="1477" b="1">
                <a:solidFill>
                  <a:srgbClr val="00315C"/>
                </a:solidFill>
                <a:latin typeface="Century Gothic" panose="020B0502020202020204" pitchFamily="34" charset="0"/>
              </a:rPr>
              <a:t>200 K/min</a:t>
            </a:r>
          </a:p>
          <a:p>
            <a:pPr eaLnBrk="1" hangingPunct="1"/>
            <a:r>
              <a:rPr kumimoji="0" lang="en-US" altLang="en-US" sz="1477" b="1">
                <a:solidFill>
                  <a:srgbClr val="00315C"/>
                </a:solidFill>
                <a:latin typeface="Century Gothic" panose="020B0502020202020204" pitchFamily="34" charset="0"/>
              </a:rPr>
              <a:t>60 min</a:t>
            </a:r>
          </a:p>
          <a:p>
            <a:pPr eaLnBrk="1" hangingPunct="1"/>
            <a:r>
              <a:rPr kumimoji="0" lang="en-US" altLang="en-US" sz="1477" b="1">
                <a:solidFill>
                  <a:srgbClr val="00315C"/>
                </a:solidFill>
                <a:latin typeface="Century Gothic" panose="020B0502020202020204" pitchFamily="34" charset="0"/>
              </a:rPr>
              <a:t>90 MPa</a:t>
            </a:r>
            <a:endParaRPr kumimoji="0" lang="ru-RU" altLang="en-US" sz="1477" b="1">
              <a:solidFill>
                <a:srgbClr val="00315C"/>
              </a:solidFill>
              <a:latin typeface="Century Gothic" panose="020B0502020202020204" pitchFamily="34" charset="0"/>
            </a:endParaRPr>
          </a:p>
        </p:txBody>
      </p:sp>
      <p:sp>
        <p:nvSpPr>
          <p:cNvPr id="6" name="Прямоугольник 5"/>
          <p:cNvSpPr/>
          <p:nvPr/>
        </p:nvSpPr>
        <p:spPr>
          <a:xfrm>
            <a:off x="6293828" y="2804193"/>
            <a:ext cx="1176925" cy="323165"/>
          </a:xfrm>
          <a:prstGeom prst="rect">
            <a:avLst/>
          </a:prstGeom>
        </p:spPr>
        <p:txBody>
          <a:bodyPr wrap="none">
            <a:spAutoFit/>
          </a:bodyPr>
          <a:lstStyle/>
          <a:p>
            <a:pPr>
              <a:defRPr/>
            </a:pPr>
            <a:r>
              <a:rPr lang="en-US" sz="1500" b="1" dirty="0">
                <a:solidFill>
                  <a:srgbClr val="00315C"/>
                </a:solidFill>
                <a:latin typeface="Century Gothic"/>
              </a:rPr>
              <a:t>H</a:t>
            </a:r>
            <a:r>
              <a:rPr lang="en-US" sz="900" b="1" dirty="0">
                <a:solidFill>
                  <a:srgbClr val="00315C"/>
                </a:solidFill>
                <a:latin typeface="Century Gothic"/>
              </a:rPr>
              <a:t>V</a:t>
            </a:r>
            <a:r>
              <a:rPr lang="en-US" sz="1500" b="1" dirty="0">
                <a:solidFill>
                  <a:srgbClr val="00315C"/>
                </a:solidFill>
                <a:latin typeface="Century Gothic"/>
              </a:rPr>
              <a:t>=24 </a:t>
            </a:r>
            <a:r>
              <a:rPr lang="en-US" sz="1500" b="1" dirty="0" err="1">
                <a:solidFill>
                  <a:srgbClr val="00315C"/>
                </a:solidFill>
                <a:latin typeface="Century Gothic"/>
              </a:rPr>
              <a:t>GPa</a:t>
            </a:r>
            <a:endParaRPr lang="ru-RU" sz="1500" b="1" dirty="0">
              <a:solidFill>
                <a:srgbClr val="00315C"/>
              </a:solidFill>
              <a:latin typeface="Century Gothic"/>
            </a:endParaRPr>
          </a:p>
        </p:txBody>
      </p:sp>
      <p:sp>
        <p:nvSpPr>
          <p:cNvPr id="8" name="TextBox 7"/>
          <p:cNvSpPr txBox="1"/>
          <p:nvPr/>
        </p:nvSpPr>
        <p:spPr>
          <a:xfrm>
            <a:off x="1409365" y="1056931"/>
            <a:ext cx="550985" cy="603883"/>
          </a:xfrm>
          <a:prstGeom prst="rect">
            <a:avLst/>
          </a:prstGeom>
          <a:noFill/>
        </p:spPr>
        <p:txBody>
          <a:bodyPr>
            <a:spAutoFit/>
          </a:bodyPr>
          <a:lstStyle/>
          <a:p>
            <a:pPr>
              <a:defRPr/>
            </a:pPr>
            <a:r>
              <a:rPr lang="en-US" sz="1662" b="1" dirty="0">
                <a:solidFill>
                  <a:prstClr val="white"/>
                </a:solidFill>
                <a:latin typeface="Century Gothic"/>
              </a:rPr>
              <a:t># 13</a:t>
            </a:r>
            <a:endParaRPr lang="ru-RU" sz="1662" b="1" dirty="0">
              <a:solidFill>
                <a:prstClr val="white"/>
              </a:solidFill>
              <a:latin typeface="Century Gothic"/>
            </a:endParaRPr>
          </a:p>
        </p:txBody>
      </p:sp>
      <p:sp>
        <p:nvSpPr>
          <p:cNvPr id="10" name="Прямоугольник 9"/>
          <p:cNvSpPr/>
          <p:nvPr/>
        </p:nvSpPr>
        <p:spPr>
          <a:xfrm>
            <a:off x="-19050" y="5147897"/>
            <a:ext cx="9144001" cy="8528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62">
              <a:solidFill>
                <a:prstClr val="white"/>
              </a:solidFill>
            </a:endParaRPr>
          </a:p>
        </p:txBody>
      </p:sp>
      <p:sp>
        <p:nvSpPr>
          <p:cNvPr id="67593" name="Прямоугольник 10"/>
          <p:cNvSpPr>
            <a:spLocks noChangeArrowheads="1"/>
          </p:cNvSpPr>
          <p:nvPr/>
        </p:nvSpPr>
        <p:spPr bwMode="auto">
          <a:xfrm>
            <a:off x="1128012" y="1722216"/>
            <a:ext cx="186301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굴림" panose="020B0600000101010101" pitchFamily="34" charset="-127"/>
                <a:ea typeface="굴림" panose="020B0600000101010101" pitchFamily="34" charset="-127"/>
              </a:defRPr>
            </a:lvl1pPr>
            <a:lvl2pPr marL="742950" indent="-285750">
              <a:defRPr kumimoji="1" sz="2400">
                <a:solidFill>
                  <a:schemeClr val="tx1"/>
                </a:solidFill>
                <a:latin typeface="굴림" panose="020B0600000101010101" pitchFamily="34" charset="-127"/>
                <a:ea typeface="굴림" panose="020B0600000101010101" pitchFamily="34" charset="-127"/>
              </a:defRPr>
            </a:lvl2pPr>
            <a:lvl3pPr marL="1143000" indent="-228600">
              <a:defRPr kumimoji="1" sz="2400">
                <a:solidFill>
                  <a:schemeClr val="tx1"/>
                </a:solidFill>
                <a:latin typeface="굴림" panose="020B0600000101010101" pitchFamily="34" charset="-127"/>
                <a:ea typeface="굴림" panose="020B0600000101010101" pitchFamily="34" charset="-127"/>
              </a:defRPr>
            </a:lvl3pPr>
            <a:lvl4pPr marL="1600200" indent="-228600">
              <a:defRPr kumimoji="1" sz="2400">
                <a:solidFill>
                  <a:schemeClr val="tx1"/>
                </a:solidFill>
                <a:latin typeface="굴림" panose="020B0600000101010101" pitchFamily="34" charset="-127"/>
                <a:ea typeface="굴림" panose="020B0600000101010101" pitchFamily="34" charset="-127"/>
              </a:defRPr>
            </a:lvl4pPr>
            <a:lvl5pPr marL="2057400" indent="-228600">
              <a:defRPr kumimoji="1" sz="2400">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9pPr>
          </a:lstStyle>
          <a:p>
            <a:pPr eaLnBrk="1" hangingPunct="1"/>
            <a:r>
              <a:rPr kumimoji="0" lang="en-US" altLang="en-US" sz="1662" b="1">
                <a:solidFill>
                  <a:srgbClr val="000000"/>
                </a:solidFill>
                <a:latin typeface="Century Gothic" panose="020B0502020202020204" pitchFamily="34" charset="0"/>
                <a:ea typeface="PMingLiU" panose="02020500000000000000" pitchFamily="18" charset="-120"/>
              </a:rPr>
              <a:t>Relative density </a:t>
            </a:r>
            <a:endParaRPr kumimoji="0" lang="ru-RU" altLang="en-US" sz="1662" b="1">
              <a:solidFill>
                <a:srgbClr val="000000"/>
              </a:solidFill>
              <a:latin typeface="Century Gothic" panose="020B0502020202020204" pitchFamily="34" charset="0"/>
              <a:ea typeface="PMingLiU" panose="02020500000000000000" pitchFamily="18" charset="-120"/>
            </a:endParaRPr>
          </a:p>
        </p:txBody>
      </p:sp>
      <p:sp>
        <p:nvSpPr>
          <p:cNvPr id="13" name="Прямоугольник 12"/>
          <p:cNvSpPr>
            <a:spLocks noChangeArrowheads="1"/>
          </p:cNvSpPr>
          <p:nvPr/>
        </p:nvSpPr>
        <p:spPr bwMode="auto">
          <a:xfrm>
            <a:off x="1898804" y="2110542"/>
            <a:ext cx="800100" cy="276958"/>
          </a:xfrm>
          <a:prstGeom prst="rect">
            <a:avLst/>
          </a:prstGeom>
          <a:gradFill rotWithShape="1">
            <a:gsLst>
              <a:gs pos="0">
                <a:srgbClr val="476B9E"/>
              </a:gs>
              <a:gs pos="100000">
                <a:srgbClr val="235387"/>
              </a:gs>
            </a:gsLst>
            <a:lin ang="5400000"/>
          </a:gradFill>
          <a:ln w="9525" cap="rnd">
            <a:solidFill>
              <a:srgbClr val="24558A"/>
            </a:solidFill>
            <a:miter lim="800000"/>
            <a:headEnd/>
            <a:tailEnd/>
          </a:ln>
          <a:effectLst>
            <a:outerShdw blurRad="38100" dist="25400" dir="5400000" rotWithShape="0">
              <a:srgbClr val="808080">
                <a:alpha val="25000"/>
              </a:srgbClr>
            </a:outerShdw>
          </a:effectLst>
        </p:spPr>
        <p:txBody>
          <a:bodyPr anchor="ctr"/>
          <a:lstStyle/>
          <a:p>
            <a:pPr algn="ctr">
              <a:defRPr/>
            </a:pPr>
            <a:endParaRPr lang="ru-RU" sz="1662">
              <a:solidFill>
                <a:prstClr val="white"/>
              </a:solidFill>
            </a:endParaRPr>
          </a:p>
        </p:txBody>
      </p:sp>
      <p:sp>
        <p:nvSpPr>
          <p:cNvPr id="67595" name="Прямоугольник 11"/>
          <p:cNvSpPr>
            <a:spLocks noChangeArrowheads="1"/>
          </p:cNvSpPr>
          <p:nvPr/>
        </p:nvSpPr>
        <p:spPr bwMode="auto">
          <a:xfrm>
            <a:off x="1960350" y="2103216"/>
            <a:ext cx="841897"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굴림" panose="020B0600000101010101" pitchFamily="34" charset="-127"/>
                <a:ea typeface="굴림" panose="020B0600000101010101" pitchFamily="34" charset="-127"/>
              </a:defRPr>
            </a:lvl1pPr>
            <a:lvl2pPr marL="742950" indent="-285750">
              <a:defRPr kumimoji="1" sz="2400">
                <a:solidFill>
                  <a:schemeClr val="tx1"/>
                </a:solidFill>
                <a:latin typeface="굴림" panose="020B0600000101010101" pitchFamily="34" charset="-127"/>
                <a:ea typeface="굴림" panose="020B0600000101010101" pitchFamily="34" charset="-127"/>
              </a:defRPr>
            </a:lvl2pPr>
            <a:lvl3pPr marL="1143000" indent="-228600">
              <a:defRPr kumimoji="1" sz="2400">
                <a:solidFill>
                  <a:schemeClr val="tx1"/>
                </a:solidFill>
                <a:latin typeface="굴림" panose="020B0600000101010101" pitchFamily="34" charset="-127"/>
                <a:ea typeface="굴림" panose="020B0600000101010101" pitchFamily="34" charset="-127"/>
              </a:defRPr>
            </a:lvl3pPr>
            <a:lvl4pPr marL="1600200" indent="-228600">
              <a:defRPr kumimoji="1" sz="2400">
                <a:solidFill>
                  <a:schemeClr val="tx1"/>
                </a:solidFill>
                <a:latin typeface="굴림" panose="020B0600000101010101" pitchFamily="34" charset="-127"/>
                <a:ea typeface="굴림" panose="020B0600000101010101" pitchFamily="34" charset="-127"/>
              </a:defRPr>
            </a:lvl4pPr>
            <a:lvl5pPr marL="2057400" indent="-228600">
              <a:defRPr kumimoji="1" sz="2400">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9pPr>
          </a:lstStyle>
          <a:p>
            <a:pPr eaLnBrk="1" hangingPunct="1"/>
            <a:r>
              <a:rPr kumimoji="0" lang="en-US" altLang="en-US" sz="1662" b="1">
                <a:solidFill>
                  <a:schemeClr val="bg1"/>
                </a:solidFill>
                <a:latin typeface="Century Gothic" panose="020B0502020202020204" pitchFamily="34" charset="0"/>
                <a:ea typeface="PMingLiU" panose="02020500000000000000" pitchFamily="18" charset="-120"/>
              </a:rPr>
              <a:t>99,9 </a:t>
            </a:r>
            <a:r>
              <a:rPr kumimoji="0" lang="ru-RU" altLang="en-US" sz="1662" b="1">
                <a:solidFill>
                  <a:schemeClr val="bg1"/>
                </a:solidFill>
                <a:latin typeface="Century Gothic" panose="020B0502020202020204" pitchFamily="34" charset="0"/>
                <a:ea typeface="PMingLiU" panose="02020500000000000000" pitchFamily="18" charset="-120"/>
              </a:rPr>
              <a:t>%</a:t>
            </a:r>
          </a:p>
        </p:txBody>
      </p:sp>
      <p:sp>
        <p:nvSpPr>
          <p:cNvPr id="67596" name="Прямоугольник 8"/>
          <p:cNvSpPr>
            <a:spLocks noChangeArrowheads="1"/>
          </p:cNvSpPr>
          <p:nvPr/>
        </p:nvSpPr>
        <p:spPr bwMode="auto">
          <a:xfrm>
            <a:off x="159728" y="5227027"/>
            <a:ext cx="8787911"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굴림" panose="020B0600000101010101" pitchFamily="34" charset="-127"/>
                <a:ea typeface="굴림" panose="020B0600000101010101" pitchFamily="34" charset="-127"/>
              </a:defRPr>
            </a:lvl1pPr>
            <a:lvl2pPr marL="742950" indent="-285750">
              <a:defRPr kumimoji="1" sz="2400">
                <a:solidFill>
                  <a:schemeClr val="tx1"/>
                </a:solidFill>
                <a:latin typeface="굴림" panose="020B0600000101010101" pitchFamily="34" charset="-127"/>
                <a:ea typeface="굴림" panose="020B0600000101010101" pitchFamily="34" charset="-127"/>
              </a:defRPr>
            </a:lvl2pPr>
            <a:lvl3pPr marL="1143000" indent="-228600">
              <a:defRPr kumimoji="1" sz="2400">
                <a:solidFill>
                  <a:schemeClr val="tx1"/>
                </a:solidFill>
                <a:latin typeface="굴림" panose="020B0600000101010101" pitchFamily="34" charset="-127"/>
                <a:ea typeface="굴림" panose="020B0600000101010101" pitchFamily="34" charset="-127"/>
              </a:defRPr>
            </a:lvl3pPr>
            <a:lvl4pPr marL="1600200" indent="-228600">
              <a:defRPr kumimoji="1" sz="2400">
                <a:solidFill>
                  <a:schemeClr val="tx1"/>
                </a:solidFill>
                <a:latin typeface="굴림" panose="020B0600000101010101" pitchFamily="34" charset="-127"/>
                <a:ea typeface="굴림" panose="020B0600000101010101" pitchFamily="34" charset="-127"/>
              </a:defRPr>
            </a:lvl4pPr>
            <a:lvl5pPr marL="2057400" indent="-228600">
              <a:defRPr kumimoji="1" sz="2400">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sz="2400">
                <a:solidFill>
                  <a:schemeClr val="tx1"/>
                </a:solidFill>
                <a:latin typeface="굴림" panose="020B0600000101010101" pitchFamily="34" charset="-127"/>
                <a:ea typeface="굴림" panose="020B0600000101010101" pitchFamily="34" charset="-127"/>
              </a:defRPr>
            </a:lvl9pPr>
          </a:lstStyle>
          <a:p>
            <a:pPr algn="ctr" eaLnBrk="1" hangingPunct="1">
              <a:lnSpc>
                <a:spcPct val="115000"/>
              </a:lnSpc>
            </a:pPr>
            <a:r>
              <a:rPr kumimoji="0" lang="en-US" altLang="en-US" sz="1200" dirty="0" smtClean="0">
                <a:solidFill>
                  <a:srgbClr val="FFFFFF"/>
                </a:solidFill>
                <a:latin typeface="Century Gothic" panose="020B0502020202020204" pitchFamily="34" charset="0"/>
                <a:ea typeface="PMingLiU" panose="02020500000000000000" pitchFamily="18" charset="-120"/>
              </a:rPr>
              <a:t>It was demonstrated </a:t>
            </a:r>
            <a:r>
              <a:rPr kumimoji="0" lang="en-US" altLang="en-US" sz="1200" dirty="0">
                <a:solidFill>
                  <a:srgbClr val="FFFFFF"/>
                </a:solidFill>
                <a:latin typeface="Century Gothic" panose="020B0502020202020204" pitchFamily="34" charset="0"/>
                <a:ea typeface="PMingLiU" panose="02020500000000000000" pitchFamily="18" charset="-120"/>
              </a:rPr>
              <a:t>that 1 hour SPS at 2000ºC allows us to produce </a:t>
            </a:r>
            <a:r>
              <a:rPr kumimoji="0" lang="en-US" altLang="en-US" sz="1200" b="1" dirty="0">
                <a:solidFill>
                  <a:srgbClr val="FF0000"/>
                </a:solidFill>
                <a:latin typeface="Century Gothic" panose="020B0502020202020204" pitchFamily="34" charset="0"/>
                <a:ea typeface="PMingLiU" panose="02020500000000000000" pitchFamily="18" charset="-120"/>
              </a:rPr>
              <a:t>essentially pore-free </a:t>
            </a:r>
            <a:r>
              <a:rPr kumimoji="0" lang="en-US" altLang="en-US" sz="1200" b="1" dirty="0" err="1">
                <a:solidFill>
                  <a:srgbClr val="FF0000"/>
                </a:solidFill>
                <a:latin typeface="Century Gothic" panose="020B0502020202020204" pitchFamily="34" charset="0"/>
                <a:ea typeface="PMingLiU" panose="02020500000000000000" pitchFamily="18" charset="-120"/>
              </a:rPr>
              <a:t>SiC</a:t>
            </a:r>
            <a:r>
              <a:rPr kumimoji="0" lang="en-US" altLang="en-US" sz="1200" b="1" dirty="0">
                <a:solidFill>
                  <a:srgbClr val="FF0000"/>
                </a:solidFill>
                <a:latin typeface="Century Gothic" panose="020B0502020202020204" pitchFamily="34" charset="0"/>
                <a:ea typeface="PMingLiU" panose="02020500000000000000" pitchFamily="18" charset="-120"/>
              </a:rPr>
              <a:t> </a:t>
            </a:r>
            <a:r>
              <a:rPr kumimoji="0" lang="en-US" altLang="en-US" sz="1200" dirty="0">
                <a:solidFill>
                  <a:srgbClr val="FFFFFF"/>
                </a:solidFill>
                <a:latin typeface="Century Gothic" panose="020B0502020202020204" pitchFamily="34" charset="0"/>
                <a:ea typeface="PMingLiU" panose="02020500000000000000" pitchFamily="18" charset="-120"/>
              </a:rPr>
              <a:t>ceramics with market level properties (H</a:t>
            </a:r>
            <a:r>
              <a:rPr kumimoji="0" lang="en-US" altLang="en-US" sz="1200" baseline="-25000" dirty="0">
                <a:solidFill>
                  <a:srgbClr val="FFFFFF"/>
                </a:solidFill>
                <a:latin typeface="Century Gothic" panose="020B0502020202020204" pitchFamily="34" charset="0"/>
                <a:ea typeface="PMingLiU" panose="02020500000000000000" pitchFamily="18" charset="-120"/>
              </a:rPr>
              <a:t>V</a:t>
            </a:r>
            <a:r>
              <a:rPr kumimoji="0" lang="en-US" altLang="en-US" sz="1200" dirty="0">
                <a:solidFill>
                  <a:srgbClr val="FFFFFF"/>
                </a:solidFill>
                <a:latin typeface="Century Gothic" panose="020B0502020202020204" pitchFamily="34" charset="0"/>
                <a:ea typeface="PMingLiU" panose="02020500000000000000" pitchFamily="18" charset="-120"/>
              </a:rPr>
              <a:t>=24.1±1.3 </a:t>
            </a:r>
            <a:r>
              <a:rPr kumimoji="0" lang="en-US" altLang="en-US" sz="1200" dirty="0" err="1">
                <a:solidFill>
                  <a:srgbClr val="FFFFFF"/>
                </a:solidFill>
                <a:latin typeface="Century Gothic" panose="020B0502020202020204" pitchFamily="34" charset="0"/>
                <a:ea typeface="PMingLiU" panose="02020500000000000000" pitchFamily="18" charset="-120"/>
              </a:rPr>
              <a:t>GPa</a:t>
            </a:r>
            <a:r>
              <a:rPr kumimoji="0" lang="en-US" altLang="en-US" sz="1200" dirty="0">
                <a:solidFill>
                  <a:srgbClr val="FFFFFF"/>
                </a:solidFill>
                <a:latin typeface="Century Gothic" panose="020B0502020202020204" pitchFamily="34" charset="0"/>
                <a:ea typeface="PMingLiU" panose="02020500000000000000" pitchFamily="18" charset="-120"/>
              </a:rPr>
              <a:t>; K</a:t>
            </a:r>
            <a:r>
              <a:rPr kumimoji="0" lang="en-US" altLang="en-US" sz="1200" baseline="-25000" dirty="0">
                <a:solidFill>
                  <a:srgbClr val="FFFFFF"/>
                </a:solidFill>
                <a:latin typeface="Century Gothic" panose="020B0502020202020204" pitchFamily="34" charset="0"/>
                <a:ea typeface="PMingLiU" panose="02020500000000000000" pitchFamily="18" charset="-120"/>
              </a:rPr>
              <a:t>1C</a:t>
            </a:r>
            <a:r>
              <a:rPr kumimoji="0" lang="en-US" altLang="en-US" sz="1200" dirty="0">
                <a:solidFill>
                  <a:srgbClr val="FFFFFF"/>
                </a:solidFill>
                <a:latin typeface="Century Gothic" panose="020B0502020202020204" pitchFamily="34" charset="0"/>
                <a:ea typeface="PMingLiU" panose="02020500000000000000" pitchFamily="18" charset="-120"/>
              </a:rPr>
              <a:t>: 3-5 MPa∙m</a:t>
            </a:r>
            <a:r>
              <a:rPr kumimoji="0" lang="en-US" altLang="en-US" sz="1200" baseline="30000" dirty="0">
                <a:solidFill>
                  <a:srgbClr val="FFFFFF"/>
                </a:solidFill>
                <a:latin typeface="Century Gothic" panose="020B0502020202020204" pitchFamily="34" charset="0"/>
                <a:ea typeface="PMingLiU" panose="02020500000000000000" pitchFamily="18" charset="-120"/>
              </a:rPr>
              <a:t>1/2</a:t>
            </a:r>
            <a:r>
              <a:rPr kumimoji="0" lang="en-US" altLang="en-US" sz="1200" dirty="0">
                <a:solidFill>
                  <a:srgbClr val="FFFFFF"/>
                </a:solidFill>
                <a:latin typeface="Century Gothic" panose="020B0502020202020204" pitchFamily="34" charset="0"/>
                <a:ea typeface="PMingLiU" panose="02020500000000000000" pitchFamily="18" charset="-120"/>
              </a:rPr>
              <a:t>). It is worth noting all SPS experiments were carried </a:t>
            </a:r>
            <a:r>
              <a:rPr kumimoji="0" lang="en-US" altLang="en-US" sz="1200" b="1" dirty="0">
                <a:solidFill>
                  <a:srgbClr val="00B0F0"/>
                </a:solidFill>
                <a:latin typeface="Century Gothic" panose="020B0502020202020204" pitchFamily="34" charset="0"/>
                <a:ea typeface="PMingLiU" panose="02020500000000000000" pitchFamily="18" charset="-120"/>
              </a:rPr>
              <a:t>without using of any sintering additives </a:t>
            </a:r>
            <a:r>
              <a:rPr kumimoji="0" lang="en-US" altLang="en-US" sz="1200" dirty="0">
                <a:solidFill>
                  <a:srgbClr val="FFFFFF"/>
                </a:solidFill>
                <a:latin typeface="Century Gothic" panose="020B0502020202020204" pitchFamily="34" charset="0"/>
                <a:ea typeface="PMingLiU" panose="02020500000000000000" pitchFamily="18" charset="-120"/>
              </a:rPr>
              <a:t>such as boron and carbon powders. </a:t>
            </a:r>
            <a:endParaRPr kumimoji="0" lang="ru-RU" altLang="en-US" sz="1015" dirty="0">
              <a:solidFill>
                <a:srgbClr val="FFFFFF"/>
              </a:solidFill>
              <a:latin typeface="Century Gothic" panose="020B0502020202020204" pitchFamily="34" charset="0"/>
              <a:ea typeface="PMingLiU" panose="02020500000000000000" pitchFamily="18" charset="-120"/>
            </a:endParaRPr>
          </a:p>
        </p:txBody>
      </p:sp>
      <p:sp>
        <p:nvSpPr>
          <p:cNvPr id="14" name="Line 20"/>
          <p:cNvSpPr>
            <a:spLocks noChangeShapeType="1"/>
          </p:cNvSpPr>
          <p:nvPr/>
        </p:nvSpPr>
        <p:spPr bwMode="auto">
          <a:xfrm rot="10800000" flipH="1">
            <a:off x="8930" y="6381258"/>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p>
        </p:txBody>
      </p:sp>
      <p:sp>
        <p:nvSpPr>
          <p:cNvPr id="2" name="TextBox 1"/>
          <p:cNvSpPr txBox="1"/>
          <p:nvPr/>
        </p:nvSpPr>
        <p:spPr>
          <a:xfrm>
            <a:off x="3868615" y="6464310"/>
            <a:ext cx="5365571" cy="400110"/>
          </a:xfrm>
          <a:prstGeom prst="rect">
            <a:avLst/>
          </a:prstGeom>
          <a:noFill/>
        </p:spPr>
        <p:txBody>
          <a:bodyPr wrap="none" rtlCol="0">
            <a:spAutoFit/>
          </a:bodyPr>
          <a:lstStyle/>
          <a:p>
            <a:pPr lvl="0" fontAlgn="base"/>
            <a:r>
              <a:rPr lang="de-DE" sz="1000" b="1" dirty="0"/>
              <a:t>DO. Moskovskikh, Ya-C. Lin, PJ. McGinn, </a:t>
            </a:r>
            <a:r>
              <a:rPr lang="de-DE" sz="1000" b="1" dirty="0" smtClean="0"/>
              <a:t>et al., </a:t>
            </a:r>
            <a:r>
              <a:rPr lang="de-DE" sz="1000" b="1" i="1" dirty="0" smtClean="0"/>
              <a:t>J</a:t>
            </a:r>
            <a:r>
              <a:rPr lang="de-DE" sz="1000" b="1" i="1" dirty="0"/>
              <a:t>. Eur. Ceram. Soc</a:t>
            </a:r>
            <a:r>
              <a:rPr lang="de-DE" sz="1000" b="1" dirty="0"/>
              <a:t>., 477–486</a:t>
            </a:r>
            <a:r>
              <a:rPr lang="de-DE" sz="1000" b="1" i="1" dirty="0"/>
              <a:t> </a:t>
            </a:r>
            <a:r>
              <a:rPr lang="de-DE" sz="1000" b="1" dirty="0"/>
              <a:t>(2015).</a:t>
            </a:r>
            <a:endParaRPr lang="en-US" sz="1000" b="1" dirty="0"/>
          </a:p>
          <a:p>
            <a:endParaRPr lang="en-US"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endParaRPr lang="en-US" sz="1200" dirty="0"/>
          </a:p>
        </p:txBody>
      </p:sp>
      <p:pic>
        <p:nvPicPr>
          <p:cNvPr id="5" name="Picture 4"/>
          <p:cNvPicPr>
            <a:picLocks noChangeAspect="1"/>
          </p:cNvPicPr>
          <p:nvPr/>
        </p:nvPicPr>
        <p:blipFill>
          <a:blip r:embed="rId2"/>
          <a:stretch>
            <a:fillRect/>
          </a:stretch>
        </p:blipFill>
        <p:spPr>
          <a:xfrm>
            <a:off x="220951" y="4025365"/>
            <a:ext cx="4572000" cy="2327922"/>
          </a:xfrm>
          <a:prstGeom prst="rect">
            <a:avLst/>
          </a:prstGeom>
        </p:spPr>
      </p:pic>
      <p:pic>
        <p:nvPicPr>
          <p:cNvPr id="7" name="Picture 6"/>
          <p:cNvPicPr>
            <a:picLocks noChangeAspect="1"/>
          </p:cNvPicPr>
          <p:nvPr/>
        </p:nvPicPr>
        <p:blipFill>
          <a:blip r:embed="rId3"/>
          <a:stretch>
            <a:fillRect/>
          </a:stretch>
        </p:blipFill>
        <p:spPr>
          <a:xfrm>
            <a:off x="4999976" y="3811778"/>
            <a:ext cx="3657600" cy="2503620"/>
          </a:xfrm>
          <a:prstGeom prst="rect">
            <a:avLst/>
          </a:prstGeom>
        </p:spPr>
      </p:pic>
      <p:pic>
        <p:nvPicPr>
          <p:cNvPr id="8" name="Picture 7"/>
          <p:cNvPicPr>
            <a:picLocks noChangeAspect="1"/>
          </p:cNvPicPr>
          <p:nvPr/>
        </p:nvPicPr>
        <p:blipFill>
          <a:blip r:embed="rId4"/>
          <a:stretch>
            <a:fillRect/>
          </a:stretch>
        </p:blipFill>
        <p:spPr>
          <a:xfrm>
            <a:off x="220951" y="955770"/>
            <a:ext cx="4572000" cy="2937409"/>
          </a:xfrm>
          <a:prstGeom prst="rect">
            <a:avLst/>
          </a:prstGeom>
        </p:spPr>
      </p:pic>
      <p:sp>
        <p:nvSpPr>
          <p:cNvPr id="9" name="TextBox 8"/>
          <p:cNvSpPr txBox="1"/>
          <p:nvPr/>
        </p:nvSpPr>
        <p:spPr>
          <a:xfrm>
            <a:off x="4763637" y="6391175"/>
            <a:ext cx="4270721" cy="400110"/>
          </a:xfrm>
          <a:prstGeom prst="rect">
            <a:avLst/>
          </a:prstGeom>
          <a:noFill/>
        </p:spPr>
        <p:txBody>
          <a:bodyPr wrap="none" rtlCol="0">
            <a:spAutoFit/>
          </a:bodyPr>
          <a:lstStyle/>
          <a:p>
            <a:r>
              <a:rPr lang="en-US" sz="1000" dirty="0"/>
              <a:t>S. Hub and Bert L. de Groot. Mechanism of </a:t>
            </a:r>
            <a:r>
              <a:rPr lang="en-US" sz="1000" dirty="0" smtClean="0"/>
              <a:t>selectivity</a:t>
            </a:r>
          </a:p>
          <a:p>
            <a:r>
              <a:rPr lang="en-US" sz="1000" dirty="0" smtClean="0"/>
              <a:t> </a:t>
            </a:r>
            <a:r>
              <a:rPr lang="en-US" sz="1000" dirty="0"/>
              <a:t>in </a:t>
            </a:r>
            <a:r>
              <a:rPr lang="en-US" sz="1000" dirty="0" err="1"/>
              <a:t>aquaporins</a:t>
            </a:r>
            <a:r>
              <a:rPr lang="en-US" sz="1000" dirty="0"/>
              <a:t> and </a:t>
            </a:r>
            <a:r>
              <a:rPr lang="en-US" sz="1000" dirty="0" err="1"/>
              <a:t>aquaglyceroporins</a:t>
            </a:r>
            <a:r>
              <a:rPr lang="en-US" sz="1000" dirty="0"/>
              <a:t> PNAS. 105:1198-1203 (2008)</a:t>
            </a:r>
          </a:p>
        </p:txBody>
      </p:sp>
      <p:pic>
        <p:nvPicPr>
          <p:cNvPr id="10" name="Picture 9"/>
          <p:cNvPicPr>
            <a:picLocks noChangeAspect="1"/>
          </p:cNvPicPr>
          <p:nvPr/>
        </p:nvPicPr>
        <p:blipFill>
          <a:blip r:embed="rId5"/>
          <a:stretch>
            <a:fillRect/>
          </a:stretch>
        </p:blipFill>
        <p:spPr>
          <a:xfrm>
            <a:off x="5457176" y="824490"/>
            <a:ext cx="2743200" cy="2560899"/>
          </a:xfrm>
          <a:prstGeom prst="rect">
            <a:avLst/>
          </a:prstGeom>
        </p:spPr>
      </p:pic>
      <p:sp>
        <p:nvSpPr>
          <p:cNvPr id="11" name="TextBox 10"/>
          <p:cNvSpPr txBox="1"/>
          <p:nvPr/>
        </p:nvSpPr>
        <p:spPr>
          <a:xfrm>
            <a:off x="2280294" y="119549"/>
            <a:ext cx="5920082" cy="954107"/>
          </a:xfrm>
          <a:prstGeom prst="rect">
            <a:avLst/>
          </a:prstGeom>
          <a:noFill/>
        </p:spPr>
        <p:txBody>
          <a:bodyPr wrap="none" rtlCol="0">
            <a:spAutoFit/>
          </a:bodyPr>
          <a:lstStyle/>
          <a:p>
            <a:r>
              <a:rPr lang="en-US" sz="2800" b="1" dirty="0">
                <a:solidFill>
                  <a:srgbClr val="0070C0"/>
                </a:solidFill>
                <a:effectLst>
                  <a:outerShdw blurRad="38100" dist="38100" dir="2700000" algn="tl">
                    <a:srgbClr val="000000">
                      <a:alpha val="43137"/>
                    </a:srgbClr>
                  </a:outerShdw>
                </a:effectLst>
                <a:latin typeface="Calibri" panose="020F0502020204030204" pitchFamily="34" charset="0"/>
              </a:rPr>
              <a:t>Molecular Dynamics Simulation (DMS)</a:t>
            </a:r>
          </a:p>
          <a:p>
            <a:endParaRPr lang="en-US" sz="2800" dirty="0"/>
          </a:p>
        </p:txBody>
      </p:sp>
      <p:sp>
        <p:nvSpPr>
          <p:cNvPr id="12" name="TextBox 11"/>
          <p:cNvSpPr txBox="1"/>
          <p:nvPr/>
        </p:nvSpPr>
        <p:spPr>
          <a:xfrm>
            <a:off x="220951" y="248661"/>
            <a:ext cx="1463862" cy="369332"/>
          </a:xfrm>
          <a:prstGeom prst="rect">
            <a:avLst/>
          </a:prstGeom>
          <a:noFill/>
        </p:spPr>
        <p:txBody>
          <a:bodyPr wrap="none" rtlCol="0">
            <a:spAutoFit/>
          </a:bodyPr>
          <a:lstStyle/>
          <a:p>
            <a:r>
              <a:rPr lang="en-US" b="1" dirty="0"/>
              <a:t>WOS: 10/10</a:t>
            </a:r>
          </a:p>
        </p:txBody>
      </p:sp>
      <p:sp>
        <p:nvSpPr>
          <p:cNvPr id="13" name="TextBox 12"/>
          <p:cNvSpPr txBox="1"/>
          <p:nvPr/>
        </p:nvSpPr>
        <p:spPr>
          <a:xfrm>
            <a:off x="5339665" y="3423277"/>
            <a:ext cx="3317911" cy="400110"/>
          </a:xfrm>
          <a:prstGeom prst="rect">
            <a:avLst/>
          </a:prstGeom>
          <a:noFill/>
        </p:spPr>
        <p:txBody>
          <a:bodyPr wrap="square" rtlCol="0">
            <a:spAutoFit/>
          </a:bodyPr>
          <a:lstStyle/>
          <a:p>
            <a:r>
              <a:rPr lang="en-US" sz="1000" dirty="0" smtClean="0"/>
              <a:t>Record 2006: 1 </a:t>
            </a:r>
            <a:r>
              <a:rPr lang="en-US" sz="1000" dirty="0"/>
              <a:t>million </a:t>
            </a:r>
            <a:r>
              <a:rPr lang="en-US" sz="1000" dirty="0" smtClean="0"/>
              <a:t>atoms Simulation </a:t>
            </a:r>
            <a:r>
              <a:rPr lang="en-US" sz="1000" dirty="0"/>
              <a:t>time : 50 ns</a:t>
            </a:r>
          </a:p>
          <a:p>
            <a:r>
              <a:rPr lang="en-US" sz="1000" dirty="0"/>
              <a:t>system size : 220 A</a:t>
            </a:r>
          </a:p>
        </p:txBody>
      </p:sp>
    </p:spTree>
    <p:extLst>
      <p:ext uri="{BB962C8B-B14F-4D97-AF65-F5344CB8AC3E}">
        <p14:creationId xmlns:p14="http://schemas.microsoft.com/office/powerpoint/2010/main" val="3995136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0724" name="Image 1" descr="fig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47" y="925911"/>
            <a:ext cx="5796448" cy="4911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1" name="Rectangle 2"/>
          <p:cNvSpPr>
            <a:spLocks/>
          </p:cNvSpPr>
          <p:nvPr/>
        </p:nvSpPr>
        <p:spPr bwMode="auto">
          <a:xfrm>
            <a:off x="3511216" y="6478871"/>
            <a:ext cx="5457776" cy="258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altLang="ko-KR" sz="1200" b="1" dirty="0">
                <a:cs typeface="Times New Roman" panose="02020603050405020304" pitchFamily="18" charset="0"/>
              </a:rPr>
              <a:t>Source: </a:t>
            </a:r>
            <a:r>
              <a:rPr lang="en-US" sz="1200" b="1" dirty="0" smtClean="0">
                <a:solidFill>
                  <a:srgbClr val="343434"/>
                </a:solidFill>
                <a:latin typeface="Calibri" panose="020F0502020204030204" pitchFamily="34" charset="0"/>
                <a:ea typeface="ＭＳ Ｐゴシック" charset="0"/>
                <a:cs typeface="ＭＳ Ｐゴシック" charset="0"/>
              </a:rPr>
              <a:t>O</a:t>
            </a:r>
            <a:r>
              <a:rPr lang="en-US" sz="1200" b="1" dirty="0">
                <a:solidFill>
                  <a:srgbClr val="343434"/>
                </a:solidFill>
                <a:latin typeface="Calibri" panose="020F0502020204030204" pitchFamily="34" charset="0"/>
                <a:ea typeface="ＭＳ Ｐゴシック" charset="0"/>
                <a:cs typeface="ＭＳ Ｐゴシック" charset="0"/>
              </a:rPr>
              <a:t>. </a:t>
            </a:r>
            <a:r>
              <a:rPr lang="en-US" sz="1200" b="1" dirty="0" err="1">
                <a:solidFill>
                  <a:srgbClr val="343434"/>
                </a:solidFill>
                <a:latin typeface="Calibri" panose="020F0502020204030204" pitchFamily="34" charset="0"/>
                <a:ea typeface="ＭＳ Ｐゴシック" charset="0"/>
                <a:cs typeface="ＭＳ Ｐゴシック" charset="0"/>
              </a:rPr>
              <a:t>Politano</a:t>
            </a:r>
            <a:r>
              <a:rPr lang="en-US" sz="1200" b="1" dirty="0">
                <a:solidFill>
                  <a:srgbClr val="343434"/>
                </a:solidFill>
                <a:latin typeface="Calibri" panose="020F0502020204030204" pitchFamily="34" charset="0"/>
                <a:ea typeface="ＭＳ Ｐゴシック" charset="0"/>
                <a:cs typeface="ＭＳ Ｐゴシック" charset="0"/>
              </a:rPr>
              <a:t>, and F. Baras, Journal of Alloys and Compounds 652 (2015) </a:t>
            </a:r>
            <a:r>
              <a:rPr lang="en-US" sz="1200" b="1" dirty="0" smtClean="0">
                <a:solidFill>
                  <a:srgbClr val="343434"/>
                </a:solidFill>
                <a:latin typeface="Calibri" panose="020F0502020204030204" pitchFamily="34" charset="0"/>
                <a:ea typeface="ＭＳ Ｐゴシック" charset="0"/>
                <a:cs typeface="ＭＳ Ｐゴシック" charset="0"/>
              </a:rPr>
              <a:t>25-29</a:t>
            </a:r>
          </a:p>
        </p:txBody>
      </p:sp>
      <p:sp>
        <p:nvSpPr>
          <p:cNvPr id="30722" name="Line 20"/>
          <p:cNvSpPr>
            <a:spLocks noChangeShapeType="1"/>
          </p:cNvSpPr>
          <p:nvPr/>
        </p:nvSpPr>
        <p:spPr bwMode="auto">
          <a:xfrm rot="10800000" flipH="1">
            <a:off x="-1292649" y="898430"/>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p>
        </p:txBody>
      </p:sp>
      <p:grpSp>
        <p:nvGrpSpPr>
          <p:cNvPr id="30725" name="Grouper 4"/>
          <p:cNvGrpSpPr>
            <a:grpSpLocks/>
          </p:cNvGrpSpPr>
          <p:nvPr/>
        </p:nvGrpSpPr>
        <p:grpSpPr bwMode="auto">
          <a:xfrm>
            <a:off x="430780" y="5033995"/>
            <a:ext cx="433042" cy="460603"/>
            <a:chOff x="558800" y="7391400"/>
            <a:chExt cx="615882" cy="654869"/>
          </a:xfrm>
        </p:grpSpPr>
        <p:sp>
          <p:nvSpPr>
            <p:cNvPr id="30740" name="Ellipse 2"/>
            <p:cNvSpPr>
              <a:spLocks noChangeArrowheads="1"/>
            </p:cNvSpPr>
            <p:nvPr/>
          </p:nvSpPr>
          <p:spPr bwMode="auto">
            <a:xfrm>
              <a:off x="558800" y="7430988"/>
              <a:ext cx="228600" cy="228600"/>
            </a:xfrm>
            <a:prstGeom prst="ellipse">
              <a:avLst/>
            </a:prstGeom>
            <a:solidFill>
              <a:srgbClr val="FEF828"/>
            </a:solidFill>
            <a:ln w="6350">
              <a:solidFill>
                <a:schemeClr val="bg2"/>
              </a:solidFill>
              <a:round/>
              <a:headEnd/>
              <a:tailEnd/>
            </a:ln>
          </p:spPr>
          <p:txBody>
            <a:bodyPr/>
            <a:lstStyle/>
            <a:p>
              <a:endParaRPr lang="fr-FR"/>
            </a:p>
          </p:txBody>
        </p:sp>
        <p:sp>
          <p:nvSpPr>
            <p:cNvPr id="30741" name="Ellipse 35"/>
            <p:cNvSpPr>
              <a:spLocks noChangeArrowheads="1"/>
            </p:cNvSpPr>
            <p:nvPr/>
          </p:nvSpPr>
          <p:spPr bwMode="auto">
            <a:xfrm>
              <a:off x="558800" y="7735788"/>
              <a:ext cx="228600" cy="228600"/>
            </a:xfrm>
            <a:prstGeom prst="ellipse">
              <a:avLst/>
            </a:prstGeom>
            <a:solidFill>
              <a:srgbClr val="3109EF"/>
            </a:solidFill>
            <a:ln w="6350">
              <a:solidFill>
                <a:schemeClr val="bg2"/>
              </a:solidFill>
              <a:round/>
              <a:headEnd/>
              <a:tailEnd/>
            </a:ln>
          </p:spPr>
          <p:txBody>
            <a:bodyPr/>
            <a:lstStyle/>
            <a:p>
              <a:endParaRPr lang="fr-FR"/>
            </a:p>
          </p:txBody>
        </p:sp>
        <p:sp>
          <p:nvSpPr>
            <p:cNvPr id="30742" name="ZoneTexte 3"/>
            <p:cNvSpPr txBox="1">
              <a:spLocks noChangeArrowheads="1"/>
            </p:cNvSpPr>
            <p:nvPr/>
          </p:nvSpPr>
          <p:spPr bwMode="auto">
            <a:xfrm>
              <a:off x="737991" y="7391400"/>
              <a:ext cx="434870" cy="350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fr-FR" sz="1000">
                  <a:latin typeface="Arial" charset="0"/>
                  <a:cs typeface="Arial" charset="0"/>
                </a:rPr>
                <a:t>Ni</a:t>
              </a:r>
            </a:p>
          </p:txBody>
        </p:sp>
        <p:sp>
          <p:nvSpPr>
            <p:cNvPr id="30743" name="ZoneTexte 37"/>
            <p:cNvSpPr txBox="1">
              <a:spLocks noChangeArrowheads="1"/>
            </p:cNvSpPr>
            <p:nvPr/>
          </p:nvSpPr>
          <p:spPr bwMode="auto">
            <a:xfrm>
              <a:off x="747899" y="7696201"/>
              <a:ext cx="426783" cy="350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fr-FR" sz="1000" dirty="0">
                  <a:latin typeface="Arial" charset="0"/>
                  <a:cs typeface="Arial" charset="0"/>
                </a:rPr>
                <a:t>Al</a:t>
              </a:r>
            </a:p>
          </p:txBody>
        </p:sp>
      </p:grpSp>
      <p:grpSp>
        <p:nvGrpSpPr>
          <p:cNvPr id="30729" name="Grouper 24"/>
          <p:cNvGrpSpPr>
            <a:grpSpLocks/>
          </p:cNvGrpSpPr>
          <p:nvPr/>
        </p:nvGrpSpPr>
        <p:grpSpPr bwMode="auto">
          <a:xfrm>
            <a:off x="6045680" y="4011221"/>
            <a:ext cx="1658772" cy="824067"/>
            <a:chOff x="10312400" y="8006834"/>
            <a:chExt cx="2359056" cy="1172006"/>
          </a:xfrm>
        </p:grpSpPr>
        <p:grpSp>
          <p:nvGrpSpPr>
            <p:cNvPr id="30731" name="Grouper 25"/>
            <p:cNvGrpSpPr>
              <a:grpSpLocks/>
            </p:cNvGrpSpPr>
            <p:nvPr/>
          </p:nvGrpSpPr>
          <p:grpSpPr bwMode="auto">
            <a:xfrm>
              <a:off x="10312400" y="8006834"/>
              <a:ext cx="2359056" cy="415840"/>
              <a:chOff x="10312400" y="8006834"/>
              <a:chExt cx="2359056" cy="415840"/>
            </a:xfrm>
          </p:grpSpPr>
          <p:sp>
            <p:nvSpPr>
              <p:cNvPr id="30738" name="Rectangle 32"/>
              <p:cNvSpPr>
                <a:spLocks noChangeArrowheads="1"/>
              </p:cNvSpPr>
              <p:nvPr/>
            </p:nvSpPr>
            <p:spPr bwMode="auto">
              <a:xfrm>
                <a:off x="10312400" y="8077200"/>
                <a:ext cx="228600" cy="228600"/>
              </a:xfrm>
              <a:prstGeom prst="rect">
                <a:avLst/>
              </a:prstGeom>
              <a:solidFill>
                <a:srgbClr val="05C759"/>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endParaRPr lang="fr-FR"/>
              </a:p>
            </p:txBody>
          </p:sp>
          <p:sp>
            <p:nvSpPr>
              <p:cNvPr id="30739" name="ZoneTexte 33"/>
              <p:cNvSpPr txBox="1">
                <a:spLocks noChangeArrowheads="1"/>
              </p:cNvSpPr>
              <p:nvPr/>
            </p:nvSpPr>
            <p:spPr bwMode="auto">
              <a:xfrm>
                <a:off x="10617201" y="8006834"/>
                <a:ext cx="2054255" cy="41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fr-FR" sz="1300" dirty="0" err="1">
                    <a:latin typeface="Arial" charset="0"/>
                    <a:cs typeface="Arial" charset="0"/>
                  </a:rPr>
                  <a:t>fcc</a:t>
                </a:r>
                <a:r>
                  <a:rPr lang="fr-FR" sz="1300" dirty="0">
                    <a:latin typeface="Arial" charset="0"/>
                    <a:cs typeface="Arial" charset="0"/>
                  </a:rPr>
                  <a:t> </a:t>
                </a:r>
                <a:r>
                  <a:rPr lang="fr-FR" sz="1300" dirty="0" err="1" smtClean="0">
                    <a:latin typeface="Arial" charset="0"/>
                    <a:cs typeface="Arial" charset="0"/>
                  </a:rPr>
                  <a:t>atoms</a:t>
                </a:r>
                <a:r>
                  <a:rPr lang="fr-FR" sz="1300" dirty="0" smtClean="0">
                    <a:latin typeface="Arial" charset="0"/>
                    <a:cs typeface="Arial" charset="0"/>
                  </a:rPr>
                  <a:t> (Ni, Al)</a:t>
                </a:r>
                <a:endParaRPr lang="fr-FR" sz="1300" dirty="0">
                  <a:latin typeface="Arial" charset="0"/>
                  <a:cs typeface="Arial" charset="0"/>
                </a:endParaRPr>
              </a:p>
            </p:txBody>
          </p:sp>
        </p:grpSp>
        <p:grpSp>
          <p:nvGrpSpPr>
            <p:cNvPr id="30732" name="Grouper 26"/>
            <p:cNvGrpSpPr>
              <a:grpSpLocks/>
            </p:cNvGrpSpPr>
            <p:nvPr/>
          </p:nvGrpSpPr>
          <p:grpSpPr bwMode="auto">
            <a:xfrm>
              <a:off x="10312400" y="8384917"/>
              <a:ext cx="2306382" cy="415840"/>
              <a:chOff x="10312400" y="8393668"/>
              <a:chExt cx="2306382" cy="415840"/>
            </a:xfrm>
          </p:grpSpPr>
          <p:sp>
            <p:nvSpPr>
              <p:cNvPr id="30736" name="Rectangle 30"/>
              <p:cNvSpPr>
                <a:spLocks noChangeArrowheads="1"/>
              </p:cNvSpPr>
              <p:nvPr/>
            </p:nvSpPr>
            <p:spPr bwMode="auto">
              <a:xfrm>
                <a:off x="10312400" y="8464034"/>
                <a:ext cx="228600" cy="228600"/>
              </a:xfrm>
              <a:prstGeom prst="rect">
                <a:avLst/>
              </a:prstGeom>
              <a:solidFill>
                <a:srgbClr val="0E7EB7"/>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endParaRPr lang="fr-FR"/>
              </a:p>
            </p:txBody>
          </p:sp>
          <p:sp>
            <p:nvSpPr>
              <p:cNvPr id="30737" name="ZoneTexte 31"/>
              <p:cNvSpPr txBox="1">
                <a:spLocks noChangeArrowheads="1"/>
              </p:cNvSpPr>
              <p:nvPr/>
            </p:nvSpPr>
            <p:spPr bwMode="auto">
              <a:xfrm>
                <a:off x="10617201" y="8393668"/>
                <a:ext cx="2001581" cy="41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fr-FR" sz="1300" dirty="0" err="1">
                    <a:latin typeface="Arial" charset="0"/>
                    <a:cs typeface="Arial" charset="0"/>
                  </a:rPr>
                  <a:t>bcc</a:t>
                </a:r>
                <a:r>
                  <a:rPr lang="fr-FR" sz="1300" dirty="0">
                    <a:latin typeface="Arial" charset="0"/>
                    <a:cs typeface="Arial" charset="0"/>
                  </a:rPr>
                  <a:t> </a:t>
                </a:r>
                <a:r>
                  <a:rPr lang="fr-FR" sz="1300" dirty="0" err="1" smtClean="0">
                    <a:latin typeface="Arial" charset="0"/>
                    <a:cs typeface="Arial" charset="0"/>
                  </a:rPr>
                  <a:t>atoms</a:t>
                </a:r>
                <a:r>
                  <a:rPr lang="fr-FR" sz="1300" dirty="0" smtClean="0">
                    <a:latin typeface="Arial" charset="0"/>
                    <a:cs typeface="Arial" charset="0"/>
                  </a:rPr>
                  <a:t> (</a:t>
                </a:r>
                <a:r>
                  <a:rPr lang="fr-FR" sz="1300" dirty="0" err="1" smtClean="0">
                    <a:latin typeface="Arial" charset="0"/>
                    <a:cs typeface="Arial" charset="0"/>
                  </a:rPr>
                  <a:t>NiAl</a:t>
                </a:r>
                <a:r>
                  <a:rPr lang="fr-FR" sz="1300" dirty="0" smtClean="0">
                    <a:latin typeface="Arial" charset="0"/>
                    <a:cs typeface="Arial" charset="0"/>
                  </a:rPr>
                  <a:t>)</a:t>
                </a:r>
                <a:endParaRPr lang="fr-FR" sz="1300" dirty="0">
                  <a:latin typeface="Arial" charset="0"/>
                  <a:cs typeface="Arial" charset="0"/>
                </a:endParaRPr>
              </a:p>
            </p:txBody>
          </p:sp>
        </p:grpSp>
        <p:grpSp>
          <p:nvGrpSpPr>
            <p:cNvPr id="30733" name="Grouper 27"/>
            <p:cNvGrpSpPr>
              <a:grpSpLocks/>
            </p:cNvGrpSpPr>
            <p:nvPr/>
          </p:nvGrpSpPr>
          <p:grpSpPr bwMode="auto">
            <a:xfrm>
              <a:off x="10312400" y="8763000"/>
              <a:ext cx="1516494" cy="415840"/>
              <a:chOff x="10312400" y="8763000"/>
              <a:chExt cx="1516494" cy="415840"/>
            </a:xfrm>
          </p:grpSpPr>
          <p:sp>
            <p:nvSpPr>
              <p:cNvPr id="30734" name="Rectangle 28"/>
              <p:cNvSpPr>
                <a:spLocks noChangeArrowheads="1"/>
              </p:cNvSpPr>
              <p:nvPr/>
            </p:nvSpPr>
            <p:spPr bwMode="auto">
              <a:xfrm>
                <a:off x="10312400" y="8833366"/>
                <a:ext cx="228600" cy="228600"/>
              </a:xfrm>
              <a:prstGeom prst="rect">
                <a:avLst/>
              </a:prstGeom>
              <a:solidFill>
                <a:srgbClr val="030398"/>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endParaRPr lang="fr-FR"/>
              </a:p>
            </p:txBody>
          </p:sp>
          <p:sp>
            <p:nvSpPr>
              <p:cNvPr id="30735" name="ZoneTexte 29"/>
              <p:cNvSpPr txBox="1">
                <a:spLocks noChangeArrowheads="1"/>
              </p:cNvSpPr>
              <p:nvPr/>
            </p:nvSpPr>
            <p:spPr bwMode="auto">
              <a:xfrm>
                <a:off x="10617201" y="8763000"/>
                <a:ext cx="1211693" cy="41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fr-FR" sz="1300">
                    <a:latin typeface="Arial" charset="0"/>
                    <a:cs typeface="Arial" charset="0"/>
                  </a:rPr>
                  <a:t>unknown</a:t>
                </a:r>
              </a:p>
            </p:txBody>
          </p:sp>
        </p:grpSp>
      </p:grpSp>
      <p:pic>
        <p:nvPicPr>
          <p:cNvPr id="25" name="Picture 7"/>
          <p:cNvPicPr>
            <a:picLocks noChangeAspect="1" noChangeArrowheads="1"/>
          </p:cNvPicPr>
          <p:nvPr/>
        </p:nvPicPr>
        <p:blipFill>
          <a:blip r:embed="rId3">
            <a:lum contrast="78000"/>
            <a:extLst>
              <a:ext uri="{28A0092B-C50C-407E-A947-70E740481C1C}">
                <a14:useLocalDpi xmlns:a14="http://schemas.microsoft.com/office/drawing/2010/main" val="0"/>
              </a:ext>
            </a:extLst>
          </a:blip>
          <a:srcRect l="23187"/>
          <a:stretch>
            <a:fillRect/>
          </a:stretch>
        </p:blipFill>
        <p:spPr bwMode="auto">
          <a:xfrm>
            <a:off x="-71711" y="229881"/>
            <a:ext cx="2459008" cy="577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523" y="0"/>
            <a:ext cx="757103" cy="757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 name="ZoneTexte 4"/>
          <p:cNvSpPr txBox="1"/>
          <p:nvPr/>
        </p:nvSpPr>
        <p:spPr>
          <a:xfrm>
            <a:off x="266700" y="5761249"/>
            <a:ext cx="8521700" cy="523220"/>
          </a:xfrm>
          <a:prstGeom prst="rect">
            <a:avLst/>
          </a:prstGeom>
          <a:noFill/>
          <a:ln>
            <a:solidFill>
              <a:schemeClr val="accent1"/>
            </a:solidFill>
          </a:ln>
        </p:spPr>
        <p:txBody>
          <a:bodyPr wrap="square" rtlCol="0">
            <a:spAutoFit/>
          </a:bodyPr>
          <a:lstStyle/>
          <a:p>
            <a:pPr algn="ctr"/>
            <a:r>
              <a:rPr lang="fr-FR" sz="1400" b="1" dirty="0" smtClean="0">
                <a:solidFill>
                  <a:schemeClr val="bg2"/>
                </a:solidFill>
                <a:latin typeface="Calibri" panose="020F0502020204030204" pitchFamily="34" charset="0"/>
                <a:cs typeface="Arial"/>
              </a:rPr>
              <a:t>SHS in NiAl nanofoils: the </a:t>
            </a:r>
            <a:r>
              <a:rPr lang="fr-FR" sz="1400" b="1" dirty="0" err="1" smtClean="0">
                <a:solidFill>
                  <a:schemeClr val="bg2"/>
                </a:solidFill>
                <a:latin typeface="Calibri" panose="020F0502020204030204" pitchFamily="34" charset="0"/>
                <a:cs typeface="Arial"/>
              </a:rPr>
              <a:t>microscopic</a:t>
            </a:r>
            <a:r>
              <a:rPr lang="fr-FR" sz="1400" b="1" dirty="0" smtClean="0">
                <a:solidFill>
                  <a:schemeClr val="bg2"/>
                </a:solidFill>
                <a:latin typeface="Calibri" panose="020F0502020204030204" pitchFamily="34" charset="0"/>
                <a:cs typeface="Arial"/>
              </a:rPr>
              <a:t> </a:t>
            </a:r>
            <a:r>
              <a:rPr lang="fr-FR" sz="1400" b="1" dirty="0" err="1" smtClean="0">
                <a:solidFill>
                  <a:schemeClr val="bg2"/>
                </a:solidFill>
                <a:latin typeface="Calibri" panose="020F0502020204030204" pitchFamily="34" charset="0"/>
                <a:cs typeface="Arial"/>
              </a:rPr>
              <a:t>study</a:t>
            </a:r>
            <a:r>
              <a:rPr lang="fr-FR" sz="1400" b="1" dirty="0" smtClean="0">
                <a:solidFill>
                  <a:schemeClr val="bg2"/>
                </a:solidFill>
                <a:latin typeface="Calibri" panose="020F0502020204030204" pitchFamily="34" charset="0"/>
                <a:cs typeface="Arial"/>
              </a:rPr>
              <a:t> </a:t>
            </a:r>
            <a:r>
              <a:rPr lang="fr-FR" sz="1400" b="1" dirty="0" err="1" smtClean="0">
                <a:solidFill>
                  <a:schemeClr val="bg2"/>
                </a:solidFill>
                <a:latin typeface="Calibri" panose="020F0502020204030204" pitchFamily="34" charset="0"/>
                <a:cs typeface="Arial"/>
              </a:rPr>
              <a:t>allows</a:t>
            </a:r>
            <a:r>
              <a:rPr lang="fr-FR" sz="1400" b="1" dirty="0" smtClean="0">
                <a:solidFill>
                  <a:schemeClr val="bg2"/>
                </a:solidFill>
                <a:latin typeface="Calibri" panose="020F0502020204030204" pitchFamily="34" charset="0"/>
                <a:cs typeface="Arial"/>
              </a:rPr>
              <a:t> to </a:t>
            </a:r>
            <a:r>
              <a:rPr lang="fr-FR" sz="1400" b="1" dirty="0" err="1" smtClean="0">
                <a:solidFill>
                  <a:schemeClr val="bg2"/>
                </a:solidFill>
                <a:latin typeface="Calibri" panose="020F0502020204030204" pitchFamily="34" charset="0"/>
                <a:cs typeface="Arial"/>
              </a:rPr>
              <a:t>understand</a:t>
            </a:r>
            <a:r>
              <a:rPr lang="fr-FR" sz="1400" b="1" dirty="0" smtClean="0">
                <a:solidFill>
                  <a:schemeClr val="bg2"/>
                </a:solidFill>
                <a:latin typeface="Calibri" panose="020F0502020204030204" pitchFamily="34" charset="0"/>
                <a:cs typeface="Arial"/>
              </a:rPr>
              <a:t> the relation </a:t>
            </a:r>
            <a:r>
              <a:rPr lang="fr-FR" sz="1400" b="1" dirty="0" err="1" smtClean="0">
                <a:solidFill>
                  <a:schemeClr val="bg2"/>
                </a:solidFill>
                <a:latin typeface="Calibri" panose="020F0502020204030204" pitchFamily="34" charset="0"/>
                <a:cs typeface="Arial"/>
              </a:rPr>
              <a:t>between</a:t>
            </a:r>
            <a:r>
              <a:rPr lang="fr-FR" sz="1400" b="1" dirty="0" smtClean="0">
                <a:solidFill>
                  <a:schemeClr val="bg2"/>
                </a:solidFill>
                <a:latin typeface="Calibri" panose="020F0502020204030204" pitchFamily="34" charset="0"/>
                <a:cs typeface="Arial"/>
              </a:rPr>
              <a:t> the </a:t>
            </a:r>
            <a:r>
              <a:rPr lang="fr-FR" sz="1400" b="1" dirty="0" err="1" smtClean="0">
                <a:solidFill>
                  <a:schemeClr val="bg2"/>
                </a:solidFill>
                <a:latin typeface="Calibri" panose="020F0502020204030204" pitchFamily="34" charset="0"/>
                <a:cs typeface="Arial"/>
              </a:rPr>
              <a:t>exothermic</a:t>
            </a:r>
            <a:r>
              <a:rPr lang="fr-FR" sz="1400" b="1" dirty="0" smtClean="0">
                <a:solidFill>
                  <a:schemeClr val="bg2"/>
                </a:solidFill>
                <a:latin typeface="Calibri" panose="020F0502020204030204" pitchFamily="34" charset="0"/>
                <a:cs typeface="Arial"/>
              </a:rPr>
              <a:t> </a:t>
            </a:r>
            <a:r>
              <a:rPr lang="fr-FR" sz="1400" b="1" dirty="0" err="1" smtClean="0">
                <a:solidFill>
                  <a:schemeClr val="bg2"/>
                </a:solidFill>
                <a:latin typeface="Calibri" panose="020F0502020204030204" pitchFamily="34" charset="0"/>
                <a:cs typeface="Arial"/>
              </a:rPr>
              <a:t>reaction</a:t>
            </a:r>
            <a:r>
              <a:rPr lang="fr-FR" sz="1400" b="1" dirty="0" smtClean="0">
                <a:solidFill>
                  <a:schemeClr val="bg2"/>
                </a:solidFill>
                <a:latin typeface="Calibri" panose="020F0502020204030204" pitchFamily="34" charset="0"/>
                <a:cs typeface="Arial"/>
              </a:rPr>
              <a:t> </a:t>
            </a:r>
            <a:r>
              <a:rPr lang="fr-FR" sz="1400" b="1" dirty="0" err="1" smtClean="0">
                <a:solidFill>
                  <a:schemeClr val="bg2"/>
                </a:solidFill>
                <a:latin typeface="Calibri" panose="020F0502020204030204" pitchFamily="34" charset="0"/>
                <a:cs typeface="Arial"/>
              </a:rPr>
              <a:t>wave</a:t>
            </a:r>
            <a:r>
              <a:rPr lang="fr-FR" sz="1400" b="1" dirty="0" smtClean="0">
                <a:solidFill>
                  <a:schemeClr val="bg2"/>
                </a:solidFill>
                <a:latin typeface="Calibri" panose="020F0502020204030204" pitchFamily="34" charset="0"/>
                <a:cs typeface="Arial"/>
              </a:rPr>
              <a:t> and the microstructural transformation of the </a:t>
            </a:r>
            <a:r>
              <a:rPr lang="fr-FR" sz="1400" b="1" dirty="0" err="1" smtClean="0">
                <a:solidFill>
                  <a:schemeClr val="bg2"/>
                </a:solidFill>
                <a:latin typeface="Calibri" panose="020F0502020204030204" pitchFamily="34" charset="0"/>
                <a:cs typeface="Arial"/>
              </a:rPr>
              <a:t>reactive</a:t>
            </a:r>
            <a:r>
              <a:rPr lang="fr-FR" sz="1400" b="1" dirty="0" smtClean="0">
                <a:solidFill>
                  <a:schemeClr val="bg2"/>
                </a:solidFill>
                <a:latin typeface="Calibri" panose="020F0502020204030204" pitchFamily="34" charset="0"/>
                <a:cs typeface="Arial"/>
              </a:rPr>
              <a:t> media</a:t>
            </a:r>
            <a:endParaRPr lang="fr-FR" sz="1400" b="1" dirty="0">
              <a:solidFill>
                <a:schemeClr val="bg2"/>
              </a:solidFill>
              <a:latin typeface="Calibri" panose="020F0502020204030204" pitchFamily="34" charset="0"/>
              <a:cs typeface="Arial"/>
            </a:endParaRPr>
          </a:p>
        </p:txBody>
      </p:sp>
      <p:sp>
        <p:nvSpPr>
          <p:cNvPr id="6" name="ZoneTexte 5"/>
          <p:cNvSpPr txBox="1"/>
          <p:nvPr/>
        </p:nvSpPr>
        <p:spPr>
          <a:xfrm>
            <a:off x="2299401" y="2719213"/>
            <a:ext cx="1276311" cy="276999"/>
          </a:xfrm>
          <a:prstGeom prst="rect">
            <a:avLst/>
          </a:prstGeom>
          <a:noFill/>
        </p:spPr>
        <p:txBody>
          <a:bodyPr wrap="none" rtlCol="0">
            <a:spAutoFit/>
          </a:bodyPr>
          <a:lstStyle/>
          <a:p>
            <a:r>
              <a:rPr lang="fr-FR" sz="1200" dirty="0" err="1">
                <a:solidFill>
                  <a:schemeClr val="bg1"/>
                </a:solidFill>
                <a:latin typeface="Arial"/>
                <a:cs typeface="Arial"/>
              </a:rPr>
              <a:t>S</a:t>
            </a:r>
            <a:r>
              <a:rPr lang="fr-FR" sz="1200" dirty="0" err="1" smtClean="0">
                <a:solidFill>
                  <a:schemeClr val="bg1"/>
                </a:solidFill>
                <a:latin typeface="Arial"/>
                <a:cs typeface="Arial"/>
              </a:rPr>
              <a:t>tationary</a:t>
            </a:r>
            <a:r>
              <a:rPr lang="fr-FR" sz="1200" dirty="0" smtClean="0">
                <a:solidFill>
                  <a:schemeClr val="bg1"/>
                </a:solidFill>
                <a:latin typeface="Arial"/>
                <a:cs typeface="Arial"/>
              </a:rPr>
              <a:t> </a:t>
            </a:r>
            <a:r>
              <a:rPr lang="fr-FR" sz="1200" dirty="0" err="1" smtClean="0">
                <a:solidFill>
                  <a:schemeClr val="bg1"/>
                </a:solidFill>
                <a:latin typeface="Arial"/>
                <a:cs typeface="Arial"/>
              </a:rPr>
              <a:t>wave</a:t>
            </a:r>
            <a:endParaRPr lang="fr-FR" sz="1200" dirty="0">
              <a:solidFill>
                <a:schemeClr val="bg1"/>
              </a:solidFill>
              <a:latin typeface="Arial"/>
              <a:cs typeface="Arial"/>
            </a:endParaRPr>
          </a:p>
        </p:txBody>
      </p:sp>
      <p:sp>
        <p:nvSpPr>
          <p:cNvPr id="10" name="ZoneTexte 9"/>
          <p:cNvSpPr txBox="1"/>
          <p:nvPr/>
        </p:nvSpPr>
        <p:spPr>
          <a:xfrm>
            <a:off x="6197693" y="2182158"/>
            <a:ext cx="2706895" cy="646331"/>
          </a:xfrm>
          <a:prstGeom prst="rect">
            <a:avLst/>
          </a:prstGeom>
          <a:noFill/>
          <a:ln>
            <a:solidFill>
              <a:srgbClr val="4F81BD"/>
            </a:solidFill>
          </a:ln>
        </p:spPr>
        <p:txBody>
          <a:bodyPr wrap="none" rtlCol="0">
            <a:spAutoFit/>
          </a:bodyPr>
          <a:lstStyle/>
          <a:p>
            <a:pPr marL="171450" indent="-171450" algn="ctr">
              <a:buFont typeface="Arial" panose="020B0604020202020204" pitchFamily="34" charset="0"/>
              <a:buChar char="•"/>
            </a:pPr>
            <a:r>
              <a:rPr lang="fr-FR" sz="1200" dirty="0" err="1" smtClean="0">
                <a:solidFill>
                  <a:schemeClr val="bg1"/>
                </a:solidFill>
                <a:latin typeface="Calibri" panose="020F0502020204030204" pitchFamily="34" charset="0"/>
                <a:cs typeface="Arial"/>
              </a:rPr>
              <a:t>Stationary</a:t>
            </a:r>
            <a:r>
              <a:rPr lang="fr-FR" sz="1200" dirty="0" smtClean="0">
                <a:solidFill>
                  <a:schemeClr val="bg1"/>
                </a:solidFill>
                <a:latin typeface="Calibri" panose="020F0502020204030204" pitchFamily="34" charset="0"/>
                <a:cs typeface="Arial"/>
              </a:rPr>
              <a:t> combustion </a:t>
            </a:r>
            <a:r>
              <a:rPr lang="fr-FR" sz="1200" dirty="0" err="1" smtClean="0">
                <a:solidFill>
                  <a:schemeClr val="bg1"/>
                </a:solidFill>
                <a:latin typeface="Calibri" panose="020F0502020204030204" pitchFamily="34" charset="0"/>
                <a:cs typeface="Arial"/>
              </a:rPr>
              <a:t>regime</a:t>
            </a:r>
            <a:r>
              <a:rPr lang="fr-FR" sz="1200" dirty="0" smtClean="0">
                <a:solidFill>
                  <a:schemeClr val="bg1"/>
                </a:solidFill>
                <a:latin typeface="Calibri" panose="020F0502020204030204" pitchFamily="34" charset="0"/>
                <a:cs typeface="Arial"/>
              </a:rPr>
              <a:t>: </a:t>
            </a:r>
          </a:p>
          <a:p>
            <a:pPr algn="ctr"/>
            <a:r>
              <a:rPr lang="fr-FR" sz="1200" dirty="0">
                <a:solidFill>
                  <a:schemeClr val="bg1"/>
                </a:solidFill>
                <a:latin typeface="Calibri" panose="020F0502020204030204" pitchFamily="34" charset="0"/>
                <a:cs typeface="Arial"/>
              </a:rPr>
              <a:t>c</a:t>
            </a:r>
            <a:r>
              <a:rPr lang="fr-FR" sz="1200" dirty="0" smtClean="0">
                <a:solidFill>
                  <a:schemeClr val="bg1"/>
                </a:solidFill>
                <a:latin typeface="Calibri" panose="020F0502020204030204" pitchFamily="34" charset="0"/>
                <a:cs typeface="Arial"/>
              </a:rPr>
              <a:t>ombustion </a:t>
            </a:r>
            <a:r>
              <a:rPr lang="fr-FR" sz="1200" dirty="0" err="1" smtClean="0">
                <a:solidFill>
                  <a:schemeClr val="bg1"/>
                </a:solidFill>
                <a:latin typeface="Calibri" panose="020F0502020204030204" pitchFamily="34" charset="0"/>
                <a:cs typeface="Arial"/>
              </a:rPr>
              <a:t>velocity</a:t>
            </a:r>
            <a:r>
              <a:rPr lang="fr-FR" sz="1200" dirty="0" smtClean="0">
                <a:solidFill>
                  <a:schemeClr val="bg1"/>
                </a:solidFill>
                <a:latin typeface="Calibri" panose="020F0502020204030204" pitchFamily="34" charset="0"/>
                <a:cs typeface="Arial"/>
              </a:rPr>
              <a:t> </a:t>
            </a:r>
            <a:r>
              <a:rPr lang="fr-FR" sz="1200" dirty="0" err="1" smtClean="0">
                <a:solidFill>
                  <a:schemeClr val="bg1"/>
                </a:solidFill>
                <a:latin typeface="Calibri" panose="020F0502020204030204" pitchFamily="34" charset="0"/>
                <a:cs typeface="Arial"/>
              </a:rPr>
              <a:t>is</a:t>
            </a:r>
            <a:r>
              <a:rPr lang="fr-FR" sz="1200" dirty="0" smtClean="0">
                <a:solidFill>
                  <a:schemeClr val="bg1"/>
                </a:solidFill>
                <a:latin typeface="Calibri" panose="020F0502020204030204" pitchFamily="34" charset="0"/>
                <a:cs typeface="Arial"/>
              </a:rPr>
              <a:t> constant (20 m/s)</a:t>
            </a:r>
          </a:p>
          <a:p>
            <a:pPr marL="171450" indent="-171450" algn="ctr">
              <a:buFont typeface="Arial" panose="020B0604020202020204" pitchFamily="34" charset="0"/>
              <a:buChar char="•"/>
            </a:pPr>
            <a:r>
              <a:rPr lang="fr-FR" sz="1200" dirty="0" smtClean="0">
                <a:solidFill>
                  <a:schemeClr val="bg1"/>
                </a:solidFill>
                <a:latin typeface="Calibri" panose="020F0502020204030204" pitchFamily="34" charset="0"/>
                <a:cs typeface="Arial"/>
              </a:rPr>
              <a:t> System </a:t>
            </a:r>
            <a:r>
              <a:rPr lang="fr-FR" sz="1200" dirty="0" err="1" smtClean="0">
                <a:solidFill>
                  <a:schemeClr val="bg1"/>
                </a:solidFill>
                <a:latin typeface="Calibri" panose="020F0502020204030204" pitchFamily="34" charset="0"/>
                <a:cs typeface="Arial"/>
              </a:rPr>
              <a:t>involves</a:t>
            </a:r>
            <a:r>
              <a:rPr lang="fr-FR" sz="1200" dirty="0" smtClean="0">
                <a:solidFill>
                  <a:schemeClr val="bg1"/>
                </a:solidFill>
                <a:latin typeface="Calibri" panose="020F0502020204030204" pitchFamily="34" charset="0"/>
                <a:cs typeface="Arial"/>
              </a:rPr>
              <a:t>  </a:t>
            </a:r>
            <a:r>
              <a:rPr lang="fr-FR" sz="1200" b="1" dirty="0" smtClean="0">
                <a:solidFill>
                  <a:srgbClr val="FF0000"/>
                </a:solidFill>
                <a:latin typeface="Calibri" panose="020F0502020204030204" pitchFamily="34" charset="0"/>
                <a:cs typeface="Arial"/>
              </a:rPr>
              <a:t>1 500 000 </a:t>
            </a:r>
            <a:r>
              <a:rPr lang="fr-FR" sz="1200" dirty="0" err="1" smtClean="0">
                <a:solidFill>
                  <a:schemeClr val="bg1"/>
                </a:solidFill>
                <a:latin typeface="Calibri" panose="020F0502020204030204" pitchFamily="34" charset="0"/>
                <a:cs typeface="Arial"/>
              </a:rPr>
              <a:t>atoms</a:t>
            </a:r>
            <a:endParaRPr lang="fr-FR" sz="1200" dirty="0">
              <a:solidFill>
                <a:schemeClr val="bg1"/>
              </a:solidFill>
              <a:latin typeface="Calibri" panose="020F0502020204030204" pitchFamily="34" charset="0"/>
              <a:cs typeface="Arial"/>
            </a:endParaRPr>
          </a:p>
        </p:txBody>
      </p:sp>
      <p:sp>
        <p:nvSpPr>
          <p:cNvPr id="11" name="ZoneTexte 10"/>
          <p:cNvSpPr txBox="1"/>
          <p:nvPr/>
        </p:nvSpPr>
        <p:spPr>
          <a:xfrm>
            <a:off x="3968587" y="2797494"/>
            <a:ext cx="603050" cy="276999"/>
          </a:xfrm>
          <a:prstGeom prst="rect">
            <a:avLst/>
          </a:prstGeom>
          <a:noFill/>
        </p:spPr>
        <p:txBody>
          <a:bodyPr wrap="none" rtlCol="0">
            <a:spAutoFit/>
          </a:bodyPr>
          <a:lstStyle/>
          <a:p>
            <a:r>
              <a:rPr lang="fr-FR" sz="1200" dirty="0" smtClean="0">
                <a:solidFill>
                  <a:srgbClr val="FF0000"/>
                </a:solidFill>
                <a:latin typeface="Arial"/>
                <a:cs typeface="Arial"/>
              </a:rPr>
              <a:t>T</a:t>
            </a:r>
            <a:r>
              <a:rPr lang="fr-FR" sz="1200" baseline="-25000" dirty="0" smtClean="0">
                <a:solidFill>
                  <a:srgbClr val="FF0000"/>
                </a:solidFill>
                <a:latin typeface="Arial"/>
                <a:cs typeface="Arial"/>
              </a:rPr>
              <a:t>m</a:t>
            </a:r>
            <a:r>
              <a:rPr lang="fr-FR" sz="1200" dirty="0" smtClean="0">
                <a:solidFill>
                  <a:srgbClr val="FF0000"/>
                </a:solidFill>
                <a:latin typeface="Arial"/>
                <a:cs typeface="Arial"/>
              </a:rPr>
              <a:t>(Al)</a:t>
            </a:r>
            <a:endParaRPr lang="fr-FR" sz="1200" dirty="0">
              <a:solidFill>
                <a:srgbClr val="FF0000"/>
              </a:solidFill>
              <a:latin typeface="Arial"/>
              <a:cs typeface="Arial"/>
            </a:endParaRPr>
          </a:p>
        </p:txBody>
      </p:sp>
      <p:sp>
        <p:nvSpPr>
          <p:cNvPr id="37" name="Line 20"/>
          <p:cNvSpPr>
            <a:spLocks noChangeShapeType="1"/>
          </p:cNvSpPr>
          <p:nvPr/>
        </p:nvSpPr>
        <p:spPr bwMode="auto">
          <a:xfrm rot="10800000" flipH="1">
            <a:off x="8930" y="6381258"/>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p>
        </p:txBody>
      </p:sp>
      <p:cxnSp>
        <p:nvCxnSpPr>
          <p:cNvPr id="12" name="Connecteur droit avec flèche 11"/>
          <p:cNvCxnSpPr/>
          <p:nvPr/>
        </p:nvCxnSpPr>
        <p:spPr>
          <a:xfrm flipH="1">
            <a:off x="2787821" y="4419392"/>
            <a:ext cx="177800" cy="492763"/>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Imag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4984" y="3053379"/>
            <a:ext cx="996412" cy="179997"/>
          </a:xfrm>
          <a:prstGeom prst="rect">
            <a:avLst/>
          </a:prstGeom>
        </p:spPr>
      </p:pic>
      <p:pic>
        <p:nvPicPr>
          <p:cNvPr id="16" name="Imag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692" y="3838182"/>
            <a:ext cx="311005" cy="107900"/>
          </a:xfrm>
          <a:prstGeom prst="rect">
            <a:avLst/>
          </a:prstGeom>
        </p:spPr>
      </p:pic>
      <p:sp>
        <p:nvSpPr>
          <p:cNvPr id="2" name="TextBox 1"/>
          <p:cNvSpPr txBox="1"/>
          <p:nvPr/>
        </p:nvSpPr>
        <p:spPr>
          <a:xfrm>
            <a:off x="88083" y="6397943"/>
            <a:ext cx="3074240" cy="369332"/>
          </a:xfrm>
          <a:prstGeom prst="rect">
            <a:avLst/>
          </a:prstGeom>
          <a:noFill/>
        </p:spPr>
        <p:txBody>
          <a:bodyPr wrap="none" rtlCol="0">
            <a:spAutoFit/>
          </a:bodyPr>
          <a:lstStyle/>
          <a:p>
            <a:r>
              <a:rPr lang="fr-FR" b="1" i="1" dirty="0">
                <a:solidFill>
                  <a:srgbClr val="0070C0"/>
                </a:solidFill>
                <a:effectLst>
                  <a:outerShdw blurRad="38100" dist="38100" dir="2700000" algn="tl">
                    <a:srgbClr val="000000">
                      <a:alpha val="43137"/>
                    </a:srgbClr>
                  </a:outerShdw>
                </a:effectLst>
                <a:cs typeface="Arial"/>
              </a:rPr>
              <a:t>Laboratoire ICB, Dijon - </a:t>
            </a:r>
            <a:r>
              <a:rPr lang="fr-FR" b="1" i="1" dirty="0" smtClean="0">
                <a:solidFill>
                  <a:srgbClr val="0070C0"/>
                </a:solidFill>
                <a:effectLst>
                  <a:outerShdw blurRad="38100" dist="38100" dir="2700000" algn="tl">
                    <a:srgbClr val="000000">
                      <a:alpha val="43137"/>
                    </a:srgbClr>
                  </a:outerShdw>
                </a:effectLst>
                <a:cs typeface="Arial"/>
              </a:rPr>
              <a:t>France</a:t>
            </a:r>
            <a:endParaRPr lang="en-US" b="1" i="1" dirty="0">
              <a:effectLst>
                <a:outerShdw blurRad="38100" dist="38100" dir="2700000" algn="tl">
                  <a:srgbClr val="000000">
                    <a:alpha val="43137"/>
                  </a:srgbClr>
                </a:outerShdw>
              </a:effectLst>
            </a:endParaRPr>
          </a:p>
        </p:txBody>
      </p:sp>
      <p:sp>
        <p:nvSpPr>
          <p:cNvPr id="7" name="TextBox 6"/>
          <p:cNvSpPr txBox="1"/>
          <p:nvPr/>
        </p:nvSpPr>
        <p:spPr>
          <a:xfrm>
            <a:off x="2193005" y="7308"/>
            <a:ext cx="5920082" cy="954107"/>
          </a:xfrm>
          <a:prstGeom prst="rect">
            <a:avLst/>
          </a:prstGeom>
          <a:noFill/>
        </p:spPr>
        <p:txBody>
          <a:bodyPr wrap="none" rtlCol="0">
            <a:spAutoFit/>
          </a:bodyPr>
          <a:lstStyle/>
          <a:p>
            <a:pPr algn="ctr"/>
            <a:r>
              <a:rPr lang="en-US" sz="2800" b="1" dirty="0">
                <a:solidFill>
                  <a:srgbClr val="0070C0"/>
                </a:solidFill>
                <a:effectLst>
                  <a:outerShdw blurRad="38100" dist="38100" dir="2700000" algn="tl">
                    <a:srgbClr val="000000">
                      <a:alpha val="43137"/>
                    </a:srgbClr>
                  </a:outerShdw>
                </a:effectLst>
                <a:latin typeface="Calibri" panose="020F0502020204030204" pitchFamily="34" charset="0"/>
              </a:rPr>
              <a:t>Molecular </a:t>
            </a:r>
            <a:r>
              <a:rPr lang="en-US" sz="2800" b="1" dirty="0" smtClean="0">
                <a:solidFill>
                  <a:srgbClr val="0070C0"/>
                </a:solidFill>
                <a:effectLst>
                  <a:outerShdw blurRad="38100" dist="38100" dir="2700000" algn="tl">
                    <a:srgbClr val="000000">
                      <a:alpha val="43137"/>
                    </a:srgbClr>
                  </a:outerShdw>
                </a:effectLst>
                <a:latin typeface="Calibri" panose="020F0502020204030204" pitchFamily="34" charset="0"/>
              </a:rPr>
              <a:t>Dynamics </a:t>
            </a:r>
            <a:r>
              <a:rPr lang="en-US" sz="2800" b="1" dirty="0">
                <a:solidFill>
                  <a:srgbClr val="0070C0"/>
                </a:solidFill>
                <a:effectLst>
                  <a:outerShdw blurRad="38100" dist="38100" dir="2700000" algn="tl">
                    <a:srgbClr val="000000">
                      <a:alpha val="43137"/>
                    </a:srgbClr>
                  </a:outerShdw>
                </a:effectLst>
                <a:latin typeface="Calibri" panose="020F0502020204030204" pitchFamily="34" charset="0"/>
              </a:rPr>
              <a:t>S</a:t>
            </a:r>
            <a:r>
              <a:rPr lang="en-US" sz="2800" b="1" dirty="0" smtClean="0">
                <a:solidFill>
                  <a:srgbClr val="0070C0"/>
                </a:solidFill>
                <a:effectLst>
                  <a:outerShdw blurRad="38100" dist="38100" dir="2700000" algn="tl">
                    <a:srgbClr val="000000">
                      <a:alpha val="43137"/>
                    </a:srgbClr>
                  </a:outerShdw>
                </a:effectLst>
                <a:latin typeface="Calibri" panose="020F0502020204030204" pitchFamily="34" charset="0"/>
              </a:rPr>
              <a:t>imulation (DMS)</a:t>
            </a:r>
          </a:p>
          <a:p>
            <a:pPr algn="ctr"/>
            <a:r>
              <a:rPr lang="en-US" sz="2800" b="1" dirty="0" smtClean="0">
                <a:solidFill>
                  <a:srgbClr val="0070C0"/>
                </a:solidFill>
                <a:effectLst>
                  <a:outerShdw blurRad="38100" dist="38100" dir="2700000" algn="tl">
                    <a:srgbClr val="000000">
                      <a:alpha val="43137"/>
                    </a:srgbClr>
                  </a:outerShdw>
                </a:effectLst>
                <a:latin typeface="Calibri" panose="020F0502020204030204" pitchFamily="34" charset="0"/>
              </a:rPr>
              <a:t>of SHS Processes</a:t>
            </a:r>
            <a:endParaRPr lang="en-US" sz="2800" b="1" dirty="0">
              <a:solidFill>
                <a:srgbClr val="0070C0"/>
              </a:solidFill>
              <a:effectLst>
                <a:outerShdw blurRad="38100" dist="38100" dir="2700000" algn="tl">
                  <a:srgbClr val="000000">
                    <a:alpha val="43137"/>
                  </a:srgbClr>
                </a:outerShdw>
              </a:effectLst>
              <a:latin typeface="Calibri" panose="020F0502020204030204" pitchFamily="34" charset="0"/>
            </a:endParaRPr>
          </a:p>
        </p:txBody>
      </p:sp>
      <p:cxnSp>
        <p:nvCxnSpPr>
          <p:cNvPr id="9" name="Straight Arrow Connector 8"/>
          <p:cNvCxnSpPr/>
          <p:nvPr/>
        </p:nvCxnSpPr>
        <p:spPr>
          <a:xfrm flipH="1">
            <a:off x="1798672" y="3143377"/>
            <a:ext cx="3570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336053" y="3158851"/>
            <a:ext cx="4343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75527" y="4828755"/>
            <a:ext cx="221191" cy="276999"/>
          </a:xfrm>
          <a:prstGeom prst="rect">
            <a:avLst/>
          </a:prstGeom>
          <a:solidFill>
            <a:schemeClr val="tx1"/>
          </a:solidFill>
        </p:spPr>
        <p:txBody>
          <a:bodyPr wrap="square" rtlCol="0">
            <a:spAutoFit/>
          </a:bodyPr>
          <a:lstStyle/>
          <a:p>
            <a:r>
              <a:rPr lang="en-US" sz="1200" b="1" dirty="0" smtClean="0"/>
              <a:t>a</a:t>
            </a:r>
            <a:endParaRPr lang="en-US" sz="1200" b="1" dirty="0"/>
          </a:p>
        </p:txBody>
      </p:sp>
      <p:sp>
        <p:nvSpPr>
          <p:cNvPr id="46" name="TextBox 45"/>
          <p:cNvSpPr txBox="1"/>
          <p:nvPr/>
        </p:nvSpPr>
        <p:spPr>
          <a:xfrm>
            <a:off x="1941615" y="4716190"/>
            <a:ext cx="170893" cy="276999"/>
          </a:xfrm>
          <a:prstGeom prst="rect">
            <a:avLst/>
          </a:prstGeom>
          <a:solidFill>
            <a:schemeClr val="tx1"/>
          </a:solidFill>
        </p:spPr>
        <p:txBody>
          <a:bodyPr wrap="square" rtlCol="0">
            <a:spAutoFit/>
          </a:bodyPr>
          <a:lstStyle/>
          <a:p>
            <a:r>
              <a:rPr lang="en-US" sz="1200" b="1" dirty="0"/>
              <a:t>b</a:t>
            </a:r>
          </a:p>
        </p:txBody>
      </p:sp>
      <p:sp>
        <p:nvSpPr>
          <p:cNvPr id="47" name="TextBox 46"/>
          <p:cNvSpPr txBox="1"/>
          <p:nvPr/>
        </p:nvSpPr>
        <p:spPr>
          <a:xfrm>
            <a:off x="4959268" y="4708163"/>
            <a:ext cx="248786" cy="276999"/>
          </a:xfrm>
          <a:prstGeom prst="rect">
            <a:avLst/>
          </a:prstGeom>
          <a:solidFill>
            <a:schemeClr val="tx1"/>
          </a:solidFill>
        </p:spPr>
        <p:txBody>
          <a:bodyPr wrap="none" rtlCol="0">
            <a:spAutoFit/>
          </a:bodyPr>
          <a:lstStyle/>
          <a:p>
            <a:r>
              <a:rPr lang="en-US" sz="1200" b="1" dirty="0"/>
              <a:t>c</a:t>
            </a:r>
          </a:p>
        </p:txBody>
      </p:sp>
      <p:sp>
        <p:nvSpPr>
          <p:cNvPr id="48" name="TextBox 47"/>
          <p:cNvSpPr txBox="1"/>
          <p:nvPr/>
        </p:nvSpPr>
        <p:spPr>
          <a:xfrm>
            <a:off x="3291396" y="1639320"/>
            <a:ext cx="184731" cy="276999"/>
          </a:xfrm>
          <a:prstGeom prst="rect">
            <a:avLst/>
          </a:prstGeom>
          <a:solidFill>
            <a:schemeClr val="tx1"/>
          </a:solidFill>
        </p:spPr>
        <p:txBody>
          <a:bodyPr wrap="none" rtlCol="0">
            <a:spAutoFit/>
          </a:bodyPr>
          <a:lstStyle/>
          <a:p>
            <a:endParaRPr lang="en-US" sz="1200" b="1" dirty="0"/>
          </a:p>
        </p:txBody>
      </p:sp>
      <p:cxnSp>
        <p:nvCxnSpPr>
          <p:cNvPr id="24" name="Straight Arrow Connector 23"/>
          <p:cNvCxnSpPr/>
          <p:nvPr/>
        </p:nvCxnSpPr>
        <p:spPr>
          <a:xfrm flipH="1" flipV="1">
            <a:off x="3797148" y="2828489"/>
            <a:ext cx="269350" cy="107505"/>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95981" y="1647472"/>
            <a:ext cx="412472" cy="276999"/>
          </a:xfrm>
          <a:prstGeom prst="rect">
            <a:avLst/>
          </a:prstGeom>
          <a:solidFill>
            <a:schemeClr val="tx1"/>
          </a:solidFill>
        </p:spPr>
        <p:txBody>
          <a:bodyPr wrap="square" rtlCol="0">
            <a:spAutoFit/>
          </a:bodyPr>
          <a:lstStyle/>
          <a:p>
            <a:r>
              <a:rPr lang="en-US" sz="1200" b="1" dirty="0" smtClean="0"/>
              <a:t>a</a:t>
            </a:r>
            <a:endParaRPr lang="en-US" sz="1200" b="1" dirty="0"/>
          </a:p>
        </p:txBody>
      </p:sp>
    </p:spTree>
    <p:extLst>
      <p:ext uri="{BB962C8B-B14F-4D97-AF65-F5344CB8AC3E}">
        <p14:creationId xmlns:p14="http://schemas.microsoft.com/office/powerpoint/2010/main" val="4750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p:cNvSpPr/>
          <p:nvPr/>
        </p:nvSpPr>
        <p:spPr>
          <a:xfrm>
            <a:off x="4477591" y="3330008"/>
            <a:ext cx="4056809" cy="25250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1665" y="-150241"/>
            <a:ext cx="8229600" cy="1143000"/>
          </a:xfrm>
        </p:spPr>
        <p:txBody>
          <a:bodyPr>
            <a:normAutofit/>
          </a:bodyPr>
          <a:lstStyle/>
          <a:p>
            <a:pPr algn="ctr"/>
            <a:r>
              <a:rPr lang="en-US" sz="2400" b="1" i="1" dirty="0">
                <a:solidFill>
                  <a:schemeClr val="accent1"/>
                </a:solidFill>
                <a:effectLst>
                  <a:outerShdw blurRad="38100" dist="38100" dir="2700000" algn="tl">
                    <a:srgbClr val="000000">
                      <a:alpha val="43137"/>
                    </a:srgbClr>
                  </a:outerShdw>
                </a:effectLst>
                <a:latin typeface="Calibri" panose="020F0502020204030204" pitchFamily="34" charset="0"/>
              </a:rPr>
              <a:t>Molecular dynamics simulations of the reaction mechanism in </a:t>
            </a:r>
            <a:r>
              <a:rPr lang="en-US" sz="2400" b="1" i="1" dirty="0" smtClean="0">
                <a:solidFill>
                  <a:schemeClr val="accent1"/>
                </a:solidFill>
                <a:effectLst>
                  <a:outerShdw blurRad="38100" dist="38100" dir="2700000" algn="tl">
                    <a:srgbClr val="000000">
                      <a:alpha val="43137"/>
                    </a:srgbClr>
                  </a:outerShdw>
                </a:effectLst>
                <a:latin typeface="Calibri" panose="020F0502020204030204" pitchFamily="34" charset="0"/>
              </a:rPr>
              <a:t>Ni/Al reactive </a:t>
            </a:r>
            <a:r>
              <a:rPr lang="en-US" sz="2400" b="1" i="1" dirty="0" err="1">
                <a:solidFill>
                  <a:schemeClr val="accent1"/>
                </a:solidFill>
                <a:effectLst>
                  <a:outerShdw blurRad="38100" dist="38100" dir="2700000" algn="tl">
                    <a:srgbClr val="000000">
                      <a:alpha val="43137"/>
                    </a:srgbClr>
                  </a:outerShdw>
                </a:effectLst>
                <a:latin typeface="Calibri" panose="020F0502020204030204" pitchFamily="34" charset="0"/>
              </a:rPr>
              <a:t>intermetallics</a:t>
            </a:r>
            <a:endParaRPr lang="en-US" sz="2400" b="1" i="1" dirty="0">
              <a:solidFill>
                <a:schemeClr val="accent1"/>
              </a:solidFill>
              <a:effectLst>
                <a:outerShdw blurRad="38100" dist="38100" dir="2700000" algn="tl">
                  <a:srgbClr val="000000">
                    <a:alpha val="43137"/>
                  </a:srgbClr>
                </a:outerShdw>
              </a:effectLst>
              <a:latin typeface="Calibri" panose="020F0502020204030204" pitchFamily="34" charset="0"/>
            </a:endParaRPr>
          </a:p>
        </p:txBody>
      </p:sp>
      <p:sp>
        <p:nvSpPr>
          <p:cNvPr id="4" name="Line 20"/>
          <p:cNvSpPr>
            <a:spLocks noChangeShapeType="1"/>
          </p:cNvSpPr>
          <p:nvPr/>
        </p:nvSpPr>
        <p:spPr bwMode="auto">
          <a:xfrm rot="10800000" flipH="1">
            <a:off x="0" y="6602681"/>
            <a:ext cx="9135070" cy="6697"/>
          </a:xfrm>
          <a:prstGeom prst="line">
            <a:avLst/>
          </a:prstGeom>
          <a:noFill/>
          <a:ln w="12700" cmpd="sng">
            <a:solidFill>
              <a:schemeClr val="bg2"/>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a:solidFill>
                <a:schemeClr val="bg1"/>
              </a:solidFill>
            </a:endParaRPr>
          </a:p>
        </p:txBody>
      </p:sp>
      <p:sp>
        <p:nvSpPr>
          <p:cNvPr id="5" name="Rectangle 2"/>
          <p:cNvSpPr>
            <a:spLocks/>
          </p:cNvSpPr>
          <p:nvPr/>
        </p:nvSpPr>
        <p:spPr bwMode="auto">
          <a:xfrm>
            <a:off x="4160047" y="6576766"/>
            <a:ext cx="5457776" cy="258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altLang="ko-KR" sz="1000" b="1" dirty="0">
                <a:solidFill>
                  <a:schemeClr val="bg2"/>
                </a:solidFill>
                <a:cs typeface="Times New Roman" panose="02020603050405020304" pitchFamily="18" charset="0"/>
              </a:rPr>
              <a:t>Source: </a:t>
            </a:r>
            <a:r>
              <a:rPr lang="en-US" sz="1000" b="1" dirty="0" smtClean="0">
                <a:solidFill>
                  <a:schemeClr val="bg2"/>
                </a:solidFill>
              </a:rPr>
              <a:t>MJ</a:t>
            </a:r>
            <a:r>
              <a:rPr lang="en-US" sz="1000" b="1" dirty="0">
                <a:solidFill>
                  <a:schemeClr val="bg2"/>
                </a:solidFill>
              </a:rPr>
              <a:t>. </a:t>
            </a:r>
            <a:r>
              <a:rPr lang="en-US" sz="1000" b="1" dirty="0" err="1" smtClean="0">
                <a:solidFill>
                  <a:schemeClr val="bg2"/>
                </a:solidFill>
              </a:rPr>
              <a:t>Cherukara</a:t>
            </a:r>
            <a:r>
              <a:rPr lang="en-US" sz="1000" b="1" dirty="0" smtClean="0">
                <a:solidFill>
                  <a:schemeClr val="bg2"/>
                </a:solidFill>
              </a:rPr>
              <a:t>, TP</a:t>
            </a:r>
            <a:r>
              <a:rPr lang="en-US" sz="1000" b="1" dirty="0">
                <a:solidFill>
                  <a:schemeClr val="bg2"/>
                </a:solidFill>
              </a:rPr>
              <a:t>. </a:t>
            </a:r>
            <a:r>
              <a:rPr lang="en-US" sz="1000" b="1" dirty="0" err="1" smtClean="0">
                <a:solidFill>
                  <a:schemeClr val="bg2"/>
                </a:solidFill>
              </a:rPr>
              <a:t>Weihs</a:t>
            </a:r>
            <a:r>
              <a:rPr lang="en-US" sz="1000" b="1" dirty="0" smtClean="0">
                <a:solidFill>
                  <a:schemeClr val="bg2"/>
                </a:solidFill>
              </a:rPr>
              <a:t>, </a:t>
            </a:r>
            <a:r>
              <a:rPr lang="en-US" sz="1000" b="1" dirty="0" err="1" smtClean="0">
                <a:solidFill>
                  <a:schemeClr val="bg2"/>
                </a:solidFill>
              </a:rPr>
              <a:t>A.Strachan</a:t>
            </a:r>
            <a:r>
              <a:rPr lang="en-US" sz="1000" b="1" dirty="0" smtClean="0">
                <a:solidFill>
                  <a:schemeClr val="bg2"/>
                </a:solidFill>
              </a:rPr>
              <a:t>, </a:t>
            </a:r>
            <a:r>
              <a:rPr lang="en-US" sz="1000" b="1" dirty="0" err="1" smtClean="0">
                <a:solidFill>
                  <a:schemeClr val="bg2"/>
                </a:solidFill>
              </a:rPr>
              <a:t>Acta</a:t>
            </a:r>
            <a:r>
              <a:rPr lang="en-US" sz="1000" b="1" dirty="0" smtClean="0">
                <a:solidFill>
                  <a:schemeClr val="bg2"/>
                </a:solidFill>
              </a:rPr>
              <a:t> </a:t>
            </a:r>
            <a:r>
              <a:rPr lang="en-US" sz="1000" b="1" dirty="0" err="1" smtClean="0">
                <a:solidFill>
                  <a:schemeClr val="bg2"/>
                </a:solidFill>
              </a:rPr>
              <a:t>Materialia</a:t>
            </a:r>
            <a:r>
              <a:rPr lang="en-US" sz="1000" b="1" dirty="0" smtClean="0">
                <a:solidFill>
                  <a:schemeClr val="bg2"/>
                </a:solidFill>
              </a:rPr>
              <a:t>, </a:t>
            </a:r>
            <a:r>
              <a:rPr lang="en-US" sz="1000" b="1" dirty="0" smtClean="0">
                <a:solidFill>
                  <a:schemeClr val="bg2"/>
                </a:solidFill>
              </a:rPr>
              <a:t>2015</a:t>
            </a:r>
            <a:r>
              <a:rPr lang="en-US" sz="1000" b="1" dirty="0" smtClean="0"/>
              <a:t>96</a:t>
            </a:r>
            <a:r>
              <a:rPr lang="en-US" sz="1000" b="1" dirty="0" smtClean="0"/>
              <a:t>, 2015, 1-8</a:t>
            </a:r>
            <a:endParaRPr lang="en-US" sz="1000" b="1" dirty="0" smtClean="0">
              <a:solidFill>
                <a:srgbClr val="343434"/>
              </a:solidFill>
              <a:ea typeface="ＭＳ Ｐゴシック" charset="0"/>
              <a:cs typeface="ＭＳ Ｐゴシック" charset="0"/>
            </a:endParaRPr>
          </a:p>
        </p:txBody>
      </p:sp>
      <p:pic>
        <p:nvPicPr>
          <p:cNvPr id="6" name="Picture 5"/>
          <p:cNvPicPr>
            <a:picLocks noChangeAspect="1"/>
          </p:cNvPicPr>
          <p:nvPr/>
        </p:nvPicPr>
        <p:blipFill>
          <a:blip r:embed="rId2"/>
          <a:stretch>
            <a:fillRect/>
          </a:stretch>
        </p:blipFill>
        <p:spPr>
          <a:xfrm>
            <a:off x="4717506" y="2356075"/>
            <a:ext cx="3430352" cy="914400"/>
          </a:xfrm>
          <a:prstGeom prst="rect">
            <a:avLst/>
          </a:prstGeom>
        </p:spPr>
      </p:pic>
      <p:sp>
        <p:nvSpPr>
          <p:cNvPr id="7" name="TextBox 6"/>
          <p:cNvSpPr txBox="1"/>
          <p:nvPr/>
        </p:nvSpPr>
        <p:spPr>
          <a:xfrm>
            <a:off x="8036449" y="2429421"/>
            <a:ext cx="715260" cy="276999"/>
          </a:xfrm>
          <a:prstGeom prst="rect">
            <a:avLst/>
          </a:prstGeom>
          <a:noFill/>
        </p:spPr>
        <p:txBody>
          <a:bodyPr wrap="none" rtlCol="0">
            <a:spAutoFit/>
          </a:bodyPr>
          <a:lstStyle/>
          <a:p>
            <a:r>
              <a:rPr lang="en-US" sz="1200" b="1" dirty="0" smtClean="0">
                <a:solidFill>
                  <a:schemeClr val="bg2"/>
                </a:solidFill>
                <a:latin typeface="Calibri" panose="020F0502020204030204" pitchFamily="34" charset="0"/>
              </a:rPr>
              <a:t>Al - blue</a:t>
            </a:r>
            <a:endParaRPr lang="en-US" sz="1200" b="1" dirty="0">
              <a:solidFill>
                <a:schemeClr val="bg2"/>
              </a:solidFill>
              <a:latin typeface="Calibri" panose="020F0502020204030204" pitchFamily="34" charset="0"/>
            </a:endParaRPr>
          </a:p>
        </p:txBody>
      </p:sp>
      <p:sp>
        <p:nvSpPr>
          <p:cNvPr id="8" name="TextBox 7"/>
          <p:cNvSpPr txBox="1"/>
          <p:nvPr/>
        </p:nvSpPr>
        <p:spPr>
          <a:xfrm>
            <a:off x="5855865" y="2641780"/>
            <a:ext cx="319318" cy="276999"/>
          </a:xfrm>
          <a:prstGeom prst="rect">
            <a:avLst/>
          </a:prstGeom>
          <a:noFill/>
        </p:spPr>
        <p:txBody>
          <a:bodyPr wrap="none" rtlCol="0">
            <a:spAutoFit/>
          </a:bodyPr>
          <a:lstStyle/>
          <a:p>
            <a:r>
              <a:rPr lang="en-US" sz="1200" dirty="0" smtClean="0"/>
              <a:t>Ni</a:t>
            </a:r>
            <a:endParaRPr lang="en-US" sz="1200" dirty="0"/>
          </a:p>
        </p:txBody>
      </p:sp>
      <p:cxnSp>
        <p:nvCxnSpPr>
          <p:cNvPr id="10" name="Straight Arrow Connector 9"/>
          <p:cNvCxnSpPr/>
          <p:nvPr/>
        </p:nvCxnSpPr>
        <p:spPr>
          <a:xfrm>
            <a:off x="7209038" y="2503280"/>
            <a:ext cx="0" cy="514723"/>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6828485" y="2673583"/>
            <a:ext cx="514885" cy="246221"/>
          </a:xfrm>
          <a:prstGeom prst="rect">
            <a:avLst/>
          </a:prstGeom>
          <a:noFill/>
        </p:spPr>
        <p:txBody>
          <a:bodyPr wrap="none" rtlCol="0">
            <a:spAutoFit/>
          </a:bodyPr>
          <a:lstStyle/>
          <a:p>
            <a:r>
              <a:rPr lang="en-US" sz="1000" dirty="0" smtClean="0"/>
              <a:t>15 nm</a:t>
            </a:r>
            <a:endParaRPr lang="en-US" sz="1000" dirty="0"/>
          </a:p>
        </p:txBody>
      </p:sp>
      <p:pic>
        <p:nvPicPr>
          <p:cNvPr id="12" name="Picture 11"/>
          <p:cNvPicPr>
            <a:picLocks noChangeAspect="1"/>
          </p:cNvPicPr>
          <p:nvPr/>
        </p:nvPicPr>
        <p:blipFill>
          <a:blip r:embed="rId3"/>
          <a:stretch>
            <a:fillRect/>
          </a:stretch>
        </p:blipFill>
        <p:spPr>
          <a:xfrm>
            <a:off x="520892" y="2386130"/>
            <a:ext cx="2743200" cy="1735233"/>
          </a:xfrm>
          <a:prstGeom prst="rect">
            <a:avLst/>
          </a:prstGeom>
        </p:spPr>
      </p:pic>
      <p:pic>
        <p:nvPicPr>
          <p:cNvPr id="14" name="Picture 13"/>
          <p:cNvPicPr>
            <a:picLocks noChangeAspect="1"/>
          </p:cNvPicPr>
          <p:nvPr/>
        </p:nvPicPr>
        <p:blipFill>
          <a:blip r:embed="rId4"/>
          <a:stretch>
            <a:fillRect/>
          </a:stretch>
        </p:blipFill>
        <p:spPr>
          <a:xfrm>
            <a:off x="4734821" y="3382741"/>
            <a:ext cx="3413037" cy="2377440"/>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472914" y="4108460"/>
            <a:ext cx="2839156" cy="1756821"/>
          </a:xfrm>
          <a:prstGeom prst="rect">
            <a:avLst/>
          </a:prstGeom>
        </p:spPr>
      </p:pic>
      <p:sp>
        <p:nvSpPr>
          <p:cNvPr id="21" name="TextBox 20"/>
          <p:cNvSpPr txBox="1"/>
          <p:nvPr/>
        </p:nvSpPr>
        <p:spPr>
          <a:xfrm>
            <a:off x="4124845" y="5855062"/>
            <a:ext cx="4797725" cy="646331"/>
          </a:xfrm>
          <a:prstGeom prst="rect">
            <a:avLst/>
          </a:prstGeom>
          <a:noFill/>
        </p:spPr>
        <p:txBody>
          <a:bodyPr wrap="none" rtlCol="0">
            <a:spAutoFit/>
          </a:bodyPr>
          <a:lstStyle/>
          <a:p>
            <a:pPr algn="ctr"/>
            <a:r>
              <a:rPr lang="en-US" sz="1200" b="1" dirty="0" smtClean="0">
                <a:solidFill>
                  <a:schemeClr val="bg2"/>
                </a:solidFill>
                <a:latin typeface="Calibri" panose="020F0502020204030204" pitchFamily="34" charset="0"/>
              </a:rPr>
              <a:t>Microstructure </a:t>
            </a:r>
            <a:r>
              <a:rPr lang="en-US" sz="1200" b="1" dirty="0">
                <a:solidFill>
                  <a:schemeClr val="bg2"/>
                </a:solidFill>
                <a:latin typeface="Calibri" panose="020F0502020204030204" pitchFamily="34" charset="0"/>
              </a:rPr>
              <a:t>evolution during reaction for samples ignited at 650, </a:t>
            </a:r>
            <a:r>
              <a:rPr lang="en-US" sz="1200" b="1" dirty="0" smtClean="0">
                <a:solidFill>
                  <a:schemeClr val="bg2"/>
                </a:solidFill>
                <a:latin typeface="Calibri" panose="020F0502020204030204" pitchFamily="34" charset="0"/>
              </a:rPr>
              <a:t>900</a:t>
            </a:r>
          </a:p>
          <a:p>
            <a:pPr algn="ctr"/>
            <a:r>
              <a:rPr lang="en-US" sz="1200" b="1" dirty="0" smtClean="0">
                <a:solidFill>
                  <a:schemeClr val="bg2"/>
                </a:solidFill>
                <a:latin typeface="Calibri" panose="020F0502020204030204" pitchFamily="34" charset="0"/>
              </a:rPr>
              <a:t> </a:t>
            </a:r>
            <a:r>
              <a:rPr lang="en-US" sz="1200" b="1" dirty="0">
                <a:solidFill>
                  <a:schemeClr val="bg2"/>
                </a:solidFill>
                <a:latin typeface="Calibri" panose="020F0502020204030204" pitchFamily="34" charset="0"/>
              </a:rPr>
              <a:t>and 1000 K. </a:t>
            </a:r>
            <a:r>
              <a:rPr lang="en-US" sz="1200" b="1" dirty="0" err="1">
                <a:solidFill>
                  <a:schemeClr val="bg2"/>
                </a:solidFill>
                <a:latin typeface="Calibri" panose="020F0502020204030204" pitchFamily="34" charset="0"/>
              </a:rPr>
              <a:t>fcc</a:t>
            </a:r>
            <a:r>
              <a:rPr lang="en-US" sz="1200" b="1" dirty="0">
                <a:solidFill>
                  <a:schemeClr val="bg2"/>
                </a:solidFill>
                <a:latin typeface="Calibri" panose="020F0502020204030204" pitchFamily="34" charset="0"/>
              </a:rPr>
              <a:t> atoms (Ni or Al) are in green, B2 </a:t>
            </a:r>
            <a:r>
              <a:rPr lang="en-US" sz="1200" b="1" dirty="0" err="1">
                <a:solidFill>
                  <a:schemeClr val="bg2"/>
                </a:solidFill>
                <a:latin typeface="Calibri" panose="020F0502020204030204" pitchFamily="34" charset="0"/>
              </a:rPr>
              <a:t>NiAl</a:t>
            </a:r>
            <a:r>
              <a:rPr lang="en-US" sz="1200" b="1" dirty="0">
                <a:solidFill>
                  <a:schemeClr val="bg2"/>
                </a:solidFill>
                <a:latin typeface="Calibri" panose="020F0502020204030204" pitchFamily="34" charset="0"/>
              </a:rPr>
              <a:t> is in blue, while </a:t>
            </a:r>
            <a:endParaRPr lang="en-US" sz="1200" b="1" dirty="0" smtClean="0">
              <a:solidFill>
                <a:schemeClr val="bg2"/>
              </a:solidFill>
              <a:latin typeface="Calibri" panose="020F0502020204030204" pitchFamily="34" charset="0"/>
            </a:endParaRPr>
          </a:p>
          <a:p>
            <a:pPr algn="ctr"/>
            <a:r>
              <a:rPr lang="en-US" sz="1200" b="1" dirty="0" smtClean="0">
                <a:solidFill>
                  <a:schemeClr val="bg2"/>
                </a:solidFill>
                <a:latin typeface="Calibri" panose="020F0502020204030204" pitchFamily="34" charset="0"/>
              </a:rPr>
              <a:t>amorphous or </a:t>
            </a:r>
            <a:r>
              <a:rPr lang="en-US" sz="1200" b="1" dirty="0">
                <a:solidFill>
                  <a:schemeClr val="bg2"/>
                </a:solidFill>
                <a:latin typeface="Calibri" panose="020F0502020204030204" pitchFamily="34" charset="0"/>
              </a:rPr>
              <a:t>grain boundary </a:t>
            </a:r>
            <a:r>
              <a:rPr lang="en-US" sz="1200" b="1" dirty="0" smtClean="0">
                <a:solidFill>
                  <a:schemeClr val="bg2"/>
                </a:solidFill>
                <a:latin typeface="Calibri" panose="020F0502020204030204" pitchFamily="34" charset="0"/>
              </a:rPr>
              <a:t>atoms </a:t>
            </a:r>
            <a:r>
              <a:rPr lang="en-US" sz="1200" b="1" dirty="0">
                <a:solidFill>
                  <a:schemeClr val="bg2"/>
                </a:solidFill>
                <a:latin typeface="Calibri" panose="020F0502020204030204" pitchFamily="34" charset="0"/>
              </a:rPr>
              <a:t>are in translucent </a:t>
            </a:r>
            <a:r>
              <a:rPr lang="en-US" sz="1200" b="1" dirty="0" smtClean="0">
                <a:solidFill>
                  <a:schemeClr val="bg2"/>
                </a:solidFill>
                <a:latin typeface="Calibri" panose="020F0502020204030204" pitchFamily="34" charset="0"/>
              </a:rPr>
              <a:t>orange</a:t>
            </a:r>
            <a:endParaRPr lang="en-US" sz="1200" b="1" dirty="0">
              <a:solidFill>
                <a:schemeClr val="bg2"/>
              </a:solidFill>
              <a:latin typeface="Calibri" panose="020F0502020204030204" pitchFamily="34" charset="0"/>
            </a:endParaRPr>
          </a:p>
        </p:txBody>
      </p:sp>
      <p:sp>
        <p:nvSpPr>
          <p:cNvPr id="22" name="TextBox 21"/>
          <p:cNvSpPr txBox="1"/>
          <p:nvPr/>
        </p:nvSpPr>
        <p:spPr>
          <a:xfrm>
            <a:off x="83447" y="5821903"/>
            <a:ext cx="3972049" cy="830997"/>
          </a:xfrm>
          <a:prstGeom prst="rect">
            <a:avLst/>
          </a:prstGeom>
          <a:noFill/>
        </p:spPr>
        <p:txBody>
          <a:bodyPr wrap="none" rtlCol="0">
            <a:spAutoFit/>
          </a:bodyPr>
          <a:lstStyle/>
          <a:p>
            <a:pPr algn="ctr"/>
            <a:r>
              <a:rPr lang="en-US" sz="1200" b="1" dirty="0">
                <a:solidFill>
                  <a:schemeClr val="bg2"/>
                </a:solidFill>
                <a:latin typeface="Calibri" panose="020F0502020204030204" pitchFamily="34" charset="0"/>
              </a:rPr>
              <a:t>Temperature vs time for different ignition temperatures, </a:t>
            </a:r>
            <a:endParaRPr lang="en-US" sz="1200" b="1" dirty="0" smtClean="0">
              <a:solidFill>
                <a:schemeClr val="bg2"/>
              </a:solidFill>
              <a:latin typeface="Calibri" panose="020F0502020204030204" pitchFamily="34" charset="0"/>
            </a:endParaRPr>
          </a:p>
          <a:p>
            <a:pPr algn="ctr"/>
            <a:r>
              <a:rPr lang="en-US" sz="1200" b="1" dirty="0" smtClean="0">
                <a:solidFill>
                  <a:schemeClr val="bg2"/>
                </a:solidFill>
                <a:latin typeface="Calibri" panose="020F0502020204030204" pitchFamily="34" charset="0"/>
              </a:rPr>
              <a:t>thin </a:t>
            </a:r>
            <a:r>
              <a:rPr lang="en-US" sz="1200" b="1" dirty="0">
                <a:solidFill>
                  <a:schemeClr val="bg2"/>
                </a:solidFill>
                <a:latin typeface="Calibri" panose="020F0502020204030204" pitchFamily="34" charset="0"/>
              </a:rPr>
              <a:t>black lines show exponential fits. </a:t>
            </a:r>
            <a:r>
              <a:rPr lang="en-US" sz="1200" b="1" dirty="0" smtClean="0">
                <a:solidFill>
                  <a:schemeClr val="bg2"/>
                </a:solidFill>
                <a:latin typeface="Calibri" panose="020F0502020204030204" pitchFamily="34" charset="0"/>
              </a:rPr>
              <a:t>Diffusion </a:t>
            </a:r>
            <a:r>
              <a:rPr lang="en-US" sz="1200" b="1" dirty="0">
                <a:solidFill>
                  <a:schemeClr val="bg2"/>
                </a:solidFill>
                <a:latin typeface="Calibri" panose="020F0502020204030204" pitchFamily="34" charset="0"/>
              </a:rPr>
              <a:t>coefficient </a:t>
            </a:r>
            <a:endParaRPr lang="en-US" sz="1200" b="1" dirty="0" smtClean="0">
              <a:solidFill>
                <a:schemeClr val="bg2"/>
              </a:solidFill>
              <a:latin typeface="Calibri" panose="020F0502020204030204" pitchFamily="34" charset="0"/>
            </a:endParaRPr>
          </a:p>
          <a:p>
            <a:pPr algn="ctr"/>
            <a:r>
              <a:rPr lang="en-US" sz="1200" b="1" dirty="0" smtClean="0">
                <a:solidFill>
                  <a:schemeClr val="bg2"/>
                </a:solidFill>
                <a:latin typeface="Calibri" panose="020F0502020204030204" pitchFamily="34" charset="0"/>
              </a:rPr>
              <a:t>as </a:t>
            </a:r>
            <a:r>
              <a:rPr lang="en-US" sz="1200" b="1" dirty="0">
                <a:solidFill>
                  <a:schemeClr val="bg2"/>
                </a:solidFill>
                <a:latin typeface="Calibri" panose="020F0502020204030204" pitchFamily="34" charset="0"/>
              </a:rPr>
              <a:t>a function of ignition </a:t>
            </a:r>
            <a:r>
              <a:rPr lang="en-US" sz="1200" b="1" dirty="0" smtClean="0">
                <a:solidFill>
                  <a:schemeClr val="bg2"/>
                </a:solidFill>
                <a:latin typeface="Calibri" panose="020F0502020204030204" pitchFamily="34" charset="0"/>
              </a:rPr>
              <a:t>temperature showing </a:t>
            </a:r>
            <a:r>
              <a:rPr lang="en-US" sz="1200" b="1" dirty="0">
                <a:solidFill>
                  <a:schemeClr val="bg2"/>
                </a:solidFill>
                <a:latin typeface="Calibri" panose="020F0502020204030204" pitchFamily="34" charset="0"/>
              </a:rPr>
              <a:t>two regimes </a:t>
            </a:r>
            <a:endParaRPr lang="en-US" sz="1200" b="1" dirty="0" smtClean="0">
              <a:solidFill>
                <a:schemeClr val="bg2"/>
              </a:solidFill>
              <a:latin typeface="Calibri" panose="020F0502020204030204" pitchFamily="34" charset="0"/>
            </a:endParaRPr>
          </a:p>
          <a:p>
            <a:pPr algn="ctr"/>
            <a:r>
              <a:rPr lang="en-US" sz="1200" b="1" dirty="0" smtClean="0">
                <a:solidFill>
                  <a:schemeClr val="bg2"/>
                </a:solidFill>
                <a:latin typeface="Calibri" panose="020F0502020204030204" pitchFamily="34" charset="0"/>
              </a:rPr>
              <a:t>of </a:t>
            </a:r>
            <a:r>
              <a:rPr lang="en-US" sz="1200" b="1" dirty="0">
                <a:solidFill>
                  <a:schemeClr val="bg2"/>
                </a:solidFill>
                <a:latin typeface="Calibri" panose="020F0502020204030204" pitchFamily="34" charset="0"/>
              </a:rPr>
              <a:t>Arrhenius behavior for the </a:t>
            </a:r>
            <a:r>
              <a:rPr lang="en-US" sz="1200" b="1" dirty="0" smtClean="0">
                <a:solidFill>
                  <a:schemeClr val="bg2"/>
                </a:solidFill>
                <a:latin typeface="Calibri" panose="020F0502020204030204" pitchFamily="34" charset="0"/>
              </a:rPr>
              <a:t>wires</a:t>
            </a:r>
            <a:endParaRPr lang="en-US" sz="1200" b="1" dirty="0">
              <a:solidFill>
                <a:schemeClr val="bg2"/>
              </a:solidFill>
              <a:latin typeface="Calibri" panose="020F0502020204030204" pitchFamily="34" charset="0"/>
            </a:endParaRPr>
          </a:p>
        </p:txBody>
      </p:sp>
      <p:sp>
        <p:nvSpPr>
          <p:cNvPr id="3" name="TextBox 2"/>
          <p:cNvSpPr txBox="1"/>
          <p:nvPr/>
        </p:nvSpPr>
        <p:spPr>
          <a:xfrm>
            <a:off x="310100" y="839928"/>
            <a:ext cx="8334983" cy="1384995"/>
          </a:xfrm>
          <a:prstGeom prst="rect">
            <a:avLst/>
          </a:prstGeom>
          <a:noFill/>
          <a:ln>
            <a:solidFill>
              <a:schemeClr val="accent1"/>
            </a:solidFill>
          </a:ln>
        </p:spPr>
        <p:txBody>
          <a:bodyPr wrap="square" rtlCol="0">
            <a:spAutoFit/>
          </a:bodyPr>
          <a:lstStyle/>
          <a:p>
            <a:r>
              <a:rPr lang="en-US" sz="1200" dirty="0" smtClean="0">
                <a:solidFill>
                  <a:schemeClr val="accent1"/>
                </a:solidFill>
                <a:latin typeface="Calibri" panose="020F0502020204030204" pitchFamily="34" charset="0"/>
              </a:rPr>
              <a:t>An </a:t>
            </a:r>
            <a:r>
              <a:rPr lang="en-US" sz="1200" dirty="0">
                <a:solidFill>
                  <a:schemeClr val="accent1"/>
                </a:solidFill>
                <a:latin typeface="Calibri" panose="020F0502020204030204" pitchFamily="34" charset="0"/>
              </a:rPr>
              <a:t>atomistic level description of the reaction mechanisms in thermally ignited samples of reactive core/shell Ni/Al wires. </a:t>
            </a:r>
            <a:r>
              <a:rPr lang="en-US" sz="1200" dirty="0" smtClean="0">
                <a:solidFill>
                  <a:schemeClr val="accent1"/>
                </a:solidFill>
                <a:latin typeface="Calibri" panose="020F0502020204030204" pitchFamily="34" charset="0"/>
              </a:rPr>
              <a:t>The </a:t>
            </a:r>
            <a:r>
              <a:rPr lang="en-US" sz="1200" dirty="0">
                <a:solidFill>
                  <a:schemeClr val="accent1"/>
                </a:solidFill>
                <a:latin typeface="Calibri" panose="020F0502020204030204" pitchFamily="34" charset="0"/>
              </a:rPr>
              <a:t>combination of very long simulation times (up to 0.1 </a:t>
            </a:r>
            <a:r>
              <a:rPr lang="en-US" sz="1200" dirty="0" err="1" smtClean="0">
                <a:solidFill>
                  <a:schemeClr val="accent1"/>
                </a:solidFill>
                <a:latin typeface="Calibri" panose="020F0502020204030204" pitchFamily="34" charset="0"/>
              </a:rPr>
              <a:t>ms</a:t>
            </a:r>
            <a:r>
              <a:rPr lang="en-US" sz="1200" dirty="0">
                <a:solidFill>
                  <a:schemeClr val="accent1"/>
                </a:solidFill>
                <a:latin typeface="Calibri" panose="020F0502020204030204" pitchFamily="34" charset="0"/>
              </a:rPr>
              <a:t>) and very reactive core/shell nanostructures enables ignition at </a:t>
            </a:r>
            <a:r>
              <a:rPr lang="en-US" sz="1200" dirty="0" smtClean="0">
                <a:solidFill>
                  <a:schemeClr val="accent1"/>
                </a:solidFill>
                <a:latin typeface="Calibri" panose="020F0502020204030204" pitchFamily="34" charset="0"/>
              </a:rPr>
              <a:t>unprecedentedly  </a:t>
            </a:r>
            <a:r>
              <a:rPr lang="en-US" sz="1200" dirty="0">
                <a:solidFill>
                  <a:schemeClr val="accent1"/>
                </a:solidFill>
                <a:latin typeface="Calibri" panose="020F0502020204030204" pitchFamily="34" charset="0"/>
              </a:rPr>
              <a:t>low temperatures for molecular dynamics simulations. Samples ignited at low temperatures (900 K or less) follow a multi-stage </a:t>
            </a:r>
            <a:r>
              <a:rPr lang="en-US" sz="1200" dirty="0" smtClean="0">
                <a:solidFill>
                  <a:schemeClr val="accent1"/>
                </a:solidFill>
                <a:latin typeface="Calibri" panose="020F0502020204030204" pitchFamily="34" charset="0"/>
              </a:rPr>
              <a:t>reaction  </a:t>
            </a:r>
            <a:r>
              <a:rPr lang="en-US" sz="1200" dirty="0">
                <a:solidFill>
                  <a:schemeClr val="accent1"/>
                </a:solidFill>
                <a:latin typeface="Calibri" panose="020F0502020204030204" pitchFamily="34" charset="0"/>
              </a:rPr>
              <a:t>process involving solid-phase diffusion and the formation of the B2 </a:t>
            </a:r>
            <a:r>
              <a:rPr lang="en-US" sz="1200" dirty="0" err="1">
                <a:solidFill>
                  <a:schemeClr val="accent1"/>
                </a:solidFill>
                <a:latin typeface="Calibri" panose="020F0502020204030204" pitchFamily="34" charset="0"/>
              </a:rPr>
              <a:t>NiAl</a:t>
            </a:r>
            <a:r>
              <a:rPr lang="en-US" sz="1200" dirty="0">
                <a:solidFill>
                  <a:schemeClr val="accent1"/>
                </a:solidFill>
                <a:latin typeface="Calibri" panose="020F0502020204030204" pitchFamily="34" charset="0"/>
              </a:rPr>
              <a:t> phase, while samples ignited at higher temperatures, follow a </a:t>
            </a:r>
            <a:r>
              <a:rPr lang="en-US" sz="1200" dirty="0" smtClean="0">
                <a:solidFill>
                  <a:schemeClr val="accent1"/>
                </a:solidFill>
                <a:latin typeface="Calibri" panose="020F0502020204030204" pitchFamily="34" charset="0"/>
              </a:rPr>
              <a:t>direct  </a:t>
            </a:r>
            <a:r>
              <a:rPr lang="en-US" sz="1200" dirty="0">
                <a:solidFill>
                  <a:schemeClr val="accent1"/>
                </a:solidFill>
                <a:latin typeface="Calibri" panose="020F0502020204030204" pitchFamily="34" charset="0"/>
              </a:rPr>
              <a:t>reaction path with accelerated diffusion of Ni into molten Al, leading to a completely molten final state. Interestingly, </a:t>
            </a:r>
            <a:r>
              <a:rPr lang="en-US" sz="1200" dirty="0" err="1">
                <a:solidFill>
                  <a:schemeClr val="accent1"/>
                </a:solidFill>
                <a:latin typeface="Calibri" panose="020F0502020204030204" pitchFamily="34" charset="0"/>
              </a:rPr>
              <a:t>NiAl</a:t>
            </a:r>
            <a:r>
              <a:rPr lang="en-US" sz="1200" dirty="0">
                <a:solidFill>
                  <a:schemeClr val="accent1"/>
                </a:solidFill>
                <a:latin typeface="Calibri" panose="020F0502020204030204" pitchFamily="34" charset="0"/>
              </a:rPr>
              <a:t> nucleates and </a:t>
            </a:r>
            <a:r>
              <a:rPr lang="en-US" sz="1200" dirty="0" smtClean="0">
                <a:solidFill>
                  <a:schemeClr val="accent1"/>
                </a:solidFill>
                <a:latin typeface="Calibri" panose="020F0502020204030204" pitchFamily="34" charset="0"/>
              </a:rPr>
              <a:t> grows </a:t>
            </a:r>
            <a:r>
              <a:rPr lang="en-US" sz="1200" dirty="0">
                <a:solidFill>
                  <a:schemeClr val="accent1"/>
                </a:solidFill>
                <a:latin typeface="Calibri" panose="020F0502020204030204" pitchFamily="34" charset="0"/>
              </a:rPr>
              <a:t>under a significant concentration gradient, which may explain the absence of other phases like AlNi3. The formation of the B2 </a:t>
            </a:r>
            <a:r>
              <a:rPr lang="en-US" sz="1200" dirty="0" smtClean="0">
                <a:solidFill>
                  <a:schemeClr val="accent1"/>
                </a:solidFill>
                <a:latin typeface="Calibri" panose="020F0502020204030204" pitchFamily="34" charset="0"/>
              </a:rPr>
              <a:t> intermetallic </a:t>
            </a:r>
            <a:r>
              <a:rPr lang="en-US" sz="1200" dirty="0">
                <a:solidFill>
                  <a:schemeClr val="accent1"/>
                </a:solidFill>
                <a:latin typeface="Calibri" panose="020F0502020204030204" pitchFamily="34" charset="0"/>
              </a:rPr>
              <a:t>slows atomic diffusion and consequently the reaction rates.</a:t>
            </a:r>
          </a:p>
        </p:txBody>
      </p:sp>
      <p:pic>
        <p:nvPicPr>
          <p:cNvPr id="23" name="Picture 22"/>
          <p:cNvPicPr>
            <a:picLocks noChangeAspect="1"/>
          </p:cNvPicPr>
          <p:nvPr/>
        </p:nvPicPr>
        <p:blipFill>
          <a:blip r:embed="rId6"/>
          <a:stretch>
            <a:fillRect/>
          </a:stretch>
        </p:blipFill>
        <p:spPr>
          <a:xfrm>
            <a:off x="128257" y="103484"/>
            <a:ext cx="739775" cy="685800"/>
          </a:xfrm>
          <a:prstGeom prst="rect">
            <a:avLst/>
          </a:prstGeom>
        </p:spPr>
      </p:pic>
      <p:pic>
        <p:nvPicPr>
          <p:cNvPr id="24" name="Picture 23"/>
          <p:cNvPicPr>
            <a:picLocks noChangeAspect="1"/>
          </p:cNvPicPr>
          <p:nvPr/>
        </p:nvPicPr>
        <p:blipFill>
          <a:blip r:embed="rId7"/>
          <a:stretch>
            <a:fillRect/>
          </a:stretch>
        </p:blipFill>
        <p:spPr>
          <a:xfrm>
            <a:off x="8397751" y="74679"/>
            <a:ext cx="524256" cy="731520"/>
          </a:xfrm>
          <a:prstGeom prst="rect">
            <a:avLst/>
          </a:prstGeom>
        </p:spPr>
      </p:pic>
      <p:sp>
        <p:nvSpPr>
          <p:cNvPr id="26" name="TextBox 25"/>
          <p:cNvSpPr txBox="1"/>
          <p:nvPr/>
        </p:nvSpPr>
        <p:spPr>
          <a:xfrm>
            <a:off x="219785" y="6576766"/>
            <a:ext cx="3555782" cy="307777"/>
          </a:xfrm>
          <a:prstGeom prst="rect">
            <a:avLst/>
          </a:prstGeom>
          <a:noFill/>
        </p:spPr>
        <p:txBody>
          <a:bodyPr wrap="none" rtlCol="0">
            <a:spAutoFit/>
          </a:bodyPr>
          <a:lstStyle/>
          <a:p>
            <a:r>
              <a:rPr lang="fr-FR" sz="1400" b="1" i="1" dirty="0" err="1" smtClean="0">
                <a:solidFill>
                  <a:schemeClr val="bg2"/>
                </a:solidFill>
                <a:effectLst>
                  <a:outerShdw blurRad="38100" dist="38100" dir="2700000" algn="tl">
                    <a:srgbClr val="000000">
                      <a:alpha val="43137"/>
                    </a:srgbClr>
                  </a:outerShdw>
                </a:effectLst>
                <a:cs typeface="Arial"/>
              </a:rPr>
              <a:t>Purdue</a:t>
            </a:r>
            <a:r>
              <a:rPr lang="fr-FR" sz="1400" b="1" i="1" dirty="0" smtClean="0">
                <a:solidFill>
                  <a:schemeClr val="bg2"/>
                </a:solidFill>
                <a:effectLst>
                  <a:outerShdw blurRad="38100" dist="38100" dir="2700000" algn="tl">
                    <a:srgbClr val="000000">
                      <a:alpha val="43137"/>
                    </a:srgbClr>
                  </a:outerShdw>
                </a:effectLst>
                <a:cs typeface="Arial"/>
              </a:rPr>
              <a:t> and J. Hopkins </a:t>
            </a:r>
            <a:r>
              <a:rPr lang="fr-FR" sz="1400" b="1" i="1" dirty="0" err="1" smtClean="0">
                <a:solidFill>
                  <a:schemeClr val="bg2"/>
                </a:solidFill>
                <a:effectLst>
                  <a:outerShdw blurRad="38100" dist="38100" dir="2700000" algn="tl">
                    <a:srgbClr val="000000">
                      <a:alpha val="43137"/>
                    </a:srgbClr>
                  </a:outerShdw>
                </a:effectLst>
                <a:cs typeface="Arial"/>
              </a:rPr>
              <a:t>Universities</a:t>
            </a:r>
            <a:r>
              <a:rPr lang="fr-FR" sz="1400" b="1" i="1" dirty="0" smtClean="0">
                <a:solidFill>
                  <a:schemeClr val="bg2"/>
                </a:solidFill>
                <a:effectLst>
                  <a:outerShdw blurRad="38100" dist="38100" dir="2700000" algn="tl">
                    <a:srgbClr val="000000">
                      <a:alpha val="43137"/>
                    </a:srgbClr>
                  </a:outerShdw>
                </a:effectLst>
                <a:cs typeface="Arial"/>
              </a:rPr>
              <a:t>, USA</a:t>
            </a:r>
            <a:endParaRPr lang="en-US" sz="1400" b="1" i="1" dirty="0">
              <a:solidFill>
                <a:schemeClr val="bg2"/>
              </a:solidFill>
              <a:effectLst>
                <a:outerShdw blurRad="38100" dist="38100" dir="2700000" algn="tl">
                  <a:srgbClr val="000000">
                    <a:alpha val="43137"/>
                  </a:srgbClr>
                </a:outerShdw>
              </a:effectLst>
            </a:endParaRPr>
          </a:p>
        </p:txBody>
      </p:sp>
      <p:sp>
        <p:nvSpPr>
          <p:cNvPr id="15" name="Rectangle 14"/>
          <p:cNvSpPr/>
          <p:nvPr/>
        </p:nvSpPr>
        <p:spPr>
          <a:xfrm>
            <a:off x="1037968" y="2275567"/>
            <a:ext cx="1919416" cy="22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46564" y="2258652"/>
            <a:ext cx="311610" cy="22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2339" y="4136784"/>
            <a:ext cx="311610" cy="22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4453" y="41938"/>
            <a:ext cx="7423827" cy="707886"/>
          </a:xfrm>
          <a:prstGeom prst="rect">
            <a:avLst/>
          </a:prstGeom>
        </p:spPr>
        <p:txBody>
          <a:bodyPr wrap="none">
            <a:spAutoFit/>
          </a:bodyPr>
          <a:lstStyle/>
          <a:p>
            <a:pPr algn="ctr"/>
            <a:r>
              <a:rPr lang="en-US" sz="4000" b="1" dirty="0">
                <a:solidFill>
                  <a:srgbClr val="FFFF00"/>
                </a:solidFill>
                <a:latin typeface="arial" panose="020B0604020202020204" pitchFamily="34" charset="0"/>
              </a:rPr>
              <a:t>SHS Ceramic Composite Pipe</a:t>
            </a:r>
            <a:endParaRPr lang="en-US" sz="4000" b="1" i="0" dirty="0">
              <a:solidFill>
                <a:srgbClr val="FFFF00"/>
              </a:solidFill>
              <a:effectLst/>
              <a:latin typeface="arial" panose="020B0604020202020204" pitchFamily="34" charset="0"/>
            </a:endParaRPr>
          </a:p>
        </p:txBody>
      </p:sp>
      <p:sp>
        <p:nvSpPr>
          <p:cNvPr id="3" name="TextBox 2"/>
          <p:cNvSpPr txBox="1"/>
          <p:nvPr/>
        </p:nvSpPr>
        <p:spPr>
          <a:xfrm>
            <a:off x="258514" y="888644"/>
            <a:ext cx="8589271" cy="1384995"/>
          </a:xfrm>
          <a:prstGeom prst="rect">
            <a:avLst/>
          </a:prstGeom>
          <a:noFill/>
          <a:ln w="25400">
            <a:solidFill>
              <a:schemeClr val="accent1"/>
            </a:solidFill>
          </a:ln>
        </p:spPr>
        <p:txBody>
          <a:bodyPr wrap="square" rtlCol="0">
            <a:spAutoFit/>
          </a:bodyPr>
          <a:lstStyle/>
          <a:p>
            <a:r>
              <a:rPr lang="en-US" sz="1400" b="1" dirty="0">
                <a:latin typeface="Arial" panose="020B0604020202020204" pitchFamily="34" charset="0"/>
                <a:cs typeface="Arial" panose="020B0604020202020204" pitchFamily="34" charset="0"/>
              </a:rPr>
              <a:t>Company </a:t>
            </a:r>
            <a:r>
              <a:rPr lang="en-US" sz="1400" b="1" dirty="0" smtClean="0">
                <a:latin typeface="Arial" panose="020B0604020202020204" pitchFamily="34" charset="0"/>
                <a:cs typeface="Arial" panose="020B0604020202020204" pitchFamily="34" charset="0"/>
              </a:rPr>
              <a:t>Profile:	</a:t>
            </a:r>
            <a:r>
              <a:rPr lang="en-US" sz="1400" b="1" dirty="0" smtClean="0">
                <a:latin typeface="Arial" panose="020B0604020202020204" pitchFamily="34" charset="0"/>
                <a:cs typeface="Arial" panose="020B0604020202020204" pitchFamily="34" charset="0"/>
                <a:hlinkClick r:id="rId2" tooltip="Sunny Steel Enterprise Ltd."/>
              </a:rPr>
              <a:t>Sunny </a:t>
            </a:r>
            <a:r>
              <a:rPr lang="en-US" sz="1400" b="1" dirty="0">
                <a:latin typeface="Arial" panose="020B0604020202020204" pitchFamily="34" charset="0"/>
                <a:cs typeface="Arial" panose="020B0604020202020204" pitchFamily="34" charset="0"/>
                <a:hlinkClick r:id="rId2" tooltip="Sunny Steel Enterprise Ltd."/>
              </a:rPr>
              <a:t>Steel Enterprise Ltd.</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Product </a:t>
            </a:r>
            <a:r>
              <a:rPr lang="en-US" sz="1400" b="1" dirty="0" smtClean="0">
                <a:latin typeface="Arial" panose="020B0604020202020204" pitchFamily="34" charset="0"/>
                <a:cs typeface="Arial" panose="020B0604020202020204" pitchFamily="34" charset="0"/>
              </a:rPr>
              <a:t>Brand: 		</a:t>
            </a:r>
            <a:r>
              <a:rPr lang="en-US" sz="1400" b="1" dirty="0" smtClean="0">
                <a:latin typeface="Arial" panose="020B0604020202020204" pitchFamily="34" charset="0"/>
                <a:cs typeface="Arial" panose="020B0604020202020204" pitchFamily="34" charset="0"/>
                <a:hlinkClick r:id="rId3" tooltip="Sunny Steel Products"/>
              </a:rPr>
              <a:t>Sunny </a:t>
            </a:r>
            <a:r>
              <a:rPr lang="en-US" sz="1400" b="1" dirty="0">
                <a:latin typeface="Arial" panose="020B0604020202020204" pitchFamily="34" charset="0"/>
                <a:cs typeface="Arial" panose="020B0604020202020204" pitchFamily="34" charset="0"/>
                <a:hlinkClick r:id="rId3" tooltip="Sunny Steel Products"/>
              </a:rPr>
              <a:t>Steel</a:t>
            </a:r>
            <a:endParaRPr lang="en-US" sz="1400" b="1"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Region: 			</a:t>
            </a:r>
            <a:r>
              <a:rPr lang="en-US" sz="1400" b="1" dirty="0" smtClean="0">
                <a:latin typeface="Arial" panose="020B0604020202020204" pitchFamily="34" charset="0"/>
                <a:cs typeface="Arial" panose="020B0604020202020204" pitchFamily="34" charset="0"/>
                <a:hlinkClick r:id="rId4" tooltip="China Products"/>
              </a:rPr>
              <a:t>China</a:t>
            </a:r>
            <a:endParaRPr lang="en-US" sz="1400" b="1"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Category: 			</a:t>
            </a:r>
            <a:r>
              <a:rPr lang="en-US" sz="1400" b="1" dirty="0" smtClean="0">
                <a:latin typeface="Arial" panose="020B0604020202020204" pitchFamily="34" charset="0"/>
                <a:cs typeface="Arial" panose="020B0604020202020204" pitchFamily="34" charset="0"/>
                <a:hlinkClick r:id="rId5" tooltip="Minerals &amp; Metallurgy Products"/>
              </a:rPr>
              <a:t>Minerals </a:t>
            </a:r>
            <a:r>
              <a:rPr lang="en-US" sz="1400" b="1" dirty="0">
                <a:latin typeface="Arial" panose="020B0604020202020204" pitchFamily="34" charset="0"/>
                <a:cs typeface="Arial" panose="020B0604020202020204" pitchFamily="34" charset="0"/>
                <a:hlinkClick r:id="rId5" tooltip="Minerals &amp; Metallurgy Products"/>
              </a:rPr>
              <a:t>&amp; Metallurgy</a:t>
            </a:r>
            <a:r>
              <a:rPr lang="en-US" sz="1400" b="1"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hlinkClick r:id="rId6" tooltip="Steel Profiles Products"/>
              </a:rPr>
              <a:t>Steel Profiles</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Link </a:t>
            </a:r>
            <a:r>
              <a:rPr lang="en-US" sz="1400" b="1" dirty="0" smtClean="0">
                <a:latin typeface="Arial" panose="020B0604020202020204" pitchFamily="34" charset="0"/>
                <a:cs typeface="Arial" panose="020B0604020202020204" pitchFamily="34" charset="0"/>
              </a:rPr>
              <a:t>Tool: 			</a:t>
            </a:r>
            <a:r>
              <a:rPr lang="en-US" sz="1400" b="1" dirty="0" smtClean="0">
                <a:latin typeface="Arial" panose="020B0604020202020204" pitchFamily="34" charset="0"/>
                <a:cs typeface="Arial" panose="020B0604020202020204" pitchFamily="34" charset="0"/>
                <a:hlinkClick r:id="rId7" tooltip="China Minerals &amp; Metallurgy Products"/>
              </a:rPr>
              <a:t>China </a:t>
            </a:r>
            <a:r>
              <a:rPr lang="en-US" sz="1400" b="1" dirty="0">
                <a:latin typeface="Arial" panose="020B0604020202020204" pitchFamily="34" charset="0"/>
                <a:cs typeface="Arial" panose="020B0604020202020204" pitchFamily="34" charset="0"/>
                <a:hlinkClick r:id="rId7" tooltip="China Minerals &amp; Metallurgy Products"/>
              </a:rPr>
              <a:t>Minerals &amp; Metallurgy</a:t>
            </a:r>
            <a:r>
              <a:rPr lang="en-US" sz="1400" b="1"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hlinkClick r:id="rId8" tooltip="China Steel Profiles Products"/>
              </a:rPr>
              <a:t>China Steel Profiles</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Product </a:t>
            </a:r>
            <a:r>
              <a:rPr lang="en-US" sz="1400" b="1" dirty="0" smtClean="0">
                <a:latin typeface="Arial" panose="020B0604020202020204" pitchFamily="34" charset="0"/>
                <a:cs typeface="Arial" panose="020B0604020202020204" pitchFamily="34" charset="0"/>
              </a:rPr>
              <a:t>Tags: 		</a:t>
            </a:r>
            <a:r>
              <a:rPr lang="en-US" sz="1400" b="1" dirty="0" smtClean="0">
                <a:latin typeface="Arial" panose="020B0604020202020204" pitchFamily="34" charset="0"/>
                <a:cs typeface="Arial" panose="020B0604020202020204" pitchFamily="34" charset="0"/>
                <a:hlinkClick r:id="rId9" tooltip="Resistant Ceramic Composite Pipe Products"/>
              </a:rPr>
              <a:t>Resistant </a:t>
            </a:r>
            <a:r>
              <a:rPr lang="en-US" sz="1400" b="1" dirty="0">
                <a:latin typeface="Arial" panose="020B0604020202020204" pitchFamily="34" charset="0"/>
                <a:cs typeface="Arial" panose="020B0604020202020204" pitchFamily="34" charset="0"/>
                <a:hlinkClick r:id="rId9" tooltip="Resistant Ceramic Composite Pipe Products"/>
              </a:rPr>
              <a:t>Ceramic Composite Pipe</a:t>
            </a:r>
            <a:r>
              <a:rPr lang="en-US" sz="1400" b="1" dirty="0">
                <a:latin typeface="Arial" panose="020B0604020202020204" pitchFamily="34" charset="0"/>
                <a:cs typeface="Arial" panose="020B0604020202020204" pitchFamily="34" charset="0"/>
              </a:rPr>
              <a:t> - </a:t>
            </a:r>
            <a:r>
              <a:rPr lang="en-US" sz="1400" b="1" dirty="0" smtClean="0">
                <a:latin typeface="Arial" panose="020B0604020202020204" pitchFamily="34" charset="0"/>
                <a:cs typeface="Arial" panose="020B0604020202020204" pitchFamily="34" charset="0"/>
                <a:hlinkClick r:id="rId10" tooltip="Shs Ceramic Composite Pipe Products"/>
              </a:rPr>
              <a:t>SHS </a:t>
            </a:r>
            <a:r>
              <a:rPr lang="en-US" sz="1400" b="1" dirty="0">
                <a:latin typeface="Arial" panose="020B0604020202020204" pitchFamily="34" charset="0"/>
                <a:cs typeface="Arial" panose="020B0604020202020204" pitchFamily="34" charset="0"/>
                <a:hlinkClick r:id="rId10" tooltip="Shs Ceramic Composite Pipe Products"/>
              </a:rPr>
              <a:t>Ceramic Composite </a:t>
            </a:r>
            <a:r>
              <a:rPr lang="en-US" sz="1400" b="1" dirty="0" smtClean="0">
                <a:latin typeface="Arial" panose="020B0604020202020204" pitchFamily="34" charset="0"/>
                <a:cs typeface="Arial" panose="020B0604020202020204" pitchFamily="34" charset="0"/>
                <a:hlinkClick r:id="rId10" tooltip="Shs Ceramic Composite Pipe Products"/>
              </a:rPr>
              <a:t>Pipe</a:t>
            </a:r>
            <a:r>
              <a:rPr lang="en-US" sz="1400" b="1" dirty="0" smtClean="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hlinkClick r:id="rId11" tooltip="Shs Pipe Products"/>
              </a:rPr>
              <a:t>SHS Pipe</a:t>
            </a:r>
            <a:endParaRPr lang="en-US" dirty="0"/>
          </a:p>
        </p:txBody>
      </p:sp>
      <p:pic>
        <p:nvPicPr>
          <p:cNvPr id="4" name="Picture 3"/>
          <p:cNvPicPr>
            <a:picLocks noChangeAspect="1"/>
          </p:cNvPicPr>
          <p:nvPr/>
        </p:nvPicPr>
        <p:blipFill>
          <a:blip r:embed="rId12"/>
          <a:stretch>
            <a:fillRect/>
          </a:stretch>
        </p:blipFill>
        <p:spPr>
          <a:xfrm>
            <a:off x="91089" y="2631821"/>
            <a:ext cx="3657600" cy="2926080"/>
          </a:xfrm>
          <a:prstGeom prst="rect">
            <a:avLst/>
          </a:prstGeom>
        </p:spPr>
      </p:pic>
      <p:sp>
        <p:nvSpPr>
          <p:cNvPr id="5" name="TextBox 4"/>
          <p:cNvSpPr txBox="1"/>
          <p:nvPr/>
        </p:nvSpPr>
        <p:spPr>
          <a:xfrm>
            <a:off x="3860146" y="2412459"/>
            <a:ext cx="5043368" cy="4339650"/>
          </a:xfrm>
          <a:prstGeom prst="rect">
            <a:avLst/>
          </a:prstGeom>
          <a:noFill/>
          <a:ln w="31750">
            <a:solidFill>
              <a:schemeClr val="tx1"/>
            </a:solidFill>
          </a:ln>
        </p:spPr>
        <p:txBody>
          <a:bodyPr wrap="none" rtlCol="0">
            <a:spAutoFit/>
          </a:bodyPr>
          <a:lstStyle/>
          <a:p>
            <a:r>
              <a:rPr lang="en-US" sz="1200" b="1" dirty="0" smtClean="0"/>
              <a:t>SHS- </a:t>
            </a:r>
            <a:r>
              <a:rPr lang="en-US" sz="1200" b="1" dirty="0"/>
              <a:t>self -igniting alumina ceramic composite pipe is the </a:t>
            </a:r>
          </a:p>
          <a:p>
            <a:r>
              <a:rPr lang="en-US" sz="1200" b="1" dirty="0" smtClean="0"/>
              <a:t>national </a:t>
            </a:r>
            <a:r>
              <a:rPr lang="en-US" sz="1200" b="1" dirty="0"/>
              <a:t>863 program in the field of new materials , </a:t>
            </a:r>
            <a:r>
              <a:rPr lang="en-US" sz="1200" b="1" dirty="0" smtClean="0"/>
              <a:t>and</a:t>
            </a:r>
          </a:p>
          <a:p>
            <a:r>
              <a:rPr lang="en-US" sz="1200" b="1" dirty="0" smtClean="0"/>
              <a:t> </a:t>
            </a:r>
            <a:r>
              <a:rPr lang="en-US" sz="1200" b="1" dirty="0"/>
              <a:t>the successful implementation of the industrialization </a:t>
            </a:r>
            <a:r>
              <a:rPr lang="en-US" sz="1200" b="1" dirty="0" smtClean="0"/>
              <a:t>of</a:t>
            </a:r>
          </a:p>
          <a:p>
            <a:r>
              <a:rPr lang="en-US" sz="1200" b="1" dirty="0" smtClean="0"/>
              <a:t> </a:t>
            </a:r>
            <a:r>
              <a:rPr lang="en-US" sz="1200" b="1" dirty="0"/>
              <a:t>high-tech achievements. The products are of corundum </a:t>
            </a:r>
            <a:endParaRPr lang="en-US" sz="1200" b="1" dirty="0" smtClean="0"/>
          </a:p>
          <a:p>
            <a:r>
              <a:rPr lang="en-US" sz="1200" b="1" dirty="0" smtClean="0"/>
              <a:t>(</a:t>
            </a:r>
            <a:r>
              <a:rPr lang="en-US" sz="1200" b="1" dirty="0"/>
              <a:t>a-AL2O3) ceramic intermediate layer , three layers of </a:t>
            </a:r>
            <a:r>
              <a:rPr lang="en-US" sz="1200" b="1" dirty="0" smtClean="0"/>
              <a:t>steel</a:t>
            </a:r>
          </a:p>
          <a:p>
            <a:r>
              <a:rPr lang="en-US" sz="1200" b="1" dirty="0" smtClean="0"/>
              <a:t> </a:t>
            </a:r>
            <a:r>
              <a:rPr lang="en-US" sz="1200" b="1" dirty="0"/>
              <a:t>from the inside to the outside. Alumina ceramic composite </a:t>
            </a:r>
            <a:endParaRPr lang="en-US" sz="1200" b="1" dirty="0" smtClean="0"/>
          </a:p>
          <a:p>
            <a:r>
              <a:rPr lang="en-US" sz="1200" b="1" dirty="0" smtClean="0"/>
              <a:t>pipe </a:t>
            </a:r>
            <a:r>
              <a:rPr lang="en-US" sz="1200" b="1" dirty="0"/>
              <a:t>full play to the high strength of corundum ceramics </a:t>
            </a:r>
            <a:endParaRPr lang="en-US" sz="1200" b="1" dirty="0" smtClean="0"/>
          </a:p>
          <a:p>
            <a:r>
              <a:rPr lang="en-US" sz="1200" b="1" dirty="0" smtClean="0"/>
              <a:t>with </a:t>
            </a:r>
            <a:r>
              <a:rPr lang="en-US" sz="1200" b="1" dirty="0"/>
              <a:t>high wear resistance, heat resistance and steel </a:t>
            </a:r>
            <a:r>
              <a:rPr lang="en-US" sz="1200" b="1" dirty="0" smtClean="0"/>
              <a:t>has</a:t>
            </a:r>
          </a:p>
          <a:p>
            <a:r>
              <a:rPr lang="en-US" sz="1200" b="1" dirty="0" smtClean="0"/>
              <a:t>excellent </a:t>
            </a:r>
            <a:r>
              <a:rPr lang="en-US" sz="1200" b="1" dirty="0"/>
              <a:t>toughness and weldability , toughness </a:t>
            </a:r>
            <a:r>
              <a:rPr lang="en-US" sz="1200" b="1" dirty="0" smtClean="0"/>
              <a:t>ceramic</a:t>
            </a:r>
          </a:p>
          <a:p>
            <a:r>
              <a:rPr lang="en-US" sz="1200" b="1" dirty="0" smtClean="0"/>
              <a:t>overcome </a:t>
            </a:r>
            <a:r>
              <a:rPr lang="en-US" sz="1200" b="1" dirty="0"/>
              <a:t>poor and low carbon steel pipe hardness , </a:t>
            </a:r>
            <a:endParaRPr lang="en-US" sz="1200" b="1" dirty="0" smtClean="0"/>
          </a:p>
          <a:p>
            <a:r>
              <a:rPr lang="en-US" sz="1200" b="1" dirty="0" smtClean="0"/>
              <a:t>poor </a:t>
            </a:r>
            <a:r>
              <a:rPr lang="en-US" sz="1200" b="1" dirty="0"/>
              <a:t>wear resistance . Thus , the product has wear, heat , </a:t>
            </a:r>
            <a:endParaRPr lang="en-US" sz="1200" b="1" dirty="0" smtClean="0"/>
          </a:p>
          <a:p>
            <a:r>
              <a:rPr lang="en-US" sz="1200" b="1" dirty="0" smtClean="0"/>
              <a:t>and </a:t>
            </a:r>
            <a:r>
              <a:rPr lang="en-US" sz="1200" b="1" dirty="0"/>
              <a:t>resistance to mechanical shock and thermal shock, </a:t>
            </a:r>
            <a:endParaRPr lang="en-US" sz="1200" b="1" dirty="0" smtClean="0"/>
          </a:p>
          <a:p>
            <a:r>
              <a:rPr lang="en-US" sz="1200" b="1" dirty="0" smtClean="0"/>
              <a:t>and </a:t>
            </a:r>
            <a:r>
              <a:rPr lang="en-US" sz="1200" b="1" dirty="0"/>
              <a:t>good weldability excellent overall performance. </a:t>
            </a:r>
            <a:endParaRPr lang="en-US" sz="1200" b="1" dirty="0" smtClean="0"/>
          </a:p>
          <a:p>
            <a:r>
              <a:rPr lang="en-US" sz="1200" b="1" dirty="0" smtClean="0"/>
              <a:t>It </a:t>
            </a:r>
            <a:r>
              <a:rPr lang="en-US" sz="1200" b="1" dirty="0"/>
              <a:t>can be widely used in electricity, coal, steel , metallurgy</a:t>
            </a:r>
            <a:r>
              <a:rPr lang="en-US" sz="1200" b="1" dirty="0" smtClean="0"/>
              <a:t>,</a:t>
            </a:r>
          </a:p>
          <a:p>
            <a:r>
              <a:rPr lang="en-US" sz="1200" b="1" dirty="0" smtClean="0"/>
              <a:t>mining</a:t>
            </a:r>
            <a:r>
              <a:rPr lang="en-US" sz="1200" b="1" dirty="0"/>
              <a:t>, building materials , chemical industry , the </a:t>
            </a:r>
            <a:r>
              <a:rPr lang="en-US" sz="1200" b="1" dirty="0" smtClean="0"/>
              <a:t>transportation</a:t>
            </a:r>
          </a:p>
          <a:p>
            <a:r>
              <a:rPr lang="en-US" sz="1200" b="1" dirty="0" smtClean="0"/>
              <a:t>of </a:t>
            </a:r>
            <a:r>
              <a:rPr lang="en-US" sz="1200" b="1" dirty="0"/>
              <a:t>ash, slag , coal , ore, cement , sand and other </a:t>
            </a:r>
            <a:r>
              <a:rPr lang="en-US" sz="1200" b="1" dirty="0" smtClean="0"/>
              <a:t>granular</a:t>
            </a:r>
          </a:p>
          <a:p>
            <a:r>
              <a:rPr lang="en-US" sz="1200" b="1" dirty="0" smtClean="0"/>
              <a:t>materials </a:t>
            </a:r>
            <a:r>
              <a:rPr lang="en-US" sz="1200" b="1" dirty="0"/>
              <a:t>, grinding media ideal wear pipeline.</a:t>
            </a:r>
            <a:br>
              <a:rPr lang="en-US" sz="1200" b="1" dirty="0"/>
            </a:br>
            <a:r>
              <a:rPr lang="en-US" sz="1200" b="1" dirty="0"/>
              <a:t>The product was identified in 1993 by the outcome of the </a:t>
            </a:r>
            <a:endParaRPr lang="en-US" sz="1200" b="1" dirty="0" smtClean="0"/>
          </a:p>
          <a:p>
            <a:r>
              <a:rPr lang="en-US" sz="1200" b="1" dirty="0" smtClean="0"/>
              <a:t>Ministry </a:t>
            </a:r>
            <a:r>
              <a:rPr lang="en-US" sz="1200" b="1" dirty="0"/>
              <a:t>of Metallurgical Industry , and passed the Ministry of </a:t>
            </a:r>
            <a:endParaRPr lang="en-US" sz="1200" b="1" dirty="0" smtClean="0"/>
          </a:p>
          <a:p>
            <a:r>
              <a:rPr lang="en-US" sz="1200" b="1" dirty="0" smtClean="0"/>
              <a:t>Metallurgical </a:t>
            </a:r>
            <a:r>
              <a:rPr lang="en-US" sz="1200" b="1" dirty="0"/>
              <a:t>Industry , Ministry of Power Industry , </a:t>
            </a:r>
            <a:r>
              <a:rPr lang="en-US" sz="1200" b="1" dirty="0" smtClean="0"/>
              <a:t>co-chaired</a:t>
            </a:r>
          </a:p>
          <a:p>
            <a:r>
              <a:rPr lang="en-US" sz="1200" b="1" dirty="0" smtClean="0"/>
              <a:t> </a:t>
            </a:r>
            <a:r>
              <a:rPr lang="en-US" sz="1200" b="1" dirty="0"/>
              <a:t>the big long straight pipe diameters SHS </a:t>
            </a:r>
            <a:r>
              <a:rPr lang="en-US" sz="1200" b="1" dirty="0" err="1"/>
              <a:t>SHS</a:t>
            </a:r>
            <a:r>
              <a:rPr lang="en-US" sz="1200" b="1" dirty="0"/>
              <a:t> ceramic composite </a:t>
            </a:r>
            <a:endParaRPr lang="en-US" sz="1200" b="1" dirty="0" smtClean="0"/>
          </a:p>
          <a:p>
            <a:r>
              <a:rPr lang="en-US" sz="1200" b="1" dirty="0" smtClean="0"/>
              <a:t>pipe </a:t>
            </a:r>
            <a:r>
              <a:rPr lang="en-US" sz="1200" b="1" dirty="0"/>
              <a:t>product appraisal ( Ministry of Metallurgical Industry Section </a:t>
            </a:r>
            <a:endParaRPr lang="en-US" sz="1200" b="1" dirty="0" smtClean="0"/>
          </a:p>
          <a:p>
            <a:r>
              <a:rPr lang="en-US" sz="1200" b="1" dirty="0" smtClean="0"/>
              <a:t>1997 </a:t>
            </a:r>
            <a:r>
              <a:rPr lang="en-US" sz="1200" b="1" dirty="0"/>
              <a:t>No. 53 ) . And received the 1998 National Key New Product.</a:t>
            </a:r>
          </a:p>
        </p:txBody>
      </p:sp>
      <p:sp>
        <p:nvSpPr>
          <p:cNvPr id="6" name="TextBox 5"/>
          <p:cNvSpPr txBox="1"/>
          <p:nvPr/>
        </p:nvSpPr>
        <p:spPr>
          <a:xfrm>
            <a:off x="209203" y="5916083"/>
            <a:ext cx="2396810" cy="707886"/>
          </a:xfrm>
          <a:prstGeom prst="rect">
            <a:avLst/>
          </a:prstGeom>
          <a:noFill/>
        </p:spPr>
        <p:txBody>
          <a:bodyPr wrap="none" rtlCol="0">
            <a:spAutoFit/>
          </a:bodyPr>
          <a:lstStyle/>
          <a:p>
            <a:r>
              <a:rPr lang="en-US" sz="1000" b="1" dirty="0"/>
              <a:t>Websitehttp://www.sunnysteel.com</a:t>
            </a:r>
          </a:p>
          <a:p>
            <a:r>
              <a:rPr lang="en-US" sz="1000" b="1" dirty="0"/>
              <a:t>Post Code200081</a:t>
            </a:r>
          </a:p>
          <a:p>
            <a:r>
              <a:rPr lang="en-US" sz="1000" b="1" dirty="0"/>
              <a:t>AddressNo.273, </a:t>
            </a:r>
            <a:r>
              <a:rPr lang="en-US" sz="1000" b="1" dirty="0" err="1"/>
              <a:t>Siping</a:t>
            </a:r>
            <a:r>
              <a:rPr lang="en-US" sz="1000" b="1" dirty="0"/>
              <a:t> Road</a:t>
            </a:r>
          </a:p>
          <a:p>
            <a:endParaRPr lang="en-US" sz="1000" dirty="0"/>
          </a:p>
        </p:txBody>
      </p:sp>
    </p:spTree>
    <p:extLst>
      <p:ext uri="{BB962C8B-B14F-4D97-AF65-F5344CB8AC3E}">
        <p14:creationId xmlns:p14="http://schemas.microsoft.com/office/powerpoint/2010/main" val="4006724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153" y="5678650"/>
            <a:ext cx="4405373" cy="830997"/>
          </a:xfrm>
          <a:prstGeom prst="rect">
            <a:avLst/>
          </a:prstGeom>
          <a:noFill/>
        </p:spPr>
        <p:txBody>
          <a:bodyPr wrap="none" rtlCol="0">
            <a:spAutoFit/>
          </a:bodyPr>
          <a:lstStyle/>
          <a:p>
            <a:r>
              <a:rPr lang="en-US" sz="1200" b="1" dirty="0"/>
              <a:t>Suite #520-1, College Of Engineering 3-ho</a:t>
            </a:r>
            <a:br>
              <a:rPr lang="en-US" sz="1200" b="1" dirty="0"/>
            </a:br>
            <a:r>
              <a:rPr lang="en-US" sz="1200" b="1" dirty="0" err="1"/>
              <a:t>Chungnam</a:t>
            </a:r>
            <a:r>
              <a:rPr lang="en-US" sz="1200" b="1" dirty="0"/>
              <a:t> National Univ., 220, Gung-dong, </a:t>
            </a:r>
            <a:r>
              <a:rPr lang="en-US" sz="1200" b="1" dirty="0" err="1"/>
              <a:t>Yuseong-gu</a:t>
            </a:r>
            <a:r>
              <a:rPr lang="en-US" sz="1200" b="1" dirty="0"/>
              <a:t/>
            </a:r>
            <a:br>
              <a:rPr lang="en-US" sz="1200" b="1" dirty="0"/>
            </a:br>
            <a:r>
              <a:rPr lang="en-US" sz="1200" b="1" dirty="0"/>
              <a:t>Daejeon 305-764</a:t>
            </a:r>
            <a:br>
              <a:rPr lang="en-US" sz="1200" b="1" dirty="0"/>
            </a:br>
            <a:r>
              <a:rPr lang="en-US" sz="1200" b="1" dirty="0"/>
              <a:t>SOUTH KOREA</a:t>
            </a:r>
          </a:p>
        </p:txBody>
      </p:sp>
      <p:sp>
        <p:nvSpPr>
          <p:cNvPr id="6" name="TextBox 5"/>
          <p:cNvSpPr txBox="1"/>
          <p:nvPr/>
        </p:nvSpPr>
        <p:spPr>
          <a:xfrm>
            <a:off x="370153" y="5309318"/>
            <a:ext cx="4540025" cy="369332"/>
          </a:xfrm>
          <a:prstGeom prst="rect">
            <a:avLst/>
          </a:prstGeom>
          <a:noFill/>
        </p:spPr>
        <p:txBody>
          <a:bodyPr wrap="none" rtlCol="0">
            <a:spAutoFit/>
          </a:bodyPr>
          <a:lstStyle/>
          <a:p>
            <a:r>
              <a:rPr lang="en-US" b="1" dirty="0" err="1"/>
              <a:t>llim</a:t>
            </a:r>
            <a:r>
              <a:rPr lang="en-US" b="1" dirty="0"/>
              <a:t> Advanced Materials Company, Ltd</a:t>
            </a:r>
            <a:endParaRPr lang="en-US" dirty="0"/>
          </a:p>
        </p:txBody>
      </p:sp>
      <p:sp>
        <p:nvSpPr>
          <p:cNvPr id="7" name="TextBox 6"/>
          <p:cNvSpPr txBox="1"/>
          <p:nvPr/>
        </p:nvSpPr>
        <p:spPr>
          <a:xfrm>
            <a:off x="231818" y="4005102"/>
            <a:ext cx="8231741" cy="1169551"/>
          </a:xfrm>
          <a:prstGeom prst="rect">
            <a:avLst/>
          </a:prstGeom>
          <a:noFill/>
          <a:ln w="25400">
            <a:solidFill>
              <a:schemeClr val="tx1"/>
            </a:solidFill>
          </a:ln>
        </p:spPr>
        <p:txBody>
          <a:bodyPr wrap="none" rtlCol="0">
            <a:spAutoFit/>
          </a:bodyPr>
          <a:lstStyle/>
          <a:p>
            <a:r>
              <a:rPr lang="en-US" sz="1400" b="1" dirty="0">
                <a:solidFill>
                  <a:srgbClr val="FFFF00"/>
                </a:solidFill>
              </a:rPr>
              <a:t>In 2011 Prof C.W. Won established a LED phosphor production company (</a:t>
            </a:r>
            <a:r>
              <a:rPr lang="en-US" sz="1400" b="1" dirty="0" err="1">
                <a:solidFill>
                  <a:srgbClr val="FFFF00"/>
                </a:solidFill>
              </a:rPr>
              <a:t>Ellim</a:t>
            </a:r>
            <a:r>
              <a:rPr lang="en-US" sz="1400" b="1" dirty="0">
                <a:solidFill>
                  <a:srgbClr val="FFFF00"/>
                </a:solidFill>
              </a:rPr>
              <a:t> Advanced </a:t>
            </a:r>
          </a:p>
          <a:p>
            <a:r>
              <a:rPr lang="en-US" sz="1400" b="1" dirty="0" smtClean="0">
                <a:solidFill>
                  <a:srgbClr val="FFFF00"/>
                </a:solidFill>
              </a:rPr>
              <a:t>Materials</a:t>
            </a:r>
            <a:r>
              <a:rPr lang="en-US" sz="1400" b="1" dirty="0">
                <a:solidFill>
                  <a:srgbClr val="FFFF00"/>
                </a:solidFill>
              </a:rPr>
              <a:t>) in Korea, based on nitride phosphors fabricated by the combustion process [1,2]. </a:t>
            </a:r>
          </a:p>
          <a:p>
            <a:r>
              <a:rPr lang="en-US" sz="1400" b="1" dirty="0" err="1" smtClean="0">
                <a:solidFill>
                  <a:srgbClr val="FFFF00"/>
                </a:solidFill>
              </a:rPr>
              <a:t>Ellim</a:t>
            </a:r>
            <a:r>
              <a:rPr lang="en-US" sz="1400" b="1" dirty="0" smtClean="0">
                <a:solidFill>
                  <a:srgbClr val="FFFF00"/>
                </a:solidFill>
              </a:rPr>
              <a:t> </a:t>
            </a:r>
            <a:r>
              <a:rPr lang="en-US" sz="1400" b="1" dirty="0">
                <a:solidFill>
                  <a:srgbClr val="FFFF00"/>
                </a:solidFill>
              </a:rPr>
              <a:t>Advanced Materials has been manufacturing and selling high performance LED </a:t>
            </a:r>
          </a:p>
          <a:p>
            <a:r>
              <a:rPr lang="en-US" sz="1400" b="1" dirty="0" smtClean="0">
                <a:solidFill>
                  <a:srgbClr val="FFFF00"/>
                </a:solidFill>
              </a:rPr>
              <a:t>phosphors </a:t>
            </a:r>
            <a:r>
              <a:rPr lang="en-US" sz="1400" b="1" dirty="0">
                <a:solidFill>
                  <a:srgbClr val="FFFF00"/>
                </a:solidFill>
              </a:rPr>
              <a:t>to domestic and overseas markets. </a:t>
            </a:r>
            <a:r>
              <a:rPr lang="en-US" sz="1400" b="1" dirty="0" err="1">
                <a:solidFill>
                  <a:srgbClr val="FFFF00"/>
                </a:solidFill>
              </a:rPr>
              <a:t>Ellim's</a:t>
            </a:r>
            <a:r>
              <a:rPr lang="en-US" sz="1400" b="1" dirty="0">
                <a:solidFill>
                  <a:srgbClr val="FFFF00"/>
                </a:solidFill>
              </a:rPr>
              <a:t> major customers are LG </a:t>
            </a:r>
            <a:r>
              <a:rPr lang="en-US" sz="1400" b="1" dirty="0" err="1">
                <a:solidFill>
                  <a:srgbClr val="FFFF00"/>
                </a:solidFill>
              </a:rPr>
              <a:t>innotek</a:t>
            </a:r>
            <a:r>
              <a:rPr lang="en-US" sz="1400" b="1" dirty="0">
                <a:solidFill>
                  <a:srgbClr val="FFFF00"/>
                </a:solidFill>
              </a:rPr>
              <a:t> and LG </a:t>
            </a:r>
          </a:p>
          <a:p>
            <a:r>
              <a:rPr lang="en-US" sz="1400" b="1" dirty="0" smtClean="0">
                <a:solidFill>
                  <a:srgbClr val="FFFF00"/>
                </a:solidFill>
              </a:rPr>
              <a:t>display</a:t>
            </a:r>
            <a:r>
              <a:rPr lang="en-US" sz="1400" b="1" dirty="0">
                <a:solidFill>
                  <a:srgbClr val="FFFF00"/>
                </a:solidFill>
              </a:rPr>
              <a:t>.</a:t>
            </a:r>
          </a:p>
        </p:txBody>
      </p:sp>
      <p:sp>
        <p:nvSpPr>
          <p:cNvPr id="8" name="TextBox 7"/>
          <p:cNvSpPr txBox="1"/>
          <p:nvPr/>
        </p:nvSpPr>
        <p:spPr>
          <a:xfrm>
            <a:off x="2987899" y="824248"/>
            <a:ext cx="184731" cy="369332"/>
          </a:xfrm>
          <a:prstGeom prst="rect">
            <a:avLst/>
          </a:prstGeom>
          <a:noFill/>
        </p:spPr>
        <p:txBody>
          <a:bodyPr wrap="none" rtlCol="0">
            <a:spAutoFit/>
          </a:bodyPr>
          <a:lstStyle/>
          <a:p>
            <a:endParaRPr lang="en-US" dirty="0"/>
          </a:p>
        </p:txBody>
      </p:sp>
      <p:sp>
        <p:nvSpPr>
          <p:cNvPr id="9" name="TextBox 8"/>
          <p:cNvSpPr txBox="1"/>
          <p:nvPr/>
        </p:nvSpPr>
        <p:spPr>
          <a:xfrm>
            <a:off x="1149801" y="114048"/>
            <a:ext cx="6673622" cy="646331"/>
          </a:xfrm>
          <a:prstGeom prst="rect">
            <a:avLst/>
          </a:prstGeom>
          <a:noFill/>
        </p:spPr>
        <p:txBody>
          <a:bodyPr wrap="none" rtlCol="0">
            <a:spAutoFit/>
          </a:bodyPr>
          <a:lstStyle/>
          <a:p>
            <a:r>
              <a:rPr lang="en-US" sz="3600" b="1" dirty="0" smtClean="0">
                <a:solidFill>
                  <a:srgbClr val="FFFF00"/>
                </a:solidFill>
                <a:latin typeface="Arial" panose="020B0604020202020204" pitchFamily="34" charset="0"/>
                <a:cs typeface="Arial" panose="020B0604020202020204" pitchFamily="34" charset="0"/>
              </a:rPr>
              <a:t>Nitride LED Phosphors by CS</a:t>
            </a:r>
            <a:endParaRPr lang="en-US" sz="3600" b="1" dirty="0">
              <a:solidFill>
                <a:srgbClr val="FFFF00"/>
              </a:solidFill>
              <a:latin typeface="Arial" panose="020B0604020202020204" pitchFamily="34" charset="0"/>
              <a:cs typeface="Arial" panose="020B0604020202020204" pitchFamily="34" charset="0"/>
            </a:endParaRPr>
          </a:p>
        </p:txBody>
      </p:sp>
      <p:grpSp>
        <p:nvGrpSpPr>
          <p:cNvPr id="10" name="Group 9"/>
          <p:cNvGrpSpPr>
            <a:grpSpLocks noChangeAspect="1"/>
          </p:cNvGrpSpPr>
          <p:nvPr/>
        </p:nvGrpSpPr>
        <p:grpSpPr>
          <a:xfrm>
            <a:off x="671892" y="1019489"/>
            <a:ext cx="7686443" cy="2743200"/>
            <a:chOff x="0" y="0"/>
            <a:chExt cx="6749143" cy="2481943"/>
          </a:xfrm>
        </p:grpSpPr>
        <p:pic>
          <p:nvPicPr>
            <p:cNvPr id="11" name="Picture 10" descr="EMB0000083c405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0"/>
              <a:ext cx="3294743" cy="2438400"/>
            </a:xfrm>
            <a:prstGeom prst="rect">
              <a:avLst/>
            </a:prstGeom>
            <a:noFill/>
          </p:spPr>
        </p:pic>
        <p:pic>
          <p:nvPicPr>
            <p:cNvPr id="12" name="Picture 11" descr="EMB0000083c40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38285" cy="2481943"/>
            </a:xfrm>
            <a:prstGeom prst="rect">
              <a:avLst/>
            </a:prstGeom>
            <a:noFill/>
            <a:ln>
              <a:noFill/>
            </a:ln>
          </p:spPr>
        </p:pic>
      </p:grpSp>
    </p:spTree>
    <p:extLst>
      <p:ext uri="{BB962C8B-B14F-4D97-AF65-F5344CB8AC3E}">
        <p14:creationId xmlns:p14="http://schemas.microsoft.com/office/powerpoint/2010/main" val="3189975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Заголовок 1" hidden="1"/>
          <p:cNvSpPr>
            <a:spLocks noGrp="1"/>
          </p:cNvSpPr>
          <p:nvPr>
            <p:ph type="title"/>
          </p:nvPr>
        </p:nvSpPr>
        <p:spPr/>
        <p:txBody>
          <a:bodyPr/>
          <a:lstStyle/>
          <a:p>
            <a:pPr eaLnBrk="1" hangingPunct="1"/>
            <a:endParaRPr lang="en-US" altLang="en-US" smtClean="0"/>
          </a:p>
        </p:txBody>
      </p:sp>
      <p:sp>
        <p:nvSpPr>
          <p:cNvPr id="4" name="TextBox 3"/>
          <p:cNvSpPr txBox="1"/>
          <p:nvPr/>
        </p:nvSpPr>
        <p:spPr>
          <a:xfrm>
            <a:off x="691977" y="329514"/>
            <a:ext cx="7462299"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Statistics On Publications: SHS</a:t>
            </a:r>
            <a:endParaRPr lang="en-US" sz="4000" b="1" dirty="0">
              <a:solidFill>
                <a:srgbClr val="FFFF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26" y="1358675"/>
            <a:ext cx="4114800" cy="30218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048" y="1362708"/>
            <a:ext cx="4114800" cy="3017773"/>
          </a:xfrm>
          <a:prstGeom prst="rect">
            <a:avLst/>
          </a:prstGeom>
        </p:spPr>
      </p:pic>
      <p:sp>
        <p:nvSpPr>
          <p:cNvPr id="7" name="TextBox 6"/>
          <p:cNvSpPr txBox="1"/>
          <p:nvPr/>
        </p:nvSpPr>
        <p:spPr>
          <a:xfrm>
            <a:off x="155575" y="6495935"/>
            <a:ext cx="7699287" cy="276999"/>
          </a:xfrm>
          <a:prstGeom prst="rect">
            <a:avLst/>
          </a:prstGeom>
          <a:noFill/>
        </p:spPr>
        <p:txBody>
          <a:bodyPr wrap="none" rtlCol="0">
            <a:spAutoFit/>
          </a:bodyPr>
          <a:lstStyle/>
          <a:p>
            <a:r>
              <a:rPr lang="en-US" sz="1200" b="1" dirty="0" smtClean="0">
                <a:latin typeface="Calibri" panose="020F0502020204030204" pitchFamily="34" charset="0"/>
              </a:rPr>
              <a:t>XIII-</a:t>
            </a:r>
            <a:r>
              <a:rPr lang="en-US" sz="1200" b="1" dirty="0" err="1"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International Symposium on Self-Propagating High-Temperature </a:t>
            </a:r>
            <a:r>
              <a:rPr lang="en-US" sz="1200" b="1" dirty="0" smtClean="0">
                <a:latin typeface="Calibri" panose="020F0502020204030204" pitchFamily="34" charset="0"/>
              </a:rPr>
              <a:t>Synthesis, October 12</a:t>
            </a:r>
            <a:r>
              <a:rPr lang="en-US" sz="1200" b="1" baseline="30000" dirty="0"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2015 </a:t>
            </a:r>
            <a:r>
              <a:rPr lang="en-US" sz="1200" b="1" dirty="0" smtClean="0">
                <a:latin typeface="Calibri" panose="020F0502020204030204" pitchFamily="34" charset="0"/>
              </a:rPr>
              <a:t>, </a:t>
            </a:r>
            <a:r>
              <a:rPr lang="en-US" sz="1200" b="1" dirty="0">
                <a:latin typeface="Calibri" panose="020F0502020204030204" pitchFamily="34" charset="0"/>
              </a:rPr>
              <a:t>Antalya, </a:t>
            </a:r>
            <a:r>
              <a:rPr lang="en-US" sz="1200" b="1" dirty="0" smtClean="0">
                <a:latin typeface="Calibri" panose="020F0502020204030204" pitchFamily="34" charset="0"/>
              </a:rPr>
              <a:t>Turkey</a:t>
            </a:r>
            <a:endParaRPr lang="en-US" sz="1200" b="1" dirty="0">
              <a:latin typeface="Calibri" panose="020F0502020204030204" pitchFamily="34" charset="0"/>
            </a:endParaRPr>
          </a:p>
        </p:txBody>
      </p:sp>
      <p:pic>
        <p:nvPicPr>
          <p:cNvPr id="8" name="Picture 7"/>
          <p:cNvPicPr>
            <a:picLocks noChangeAspect="1"/>
          </p:cNvPicPr>
          <p:nvPr/>
        </p:nvPicPr>
        <p:blipFill>
          <a:blip r:embed="rId4"/>
          <a:stretch>
            <a:fillRect/>
          </a:stretch>
        </p:blipFill>
        <p:spPr>
          <a:xfrm>
            <a:off x="8014253" y="5355485"/>
            <a:ext cx="862149" cy="1371600"/>
          </a:xfrm>
          <a:prstGeom prst="rect">
            <a:avLst/>
          </a:prstGeom>
        </p:spPr>
      </p:pic>
    </p:spTree>
    <p:extLst>
      <p:ext uri="{BB962C8B-B14F-4D97-AF65-F5344CB8AC3E}">
        <p14:creationId xmlns:p14="http://schemas.microsoft.com/office/powerpoint/2010/main" val="3077309237"/>
      </p:ext>
    </p:extLst>
  </p:cSld>
  <p:clrMapOvr>
    <a:masterClrMapping/>
  </p:clrMapOvr>
  <p:transition spd="med"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19" y="354227"/>
            <a:ext cx="6402468" cy="602277"/>
          </a:xfrm>
        </p:spPr>
        <p:txBody>
          <a:bodyPr/>
          <a:lstStyle/>
          <a:p>
            <a:r>
              <a:rPr lang="en-US" b="1" dirty="0" smtClean="0"/>
              <a:t>Concluding Remarks</a:t>
            </a:r>
            <a:endParaRPr lang="en-US" b="1" dirty="0"/>
          </a:p>
        </p:txBody>
      </p:sp>
      <p:sp>
        <p:nvSpPr>
          <p:cNvPr id="3" name="Text Placeholder 2"/>
          <p:cNvSpPr>
            <a:spLocks noGrp="1"/>
          </p:cNvSpPr>
          <p:nvPr>
            <p:ph type="body" idx="1"/>
          </p:nvPr>
        </p:nvSpPr>
        <p:spPr>
          <a:xfrm>
            <a:off x="385119" y="1381668"/>
            <a:ext cx="8272849" cy="3997640"/>
          </a:xfrm>
          <a:noFill/>
          <a:ln w="25400">
            <a:solidFill>
              <a:schemeClr val="tx1"/>
            </a:solidFill>
          </a:ln>
        </p:spPr>
        <p:txBody>
          <a:bodyPr>
            <a:normAutofit/>
          </a:bodyPr>
          <a:lstStyle/>
          <a:p>
            <a:pPr marL="285750" indent="-285750">
              <a:buFont typeface="Wingdings" panose="05000000000000000000" pitchFamily="2" charset="2"/>
              <a:buChar char="Ø"/>
            </a:pPr>
            <a:r>
              <a:rPr lang="en-US" b="1" dirty="0" smtClean="0"/>
              <a:t>No doubt that the scientific field “</a:t>
            </a:r>
            <a:r>
              <a:rPr lang="en-US" b="1" dirty="0" smtClean="0">
                <a:solidFill>
                  <a:srgbClr val="FF0000"/>
                </a:solidFill>
              </a:rPr>
              <a:t>Combustion phenomenon for the materials synthesis</a:t>
            </a:r>
            <a:r>
              <a:rPr lang="en-US" b="1" dirty="0" smtClean="0"/>
              <a:t>”  is growing</a:t>
            </a:r>
          </a:p>
          <a:p>
            <a:pPr marL="285750" indent="-285750">
              <a:buFont typeface="Wingdings" panose="05000000000000000000" pitchFamily="2" charset="2"/>
              <a:buChar char="Ø"/>
            </a:pPr>
            <a:r>
              <a:rPr lang="en-US" b="1" dirty="0" smtClean="0"/>
              <a:t>Moreover, the rate of growth is </a:t>
            </a:r>
            <a:r>
              <a:rPr lang="en-US" b="1" dirty="0" smtClean="0">
                <a:solidFill>
                  <a:srgbClr val="FF0000"/>
                </a:solidFill>
              </a:rPr>
              <a:t>exponential function </a:t>
            </a:r>
            <a:r>
              <a:rPr lang="en-US" b="1" dirty="0" smtClean="0"/>
              <a:t>vs time and a significant </a:t>
            </a:r>
            <a:r>
              <a:rPr lang="en-US" b="1" dirty="0" smtClean="0">
                <a:solidFill>
                  <a:srgbClr val="FF0000"/>
                </a:solidFill>
              </a:rPr>
              <a:t>acceleration</a:t>
            </a:r>
            <a:r>
              <a:rPr lang="en-US" b="1" dirty="0" smtClean="0"/>
              <a:t> in number of publications has been observed during </a:t>
            </a:r>
            <a:r>
              <a:rPr lang="en-US" b="1" dirty="0" smtClean="0">
                <a:solidFill>
                  <a:srgbClr val="FF0000"/>
                </a:solidFill>
              </a:rPr>
              <a:t>last three years</a:t>
            </a:r>
          </a:p>
          <a:p>
            <a:pPr marL="285750" indent="-285750">
              <a:buFont typeface="Wingdings" panose="05000000000000000000" pitchFamily="2" charset="2"/>
              <a:buChar char="Ø"/>
            </a:pPr>
            <a:r>
              <a:rPr lang="en-US" b="1" dirty="0" smtClean="0">
                <a:solidFill>
                  <a:srgbClr val="FFFF00"/>
                </a:solidFill>
              </a:rPr>
              <a:t>Combustion phenomenon </a:t>
            </a:r>
            <a:r>
              <a:rPr lang="en-US" b="1" dirty="0" smtClean="0"/>
              <a:t>was used for fabrication of almost all known compounds, including currently </a:t>
            </a:r>
            <a:r>
              <a:rPr lang="en-US" b="1" dirty="0" smtClean="0">
                <a:solidFill>
                  <a:srgbClr val="FF0000"/>
                </a:solidFill>
              </a:rPr>
              <a:t>hot materials</a:t>
            </a:r>
            <a:r>
              <a:rPr lang="en-US" b="1" dirty="0" smtClean="0"/>
              <a:t>, such as 2D-crystals, complex organic-inorganic perovskites, thin films and ceramics with record high melting points. </a:t>
            </a:r>
          </a:p>
          <a:p>
            <a:pPr marL="285750" indent="-285750">
              <a:buFont typeface="Wingdings" panose="05000000000000000000" pitchFamily="2" charset="2"/>
              <a:buChar char="Ø"/>
            </a:pPr>
            <a:r>
              <a:rPr lang="en-US" b="1" dirty="0" smtClean="0"/>
              <a:t>Many new countries became active players in the combustion synthesis field </a:t>
            </a:r>
            <a:endParaRPr lang="en-US" b="1" dirty="0"/>
          </a:p>
        </p:txBody>
      </p:sp>
    </p:spTree>
    <p:extLst>
      <p:ext uri="{BB962C8B-B14F-4D97-AF65-F5344CB8AC3E}">
        <p14:creationId xmlns:p14="http://schemas.microsoft.com/office/powerpoint/2010/main" val="984884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81" y="1945673"/>
            <a:ext cx="8673220" cy="1815882"/>
          </a:xfrm>
          <a:prstGeom prst="rect">
            <a:avLst/>
          </a:prstGeom>
        </p:spPr>
        <p:txBody>
          <a:bodyPr wrap="square">
            <a:spAutoFit/>
          </a:bodyPr>
          <a:lstStyle/>
          <a:p>
            <a:pPr marL="742950" lvl="1" indent="-285750">
              <a:buFont typeface="Wingdings" panose="05000000000000000000" pitchFamily="2" charset="2"/>
              <a:buChar char="Ø"/>
            </a:pPr>
            <a:r>
              <a:rPr lang="en-US" sz="1600" b="1" dirty="0">
                <a:solidFill>
                  <a:schemeClr val="bg1">
                    <a:lumMod val="75000"/>
                    <a:lumOff val="25000"/>
                  </a:schemeClr>
                </a:solidFill>
              </a:rPr>
              <a:t>in order to be published in the top Journals, be cited and world recognized, it is not enough any more to develop a novel synthesis approach. It is even not enough to characterize the structure of the materials at the highest possible level. However, it is critical to provide data </a:t>
            </a:r>
            <a:r>
              <a:rPr lang="en-US" sz="1600" b="1" dirty="0">
                <a:solidFill>
                  <a:srgbClr val="FFFF00"/>
                </a:solidFill>
              </a:rPr>
              <a:t>on the unique properties for these materials targeting special applications</a:t>
            </a:r>
            <a:r>
              <a:rPr lang="en-US" sz="1600" b="1" dirty="0">
                <a:solidFill>
                  <a:schemeClr val="bg1">
                    <a:lumMod val="75000"/>
                    <a:lumOff val="25000"/>
                  </a:schemeClr>
                </a:solidFill>
              </a:rPr>
              <a:t>.  It is a difficult task.  One of the possible solution is to “build” a team of experts and establish </a:t>
            </a:r>
            <a:r>
              <a:rPr lang="en-US" sz="1600" b="1" dirty="0">
                <a:solidFill>
                  <a:srgbClr val="FFFF00"/>
                </a:solidFill>
              </a:rPr>
              <a:t>the collaborative type of work</a:t>
            </a:r>
            <a:r>
              <a:rPr lang="en-US" sz="1600" b="1" dirty="0">
                <a:solidFill>
                  <a:schemeClr val="bg1">
                    <a:lumMod val="75000"/>
                    <a:lumOff val="25000"/>
                  </a:schemeClr>
                </a:solidFill>
              </a:rPr>
              <a:t>. </a:t>
            </a:r>
          </a:p>
        </p:txBody>
      </p:sp>
      <p:sp>
        <p:nvSpPr>
          <p:cNvPr id="4" name="Rectangle 3"/>
          <p:cNvSpPr/>
          <p:nvPr/>
        </p:nvSpPr>
        <p:spPr>
          <a:xfrm>
            <a:off x="470780" y="3829337"/>
            <a:ext cx="8030424" cy="1323439"/>
          </a:xfrm>
          <a:prstGeom prst="rect">
            <a:avLst/>
          </a:prstGeom>
        </p:spPr>
        <p:txBody>
          <a:bodyPr wrap="square">
            <a:spAutoFit/>
          </a:bodyPr>
          <a:lstStyle/>
          <a:p>
            <a:pPr marL="285750" indent="-285750">
              <a:buFont typeface="Wingdings" panose="05000000000000000000" pitchFamily="2" charset="2"/>
              <a:buChar char="Ø"/>
            </a:pPr>
            <a:r>
              <a:rPr lang="en-US" sz="1600" b="1" dirty="0">
                <a:solidFill>
                  <a:schemeClr val="bg1"/>
                </a:solidFill>
              </a:rPr>
              <a:t>New methods and techniques recently developed or enhanced in material science, allow to investigate many process </a:t>
            </a:r>
            <a:r>
              <a:rPr lang="en-US" sz="1600" b="1" dirty="0">
                <a:solidFill>
                  <a:srgbClr val="FFFF00"/>
                </a:solidFill>
              </a:rPr>
              <a:t>“in-situ” </a:t>
            </a:r>
            <a:r>
              <a:rPr lang="en-US" sz="1600" b="1" dirty="0">
                <a:solidFill>
                  <a:schemeClr val="bg1"/>
                </a:solidFill>
              </a:rPr>
              <a:t>and even under </a:t>
            </a:r>
            <a:r>
              <a:rPr lang="en-US" sz="1600" b="1" dirty="0">
                <a:solidFill>
                  <a:srgbClr val="FFFF00"/>
                </a:solidFill>
              </a:rPr>
              <a:t>“operando” </a:t>
            </a:r>
            <a:r>
              <a:rPr lang="en-US" sz="1600" b="1" dirty="0">
                <a:solidFill>
                  <a:schemeClr val="bg1"/>
                </a:solidFill>
              </a:rPr>
              <a:t>conditions. To be at the front of the research we have to work hard and develop </a:t>
            </a:r>
            <a:r>
              <a:rPr lang="en-US" sz="1600" b="1" dirty="0">
                <a:solidFill>
                  <a:srgbClr val="FFFF00"/>
                </a:solidFill>
              </a:rPr>
              <a:t>CS related methodologies and methods,  </a:t>
            </a:r>
            <a:r>
              <a:rPr lang="en-US" sz="1600" b="1" dirty="0">
                <a:solidFill>
                  <a:schemeClr val="bg1"/>
                </a:solidFill>
              </a:rPr>
              <a:t>which include these advanced capabilities</a:t>
            </a:r>
            <a:endParaRPr lang="en-US" sz="1600" dirty="0"/>
          </a:p>
        </p:txBody>
      </p:sp>
      <p:sp>
        <p:nvSpPr>
          <p:cNvPr id="7" name="Rectangle 6"/>
          <p:cNvSpPr/>
          <p:nvPr/>
        </p:nvSpPr>
        <p:spPr>
          <a:xfrm>
            <a:off x="-162963" y="443046"/>
            <a:ext cx="10076507" cy="1323439"/>
          </a:xfrm>
          <a:prstGeom prst="rect">
            <a:avLst/>
          </a:prstGeom>
        </p:spPr>
        <p:txBody>
          <a:bodyPr wrap="square">
            <a:spAutoFit/>
          </a:bodyPr>
          <a:lstStyle/>
          <a:p>
            <a:pPr marL="742950" lvl="1" indent="-285750">
              <a:buFont typeface="Wingdings" panose="05000000000000000000" pitchFamily="2" charset="2"/>
              <a:buChar char="Ø"/>
            </a:pPr>
            <a:r>
              <a:rPr lang="en-US" sz="1600" b="1" dirty="0">
                <a:solidFill>
                  <a:schemeClr val="bg2"/>
                </a:solidFill>
              </a:rPr>
              <a:t>the combustion aspect, which is related to the fundamentals of self-sustained high-temperature reactions, is becoming </a:t>
            </a:r>
            <a:r>
              <a:rPr lang="en-US" sz="1600" b="1" dirty="0">
                <a:solidFill>
                  <a:srgbClr val="FFFF00"/>
                </a:solidFill>
              </a:rPr>
              <a:t>weaker and weaker</a:t>
            </a:r>
            <a:r>
              <a:rPr lang="en-US" sz="1600" b="1" dirty="0"/>
              <a:t>. </a:t>
            </a:r>
            <a:r>
              <a:rPr lang="en-US" sz="1600" b="1" dirty="0">
                <a:solidFill>
                  <a:schemeClr val="bg2"/>
                </a:solidFill>
              </a:rPr>
              <a:t>This contradicts my general believe that the CS process can be accurately control ONLY on the basis of deep understanding of this phenomenon</a:t>
            </a:r>
            <a:r>
              <a:rPr lang="en-US" sz="1600" dirty="0"/>
              <a:t>. </a:t>
            </a:r>
            <a:r>
              <a:rPr lang="en-US" sz="1600" b="1" dirty="0">
                <a:solidFill>
                  <a:srgbClr val="FFFF00"/>
                </a:solidFill>
              </a:rPr>
              <a:t>Understanding the importance, as well as </a:t>
            </a:r>
            <a:endParaRPr lang="en-US" sz="1600" b="1" dirty="0" smtClean="0">
              <a:solidFill>
                <a:srgbClr val="FFFF00"/>
              </a:solidFill>
            </a:endParaRPr>
          </a:p>
          <a:p>
            <a:pPr lvl="1"/>
            <a:r>
              <a:rPr lang="en-US" sz="1600" b="1" dirty="0">
                <a:solidFill>
                  <a:srgbClr val="FFFF00"/>
                </a:solidFill>
              </a:rPr>
              <a:t> </a:t>
            </a:r>
            <a:r>
              <a:rPr lang="en-US" sz="1600" b="1" dirty="0" smtClean="0">
                <a:solidFill>
                  <a:srgbClr val="FFFF00"/>
                </a:solidFill>
              </a:rPr>
              <a:t>   difficulties </a:t>
            </a:r>
            <a:r>
              <a:rPr lang="en-US" sz="1600" b="1" dirty="0">
                <a:solidFill>
                  <a:srgbClr val="FFFF00"/>
                </a:solidFill>
              </a:rPr>
              <a:t>of the problem, we have to strengthen this direction of the research;</a:t>
            </a:r>
          </a:p>
        </p:txBody>
      </p:sp>
      <p:sp>
        <p:nvSpPr>
          <p:cNvPr id="8" name="Rectangle 7"/>
          <p:cNvSpPr/>
          <p:nvPr/>
        </p:nvSpPr>
        <p:spPr>
          <a:xfrm>
            <a:off x="-162963" y="673879"/>
            <a:ext cx="9035359" cy="1569660"/>
          </a:xfrm>
          <a:prstGeom prst="rect">
            <a:avLst/>
          </a:prstGeom>
        </p:spPr>
        <p:txBody>
          <a:bodyPr wrap="square">
            <a:spAutoFit/>
          </a:bodyPr>
          <a:lstStyle/>
          <a:p>
            <a:pPr marL="742950" lvl="1" indent="-285750">
              <a:buFont typeface="Wingdings" panose="05000000000000000000" pitchFamily="2" charset="2"/>
              <a:buChar char="Ø"/>
            </a:pPr>
            <a:r>
              <a:rPr lang="en-US" sz="1600" b="1" dirty="0">
                <a:solidFill>
                  <a:schemeClr val="accent1"/>
                </a:solidFill>
              </a:rPr>
              <a:t> it is clear that new computational methods, which with currently available </a:t>
            </a:r>
            <a:r>
              <a:rPr lang="en-US" sz="1600" b="1" dirty="0">
                <a:solidFill>
                  <a:srgbClr val="FFFF00"/>
                </a:solidFill>
              </a:rPr>
              <a:t>supercomputing capabilities</a:t>
            </a:r>
            <a:r>
              <a:rPr lang="en-US" sz="1600" b="1" dirty="0">
                <a:solidFill>
                  <a:schemeClr val="accent1"/>
                </a:solidFill>
              </a:rPr>
              <a:t>, allow now </a:t>
            </a:r>
            <a:r>
              <a:rPr lang="en-US" sz="1600" b="1" dirty="0">
                <a:solidFill>
                  <a:srgbClr val="FFFF00"/>
                </a:solidFill>
              </a:rPr>
              <a:t>investigate and predict </a:t>
            </a:r>
            <a:r>
              <a:rPr lang="en-US" sz="1600" b="1" dirty="0">
                <a:solidFill>
                  <a:schemeClr val="accent1"/>
                </a:solidFill>
              </a:rPr>
              <a:t>a variety of materials properties, including </a:t>
            </a:r>
            <a:r>
              <a:rPr lang="en-US" sz="1600" b="1" dirty="0" err="1">
                <a:solidFill>
                  <a:schemeClr val="accent1"/>
                </a:solidFill>
              </a:rPr>
              <a:t>nano</a:t>
            </a:r>
            <a:r>
              <a:rPr lang="en-US" sz="1600" b="1" dirty="0">
                <a:solidFill>
                  <a:schemeClr val="accent1"/>
                </a:solidFill>
              </a:rPr>
              <a:t>-and crystal structures, physical and mechanical properties.  </a:t>
            </a:r>
            <a:r>
              <a:rPr lang="en-US" sz="1600" b="1" dirty="0">
                <a:solidFill>
                  <a:srgbClr val="FFFF00"/>
                </a:solidFill>
              </a:rPr>
              <a:t>Experimental groups should closely work with computational teams, for the effective fabrications of the materials with desired properties.</a:t>
            </a:r>
            <a:endParaRPr lang="en-US" sz="1600" b="1" dirty="0">
              <a:solidFill>
                <a:srgbClr val="FFFF00"/>
              </a:solidFill>
            </a:endParaRPr>
          </a:p>
        </p:txBody>
      </p:sp>
      <p:sp>
        <p:nvSpPr>
          <p:cNvPr id="9" name="Rectangle 8"/>
          <p:cNvSpPr/>
          <p:nvPr/>
        </p:nvSpPr>
        <p:spPr>
          <a:xfrm>
            <a:off x="-122223" y="2243539"/>
            <a:ext cx="8953877" cy="861774"/>
          </a:xfrm>
          <a:prstGeom prst="rect">
            <a:avLst/>
          </a:prstGeom>
        </p:spPr>
        <p:txBody>
          <a:bodyPr wrap="square">
            <a:spAutoFit/>
          </a:bodyPr>
          <a:lstStyle/>
          <a:p>
            <a:pPr marL="742950" lvl="1" indent="-285750">
              <a:buFont typeface="Wingdings" panose="05000000000000000000" pitchFamily="2" charset="2"/>
              <a:buChar char="Ø"/>
            </a:pPr>
            <a:r>
              <a:rPr lang="en-US" sz="1600" b="1" dirty="0">
                <a:solidFill>
                  <a:schemeClr val="bg1"/>
                </a:solidFill>
              </a:rPr>
              <a:t>Advertising the examples of the </a:t>
            </a:r>
            <a:r>
              <a:rPr lang="en-US" sz="1600" b="1" dirty="0">
                <a:solidFill>
                  <a:srgbClr val="FFFF00"/>
                </a:solidFill>
              </a:rPr>
              <a:t>Industrial Applications </a:t>
            </a:r>
            <a:r>
              <a:rPr lang="en-US" sz="1600" b="1" dirty="0">
                <a:solidFill>
                  <a:schemeClr val="bg1"/>
                </a:solidFill>
              </a:rPr>
              <a:t>is vital: this will allow to bring more findings to the field. </a:t>
            </a:r>
            <a:r>
              <a:rPr lang="en-US" sz="1600" b="1" dirty="0">
                <a:solidFill>
                  <a:srgbClr val="FFFF00"/>
                </a:solidFill>
              </a:rPr>
              <a:t>Funding is a driving force of the research!  </a:t>
            </a:r>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15520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grpId="1" nodeType="clickEffect">
                                  <p:stCondLst>
                                    <p:cond delay="0"/>
                                  </p:stCondLst>
                                  <p:childTnLst>
                                    <p:animEffect transition="out" filter="wheel(1)">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1" nodeType="clickEffect">
                                  <p:stCondLst>
                                    <p:cond delay="0"/>
                                  </p:stCondLst>
                                  <p:childTnLst>
                                    <p:animEffect transition="out" filter="circle(out)">
                                      <p:cBhvr>
                                        <p:cTn id="33" dur="2000"/>
                                        <p:tgtEl>
                                          <p:spTgt spid="7"/>
                                        </p:tgtEl>
                                      </p:cBhvr>
                                    </p:animEffect>
                                    <p:set>
                                      <p:cBhvr>
                                        <p:cTn id="34" dur="1" fill="hold">
                                          <p:stCondLst>
                                            <p:cond delay="19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P spid="7" grpId="2"/>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511" y="72427"/>
            <a:ext cx="6402468" cy="452527"/>
          </a:xfrm>
        </p:spPr>
        <p:txBody>
          <a:bodyPr>
            <a:normAutofit fontScale="90000"/>
          </a:bodyPr>
          <a:lstStyle/>
          <a:p>
            <a:pPr algn="ctr"/>
            <a:r>
              <a:rPr lang="en-US" sz="2400" b="1" dirty="0"/>
              <a:t>Concluding Remarks</a:t>
            </a:r>
            <a:endParaRPr lang="en-US" sz="2400" dirty="0"/>
          </a:p>
        </p:txBody>
      </p:sp>
      <p:sp>
        <p:nvSpPr>
          <p:cNvPr id="3" name="Text Placeholder 2"/>
          <p:cNvSpPr>
            <a:spLocks noGrp="1"/>
          </p:cNvSpPr>
          <p:nvPr>
            <p:ph type="body" idx="1"/>
          </p:nvPr>
        </p:nvSpPr>
        <p:spPr>
          <a:xfrm>
            <a:off x="95163" y="715075"/>
            <a:ext cx="8686697" cy="6310413"/>
          </a:xfrm>
        </p:spPr>
        <p:txBody>
          <a:bodyPr>
            <a:normAutofit fontScale="77500" lnSpcReduction="20000"/>
          </a:bodyPr>
          <a:lstStyle/>
          <a:p>
            <a:pPr marL="285750" indent="-285750">
              <a:buFont typeface="Wingdings" panose="05000000000000000000" pitchFamily="2" charset="2"/>
              <a:buChar char="q"/>
            </a:pPr>
            <a:r>
              <a:rPr lang="en-US" sz="2100" b="1" dirty="0" smtClean="0"/>
              <a:t>Analysis of literature, related to CS, and current trends in </a:t>
            </a:r>
            <a:r>
              <a:rPr lang="en-US" sz="2100" b="1" dirty="0" smtClean="0">
                <a:solidFill>
                  <a:srgbClr val="FF0000"/>
                </a:solidFill>
              </a:rPr>
              <a:t>Material Science</a:t>
            </a:r>
            <a:r>
              <a:rPr lang="en-US" sz="2100" b="1" dirty="0" smtClean="0"/>
              <a:t> suggest that:</a:t>
            </a:r>
          </a:p>
          <a:p>
            <a:pPr marL="742950" lvl="1" indent="-285750">
              <a:buFont typeface="Wingdings" panose="05000000000000000000" pitchFamily="2" charset="2"/>
              <a:buChar char="Ø"/>
            </a:pPr>
            <a:r>
              <a:rPr lang="en-US" sz="1900" b="1" dirty="0" smtClean="0">
                <a:solidFill>
                  <a:schemeClr val="bg2"/>
                </a:solidFill>
              </a:rPr>
              <a:t>the combustion aspect, which is related to the fundamentals of self-sustained high-temperature reactions, is becoming </a:t>
            </a:r>
            <a:r>
              <a:rPr lang="en-US" sz="1900" b="1" dirty="0" smtClean="0">
                <a:solidFill>
                  <a:srgbClr val="FFFF00"/>
                </a:solidFill>
              </a:rPr>
              <a:t>weaker and weaker</a:t>
            </a:r>
            <a:r>
              <a:rPr lang="en-US" sz="1900" b="1" dirty="0" smtClean="0"/>
              <a:t>. </a:t>
            </a:r>
            <a:r>
              <a:rPr lang="en-US" sz="1900" b="1" dirty="0" smtClean="0">
                <a:solidFill>
                  <a:schemeClr val="bg2"/>
                </a:solidFill>
              </a:rPr>
              <a:t>This contradicts my general believe that the CS process can be accurately control ONLY on the basis of deep understanding of this phenomenon</a:t>
            </a:r>
            <a:r>
              <a:rPr lang="en-US" sz="1900" dirty="0" smtClean="0"/>
              <a:t>. </a:t>
            </a:r>
            <a:r>
              <a:rPr lang="en-US" sz="1900" b="1" dirty="0" smtClean="0">
                <a:solidFill>
                  <a:srgbClr val="FFFF00"/>
                </a:solidFill>
              </a:rPr>
              <a:t>Understanding the importance, as well as difficulties of the problem, we have to strengthen this direction of the research</a:t>
            </a:r>
            <a:r>
              <a:rPr lang="en-US" sz="1900" b="1" dirty="0" smtClean="0">
                <a:solidFill>
                  <a:srgbClr val="FFFF00"/>
                </a:solidFill>
              </a:rPr>
              <a:t>;</a:t>
            </a:r>
          </a:p>
          <a:p>
            <a:pPr marL="742950" lvl="1" indent="-285750">
              <a:buFont typeface="Wingdings" panose="05000000000000000000" pitchFamily="2" charset="2"/>
              <a:buChar char="Ø"/>
            </a:pPr>
            <a:r>
              <a:rPr lang="en-US" sz="1900" b="1" dirty="0" smtClean="0">
                <a:solidFill>
                  <a:schemeClr val="bg1">
                    <a:lumMod val="75000"/>
                    <a:lumOff val="25000"/>
                  </a:schemeClr>
                </a:solidFill>
              </a:rPr>
              <a:t>in </a:t>
            </a:r>
            <a:r>
              <a:rPr lang="en-US" sz="1900" b="1" dirty="0" smtClean="0">
                <a:solidFill>
                  <a:schemeClr val="bg1">
                    <a:lumMod val="75000"/>
                    <a:lumOff val="25000"/>
                  </a:schemeClr>
                </a:solidFill>
              </a:rPr>
              <a:t>order to be published in the top Journals, be cited and world recognized, it is not enough any more to develop a novel synthesis approach. It is even not enough to characterize the structure of the materials at the highest possible level. However, it is critical to provide data </a:t>
            </a:r>
            <a:r>
              <a:rPr lang="en-US" sz="1900" b="1" dirty="0" smtClean="0">
                <a:solidFill>
                  <a:srgbClr val="FFFF00"/>
                </a:solidFill>
              </a:rPr>
              <a:t>on the unique properties for these materials targeting special applications</a:t>
            </a:r>
            <a:r>
              <a:rPr lang="en-US" sz="1900" b="1" dirty="0" smtClean="0">
                <a:solidFill>
                  <a:schemeClr val="bg1">
                    <a:lumMod val="75000"/>
                    <a:lumOff val="25000"/>
                  </a:schemeClr>
                </a:solidFill>
              </a:rPr>
              <a:t>.  It is a difficult task.  One of the possible solution is to “build” a team of experts and establish </a:t>
            </a:r>
            <a:r>
              <a:rPr lang="en-US" sz="1900" b="1" dirty="0" smtClean="0">
                <a:solidFill>
                  <a:srgbClr val="FFFF00"/>
                </a:solidFill>
              </a:rPr>
              <a:t>the collaborative type of work</a:t>
            </a:r>
            <a:r>
              <a:rPr lang="en-US" sz="1900" b="1" dirty="0" smtClean="0">
                <a:solidFill>
                  <a:schemeClr val="bg1">
                    <a:lumMod val="75000"/>
                    <a:lumOff val="25000"/>
                  </a:schemeClr>
                </a:solidFill>
              </a:rPr>
              <a:t>. </a:t>
            </a:r>
          </a:p>
          <a:p>
            <a:pPr marL="742950" lvl="1" indent="-285750">
              <a:buFont typeface="Wingdings" panose="05000000000000000000" pitchFamily="2" charset="2"/>
              <a:buChar char="Ø"/>
            </a:pPr>
            <a:r>
              <a:rPr lang="en-US" sz="1900" b="1" dirty="0" smtClean="0">
                <a:solidFill>
                  <a:schemeClr val="bg1"/>
                </a:solidFill>
              </a:rPr>
              <a:t>New </a:t>
            </a:r>
            <a:r>
              <a:rPr lang="en-US" sz="1900" b="1" dirty="0" smtClean="0">
                <a:solidFill>
                  <a:schemeClr val="bg1"/>
                </a:solidFill>
              </a:rPr>
              <a:t>methods and techniques recently developed or enhanced in material science, allow to investigate many process </a:t>
            </a:r>
            <a:r>
              <a:rPr lang="en-US" sz="1900" b="1" dirty="0" smtClean="0">
                <a:solidFill>
                  <a:srgbClr val="FFFF00"/>
                </a:solidFill>
              </a:rPr>
              <a:t>“in-situ” </a:t>
            </a:r>
            <a:r>
              <a:rPr lang="en-US" sz="1900" b="1" dirty="0" smtClean="0">
                <a:solidFill>
                  <a:schemeClr val="bg1"/>
                </a:solidFill>
              </a:rPr>
              <a:t>and even under </a:t>
            </a:r>
            <a:r>
              <a:rPr lang="en-US" sz="1900" b="1" dirty="0" smtClean="0">
                <a:solidFill>
                  <a:srgbClr val="FFFF00"/>
                </a:solidFill>
              </a:rPr>
              <a:t>“operando” </a:t>
            </a:r>
            <a:r>
              <a:rPr lang="en-US" sz="1900" b="1" dirty="0" smtClean="0">
                <a:solidFill>
                  <a:schemeClr val="bg1"/>
                </a:solidFill>
              </a:rPr>
              <a:t>conditions. To be at the front of the research we have to work hard and develop </a:t>
            </a:r>
            <a:r>
              <a:rPr lang="en-US" sz="1900" b="1" dirty="0" smtClean="0">
                <a:solidFill>
                  <a:srgbClr val="FFFF00"/>
                </a:solidFill>
              </a:rPr>
              <a:t>CS related methodologies and methods,  </a:t>
            </a:r>
            <a:r>
              <a:rPr lang="en-US" sz="1900" b="1" dirty="0" smtClean="0">
                <a:solidFill>
                  <a:schemeClr val="bg1"/>
                </a:solidFill>
              </a:rPr>
              <a:t>which include these advanced capabilities</a:t>
            </a:r>
            <a:r>
              <a:rPr lang="en-US" sz="1900" b="1" dirty="0" smtClean="0">
                <a:solidFill>
                  <a:schemeClr val="bg1"/>
                </a:solidFill>
              </a:rPr>
              <a:t>.</a:t>
            </a:r>
          </a:p>
          <a:p>
            <a:pPr marL="742950" lvl="1" indent="-285750">
              <a:buFont typeface="Wingdings" panose="05000000000000000000" pitchFamily="2" charset="2"/>
              <a:buChar char="Ø"/>
            </a:pPr>
            <a:r>
              <a:rPr lang="en-US" sz="1900" b="1" dirty="0">
                <a:solidFill>
                  <a:schemeClr val="accent1"/>
                </a:solidFill>
              </a:rPr>
              <a:t> it is clear that new computational methods, which with currently available </a:t>
            </a:r>
            <a:r>
              <a:rPr lang="en-US" sz="1900" b="1" dirty="0">
                <a:solidFill>
                  <a:srgbClr val="FFFF00"/>
                </a:solidFill>
              </a:rPr>
              <a:t>supercomputing capabilities</a:t>
            </a:r>
            <a:r>
              <a:rPr lang="en-US" sz="1900" b="1" dirty="0">
                <a:solidFill>
                  <a:schemeClr val="accent1"/>
                </a:solidFill>
              </a:rPr>
              <a:t>, allow now </a:t>
            </a:r>
            <a:r>
              <a:rPr lang="en-US" sz="1900" b="1" dirty="0">
                <a:solidFill>
                  <a:srgbClr val="FFFF00"/>
                </a:solidFill>
              </a:rPr>
              <a:t>investigate and predict </a:t>
            </a:r>
            <a:r>
              <a:rPr lang="en-US" sz="1900" b="1" dirty="0">
                <a:solidFill>
                  <a:schemeClr val="accent1"/>
                </a:solidFill>
              </a:rPr>
              <a:t>a variety of materials properties, including </a:t>
            </a:r>
            <a:r>
              <a:rPr lang="en-US" sz="1900" b="1" dirty="0" err="1">
                <a:solidFill>
                  <a:schemeClr val="accent1"/>
                </a:solidFill>
              </a:rPr>
              <a:t>nano</a:t>
            </a:r>
            <a:r>
              <a:rPr lang="en-US" sz="1900" b="1" dirty="0">
                <a:solidFill>
                  <a:schemeClr val="accent1"/>
                </a:solidFill>
              </a:rPr>
              <a:t>-and crystal structures, physical and mechanical properties.  </a:t>
            </a:r>
            <a:r>
              <a:rPr lang="en-US" sz="1900" b="1" dirty="0">
                <a:solidFill>
                  <a:srgbClr val="FFFF00"/>
                </a:solidFill>
              </a:rPr>
              <a:t>Experimental groups should closely work with computational teams, for the effective fabrications of the materials with desired properties.</a:t>
            </a:r>
          </a:p>
          <a:p>
            <a:pPr marL="742950" lvl="1" indent="-285750">
              <a:buFont typeface="Wingdings" panose="05000000000000000000" pitchFamily="2" charset="2"/>
              <a:buChar char="Ø"/>
            </a:pPr>
            <a:r>
              <a:rPr lang="en-US" sz="1900" b="1" dirty="0" smtClean="0">
                <a:solidFill>
                  <a:schemeClr val="bg1"/>
                </a:solidFill>
              </a:rPr>
              <a:t>Advertising the examples of the </a:t>
            </a:r>
            <a:r>
              <a:rPr lang="en-US" sz="1900" b="1" dirty="0" smtClean="0">
                <a:solidFill>
                  <a:srgbClr val="FFFF00"/>
                </a:solidFill>
              </a:rPr>
              <a:t>Industrial Applications </a:t>
            </a:r>
            <a:r>
              <a:rPr lang="en-US" sz="1900" b="1" dirty="0" smtClean="0">
                <a:solidFill>
                  <a:schemeClr val="bg1"/>
                </a:solidFill>
              </a:rPr>
              <a:t>is vital: this will allow to bring more findings to the field. </a:t>
            </a:r>
            <a:r>
              <a:rPr lang="en-US" sz="1900" b="1" dirty="0" smtClean="0">
                <a:solidFill>
                  <a:srgbClr val="FFFF00"/>
                </a:solidFill>
              </a:rPr>
              <a:t>Funding is </a:t>
            </a:r>
            <a:r>
              <a:rPr lang="en-US" sz="1900" b="1" dirty="0" smtClean="0">
                <a:solidFill>
                  <a:srgbClr val="FFFF00"/>
                </a:solidFill>
              </a:rPr>
              <a:t>a</a:t>
            </a:r>
            <a:r>
              <a:rPr lang="en-US" sz="1900" b="1" dirty="0" smtClean="0">
                <a:solidFill>
                  <a:srgbClr val="FFFF00"/>
                </a:solidFill>
              </a:rPr>
              <a:t> driving force of the research!  </a:t>
            </a:r>
          </a:p>
          <a:p>
            <a:pPr marL="285750" indent="-285750">
              <a:buFont typeface="Wingdings" panose="05000000000000000000" pitchFamily="2" charset="2"/>
              <a:buChar char="q"/>
            </a:pPr>
            <a:endParaRPr lang="en-US" dirty="0" smtClean="0"/>
          </a:p>
          <a:p>
            <a:r>
              <a:rPr lang="en-US" dirty="0" smtClean="0"/>
              <a:t>   </a:t>
            </a:r>
            <a:endParaRPr lang="en-US" dirty="0"/>
          </a:p>
        </p:txBody>
      </p:sp>
    </p:spTree>
    <p:extLst>
      <p:ext uri="{BB962C8B-B14F-4D97-AF65-F5344CB8AC3E}">
        <p14:creationId xmlns:p14="http://schemas.microsoft.com/office/powerpoint/2010/main" val="1256851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20" y="733167"/>
            <a:ext cx="8723870" cy="5222789"/>
          </a:xfrm>
        </p:spPr>
        <p:txBody>
          <a:bodyPr>
            <a:normAutofit fontScale="90000"/>
          </a:bodyPr>
          <a:lstStyle/>
          <a:p>
            <a:r>
              <a:rPr lang="en-US" sz="1600" b="1" dirty="0" smtClean="0"/>
              <a:t>With development of novel SHS/CS methods, including solution combustion synthesis, it appears that almost </a:t>
            </a:r>
            <a:r>
              <a:rPr lang="en-US" sz="1600" b="1" dirty="0" smtClean="0">
                <a:solidFill>
                  <a:srgbClr val="FFFF00"/>
                </a:solidFill>
              </a:rPr>
              <a:t>any type of materials </a:t>
            </a:r>
            <a:r>
              <a:rPr lang="en-US" sz="1600" b="1" dirty="0" smtClean="0"/>
              <a:t>can be fabricated by using combustion phenomenon!!</a:t>
            </a:r>
            <a:br>
              <a:rPr lang="en-US" sz="1600" b="1" dirty="0" smtClean="0"/>
            </a:br>
            <a:r>
              <a:rPr lang="en-US" sz="1600" b="1" dirty="0"/>
              <a:t/>
            </a:r>
            <a:br>
              <a:rPr lang="en-US" sz="1600" b="1" dirty="0"/>
            </a:br>
            <a:r>
              <a:rPr lang="en-US" sz="1600" b="1" dirty="0" smtClean="0">
                <a:solidFill>
                  <a:srgbClr val="FFFF00"/>
                </a:solidFill>
              </a:rPr>
              <a:t>NO limitations!! </a:t>
            </a:r>
            <a:br>
              <a:rPr lang="en-US" sz="1600" b="1" dirty="0" smtClean="0">
                <a:solidFill>
                  <a:srgbClr val="FFFF00"/>
                </a:solidFill>
              </a:rPr>
            </a:br>
            <a:r>
              <a:rPr lang="en-US" sz="1600" b="1" dirty="0">
                <a:solidFill>
                  <a:srgbClr val="FFFF00"/>
                </a:solidFill>
              </a:rPr>
              <a:t/>
            </a:r>
            <a:br>
              <a:rPr lang="en-US" sz="1600" b="1" dirty="0">
                <a:solidFill>
                  <a:srgbClr val="FFFF00"/>
                </a:solidFill>
              </a:rPr>
            </a:br>
            <a:r>
              <a:rPr lang="en-US" sz="1600" b="1" dirty="0" smtClean="0">
                <a:solidFill>
                  <a:srgbClr val="FFFF00"/>
                </a:solidFill>
              </a:rPr>
              <a:t>We are material science magicians!</a:t>
            </a:r>
            <a:br>
              <a:rPr lang="en-US" sz="1600" b="1" dirty="0" smtClean="0">
                <a:solidFill>
                  <a:srgbClr val="FFFF00"/>
                </a:solidFill>
              </a:rPr>
            </a:br>
            <a:r>
              <a:rPr lang="en-US" sz="1600" b="1" dirty="0" smtClean="0"/>
              <a:t/>
            </a:r>
            <a:br>
              <a:rPr lang="en-US" sz="1600" b="1" dirty="0" smtClean="0"/>
            </a:br>
            <a:r>
              <a:rPr lang="en-US" sz="1600" b="1" dirty="0" smtClean="0"/>
              <a:t>If it is so, we may use currently very popular and effective approach, which consider analysis of rapidly changing </a:t>
            </a:r>
            <a:r>
              <a:rPr lang="en-US" sz="1600" b="1" dirty="0" smtClean="0">
                <a:solidFill>
                  <a:srgbClr val="FFFF00"/>
                </a:solidFill>
              </a:rPr>
              <a:t>state-of-art  problems in material science</a:t>
            </a:r>
            <a:r>
              <a:rPr lang="en-US" sz="1600" b="1" dirty="0" smtClean="0"/>
              <a:t>, for example, suggested by novel theoretical models, and </a:t>
            </a:r>
            <a:r>
              <a:rPr lang="en-US" sz="1600" b="1" dirty="0" smtClean="0">
                <a:solidFill>
                  <a:srgbClr val="FFFF00"/>
                </a:solidFill>
              </a:rPr>
              <a:t>rapidly demonstrate the </a:t>
            </a:r>
            <a:r>
              <a:rPr lang="en-US" sz="1600" b="1" dirty="0" err="1" smtClean="0">
                <a:solidFill>
                  <a:srgbClr val="FFFF00"/>
                </a:solidFill>
              </a:rPr>
              <a:t>shs</a:t>
            </a:r>
            <a:r>
              <a:rPr lang="en-US" sz="1600" b="1" dirty="0" smtClean="0">
                <a:solidFill>
                  <a:srgbClr val="FFFF00"/>
                </a:solidFill>
              </a:rPr>
              <a:t>/</a:t>
            </a:r>
            <a:r>
              <a:rPr lang="en-US" sz="1600" b="1" dirty="0" err="1" smtClean="0">
                <a:solidFill>
                  <a:srgbClr val="FFFF00"/>
                </a:solidFill>
              </a:rPr>
              <a:t>cs</a:t>
            </a:r>
            <a:r>
              <a:rPr lang="en-US" sz="1600" b="1" dirty="0" smtClean="0">
                <a:solidFill>
                  <a:srgbClr val="FFFF00"/>
                </a:solidFill>
              </a:rPr>
              <a:t> capabilities in solving these problems</a:t>
            </a:r>
            <a:r>
              <a:rPr lang="en-US" sz="1600" b="1" dirty="0" smtClean="0"/>
              <a:t>.  </a:t>
            </a:r>
            <a:br>
              <a:rPr lang="en-US" sz="1600" b="1" dirty="0" smtClean="0"/>
            </a:br>
            <a:r>
              <a:rPr lang="en-US" sz="1600" b="1" dirty="0" smtClean="0"/>
              <a:t/>
            </a:r>
            <a:br>
              <a:rPr lang="en-US" sz="1600" b="1" dirty="0" smtClean="0"/>
            </a:br>
            <a:r>
              <a:rPr lang="en-US" sz="1600" b="1" dirty="0" smtClean="0"/>
              <a:t>Such </a:t>
            </a:r>
            <a:r>
              <a:rPr lang="en-US" sz="1600" b="1" dirty="0" smtClean="0">
                <a:solidFill>
                  <a:srgbClr val="FF0000"/>
                </a:solidFill>
              </a:rPr>
              <a:t>“populistic” </a:t>
            </a:r>
            <a:r>
              <a:rPr lang="en-US" sz="1600" b="1" dirty="0" smtClean="0"/>
              <a:t>approach, that is used by many material science groups all over the world, allows put the </a:t>
            </a:r>
            <a:r>
              <a:rPr lang="en-US" sz="1600" b="1" dirty="0" err="1" smtClean="0"/>
              <a:t>shs</a:t>
            </a:r>
            <a:r>
              <a:rPr lang="en-US" sz="1600" b="1" dirty="0" smtClean="0"/>
              <a:t>/</a:t>
            </a:r>
            <a:r>
              <a:rPr lang="en-US" sz="1600" b="1" dirty="0" err="1" smtClean="0"/>
              <a:t>cs</a:t>
            </a:r>
            <a:r>
              <a:rPr lang="en-US" sz="1600" b="1" dirty="0" smtClean="0"/>
              <a:t> in the first raw of the most popular and widely used </a:t>
            </a:r>
            <a:r>
              <a:rPr lang="en-US" sz="1600" b="1" dirty="0"/>
              <a:t>scientific </a:t>
            </a:r>
            <a:r>
              <a:rPr lang="en-US" sz="1600" b="1" dirty="0" smtClean="0"/>
              <a:t>directions thus bringing world recognition, funding and bright future</a:t>
            </a:r>
            <a:br>
              <a:rPr lang="en-US" sz="1600" b="1" dirty="0" smtClean="0"/>
            </a:br>
            <a:r>
              <a:rPr lang="en-US" sz="1600" b="1" dirty="0"/>
              <a:t/>
            </a:r>
            <a:br>
              <a:rPr lang="en-US" sz="1600" b="1" dirty="0"/>
            </a:br>
            <a:r>
              <a:rPr lang="en-US" sz="1600" b="1" dirty="0" smtClean="0"/>
              <a:t>but we have to stick with our </a:t>
            </a:r>
            <a:r>
              <a:rPr lang="en-US" sz="1600" b="1" dirty="0" smtClean="0">
                <a:solidFill>
                  <a:srgbClr val="FFFF00"/>
                </a:solidFill>
              </a:rPr>
              <a:t>trademark</a:t>
            </a:r>
            <a:r>
              <a:rPr lang="en-US" sz="1600" b="1" dirty="0" smtClean="0"/>
              <a:t>:  any novel direction should be then supported by deep fundamental studies of the observed phenomena.     </a:t>
            </a:r>
            <a:br>
              <a:rPr lang="en-US" sz="1600" b="1" dirty="0" smtClean="0"/>
            </a:br>
            <a:r>
              <a:rPr lang="en-US" sz="1400" b="1" dirty="0"/>
              <a:t/>
            </a:r>
            <a:br>
              <a:rPr lang="en-US" sz="1400" b="1" dirty="0"/>
            </a:br>
            <a:r>
              <a:rPr lang="en-US" sz="1400" b="1" dirty="0" smtClean="0"/>
              <a:t/>
            </a:r>
            <a:br>
              <a:rPr lang="en-US" sz="1400" b="1" dirty="0" smtClean="0"/>
            </a:br>
            <a:r>
              <a:rPr lang="en-US" sz="1400" b="1" dirty="0"/>
              <a:t/>
            </a:r>
            <a:br>
              <a:rPr lang="en-US" sz="1400" b="1" dirty="0"/>
            </a:br>
            <a:endParaRPr lang="en-US" sz="1400" b="1" dirty="0"/>
          </a:p>
        </p:txBody>
      </p:sp>
      <p:sp>
        <p:nvSpPr>
          <p:cNvPr id="3" name="Text Placeholder 2"/>
          <p:cNvSpPr>
            <a:spLocks noGrp="1"/>
          </p:cNvSpPr>
          <p:nvPr>
            <p:ph type="body" idx="1"/>
          </p:nvPr>
        </p:nvSpPr>
        <p:spPr>
          <a:xfrm>
            <a:off x="961768" y="154230"/>
            <a:ext cx="6402467" cy="768407"/>
          </a:xfrm>
        </p:spPr>
        <p:txBody>
          <a:bodyPr>
            <a:normAutofit/>
          </a:bodyPr>
          <a:lstStyle/>
          <a:p>
            <a:pPr algn="ctr"/>
            <a:r>
              <a:rPr lang="en-US" sz="4000" b="1" dirty="0" smtClean="0">
                <a:solidFill>
                  <a:srgbClr val="FF0000"/>
                </a:solidFill>
              </a:rPr>
              <a:t>New CS Paradigm</a:t>
            </a:r>
            <a:endParaRPr lang="en-US" sz="4000" b="1" dirty="0">
              <a:solidFill>
                <a:srgbClr val="FF0000"/>
              </a:solidFill>
            </a:endParaRPr>
          </a:p>
        </p:txBody>
      </p:sp>
    </p:spTree>
    <p:extLst>
      <p:ext uri="{BB962C8B-B14F-4D97-AF65-F5344CB8AC3E}">
        <p14:creationId xmlns:p14="http://schemas.microsoft.com/office/powerpoint/2010/main" val="22763372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hade val="8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8797" y="243473"/>
            <a:ext cx="4920049" cy="610515"/>
          </a:xfrm>
        </p:spPr>
        <p:txBody>
          <a:bodyPr/>
          <a:lstStyle/>
          <a:p>
            <a:r>
              <a:rPr lang="en-US" b="1" dirty="0" smtClean="0">
                <a:solidFill>
                  <a:srgbClr val="FF0000"/>
                </a:solidFill>
                <a:effectLst>
                  <a:outerShdw blurRad="38100" dist="38100" dir="2700000" algn="tl">
                    <a:srgbClr val="000000">
                      <a:alpha val="43137"/>
                    </a:srgbClr>
                  </a:outerShdw>
                </a:effectLst>
              </a:rPr>
              <a:t>Acknowledgement</a:t>
            </a:r>
            <a:endParaRPr lang="en-US" b="1" dirty="0">
              <a:solidFill>
                <a:srgbClr val="FF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294503" y="1299826"/>
            <a:ext cx="8462318" cy="3874072"/>
          </a:xfrm>
          <a:ln w="25400">
            <a:solidFill>
              <a:schemeClr val="accent1">
                <a:lumMod val="40000"/>
                <a:lumOff val="60000"/>
              </a:schemeClr>
            </a:solidFill>
          </a:ln>
        </p:spPr>
        <p:txBody>
          <a:bodyPr>
            <a:normAutofit/>
          </a:bodyPr>
          <a:lstStyle/>
          <a:p>
            <a:r>
              <a:rPr lang="en-US" dirty="0" smtClean="0"/>
              <a:t>Author gratefully acknowledges </a:t>
            </a:r>
            <a:r>
              <a:rPr lang="en-US" dirty="0"/>
              <a:t>the financial support of </a:t>
            </a:r>
            <a:r>
              <a:rPr lang="en-US" dirty="0" smtClean="0"/>
              <a:t>the following Agencies:</a:t>
            </a:r>
          </a:p>
          <a:p>
            <a:pPr marL="285750" indent="-285750">
              <a:buFont typeface="Wingdings" panose="05000000000000000000" pitchFamily="2" charset="2"/>
              <a:buChar char="q"/>
            </a:pPr>
            <a:r>
              <a:rPr lang="en-US" sz="2400" b="1" dirty="0" smtClean="0">
                <a:solidFill>
                  <a:schemeClr val="accent2">
                    <a:lumMod val="75000"/>
                  </a:schemeClr>
                </a:solidFill>
                <a:latin typeface="Calibri" panose="020F0502020204030204" pitchFamily="34" charset="0"/>
              </a:rPr>
              <a:t>Department </a:t>
            </a:r>
            <a:r>
              <a:rPr lang="en-US" sz="2400" b="1" dirty="0">
                <a:solidFill>
                  <a:schemeClr val="accent2">
                    <a:lumMod val="75000"/>
                  </a:schemeClr>
                </a:solidFill>
                <a:latin typeface="Calibri" panose="020F0502020204030204" pitchFamily="34" charset="0"/>
              </a:rPr>
              <a:t>of </a:t>
            </a:r>
            <a:r>
              <a:rPr lang="en-US" sz="2400" b="1" dirty="0" smtClean="0">
                <a:solidFill>
                  <a:schemeClr val="accent2">
                    <a:lumMod val="75000"/>
                  </a:schemeClr>
                </a:solidFill>
                <a:latin typeface="Calibri" panose="020F0502020204030204" pitchFamily="34" charset="0"/>
              </a:rPr>
              <a:t>Energy (DOE),under </a:t>
            </a:r>
            <a:r>
              <a:rPr lang="en-US" sz="2400" b="1" dirty="0">
                <a:solidFill>
                  <a:schemeClr val="accent2">
                    <a:lumMod val="75000"/>
                  </a:schemeClr>
                </a:solidFill>
                <a:latin typeface="Calibri" panose="020F0502020204030204" pitchFamily="34" charset="0"/>
              </a:rPr>
              <a:t>Award Number </a:t>
            </a:r>
            <a:endParaRPr lang="en-US" sz="2400" b="1" dirty="0" smtClean="0">
              <a:solidFill>
                <a:schemeClr val="accent2">
                  <a:lumMod val="75000"/>
                </a:schemeClr>
              </a:solidFill>
              <a:latin typeface="Calibri" panose="020F0502020204030204" pitchFamily="34" charset="0"/>
            </a:endParaRPr>
          </a:p>
          <a:p>
            <a:r>
              <a:rPr lang="en-US" sz="2400" b="1" dirty="0">
                <a:solidFill>
                  <a:schemeClr val="accent2">
                    <a:lumMod val="75000"/>
                  </a:schemeClr>
                </a:solidFill>
                <a:latin typeface="Calibri" panose="020F0502020204030204" pitchFamily="34" charset="0"/>
              </a:rPr>
              <a:t> </a:t>
            </a:r>
            <a:r>
              <a:rPr lang="en-US" sz="2400" b="1" dirty="0" smtClean="0">
                <a:solidFill>
                  <a:schemeClr val="accent2">
                    <a:lumMod val="75000"/>
                  </a:schemeClr>
                </a:solidFill>
                <a:latin typeface="Calibri" panose="020F0502020204030204" pitchFamily="34" charset="0"/>
              </a:rPr>
              <a:t>   DE-NA0002377;</a:t>
            </a:r>
          </a:p>
          <a:p>
            <a:pPr marL="285750" indent="-285750">
              <a:buFont typeface="Wingdings" panose="05000000000000000000" pitchFamily="2" charset="2"/>
              <a:buChar char="q"/>
            </a:pPr>
            <a:r>
              <a:rPr lang="en-US" sz="2400" b="1" dirty="0" smtClean="0">
                <a:solidFill>
                  <a:schemeClr val="accent6"/>
                </a:solidFill>
                <a:latin typeface="Calibri" panose="020F0502020204030204" pitchFamily="34" charset="0"/>
              </a:rPr>
              <a:t>Defense </a:t>
            </a:r>
            <a:r>
              <a:rPr lang="en-US" sz="2400" b="1" dirty="0">
                <a:solidFill>
                  <a:schemeClr val="accent6"/>
                </a:solidFill>
                <a:latin typeface="Calibri" panose="020F0502020204030204" pitchFamily="34" charset="0"/>
              </a:rPr>
              <a:t>Threat Reduction Agency (DTRA), Grant Number </a:t>
            </a:r>
            <a:r>
              <a:rPr lang="en-US" sz="2400" b="1" dirty="0" smtClean="0">
                <a:solidFill>
                  <a:schemeClr val="accent6"/>
                </a:solidFill>
                <a:latin typeface="Calibri" panose="020F0502020204030204" pitchFamily="34" charset="0"/>
              </a:rPr>
              <a:t>HDTRA1-10-1-0119</a:t>
            </a:r>
          </a:p>
          <a:p>
            <a:pPr marL="285750" indent="-285750">
              <a:buFont typeface="Wingdings" panose="05000000000000000000" pitchFamily="2" charset="2"/>
              <a:buChar char="q"/>
            </a:pPr>
            <a:r>
              <a:rPr lang="en-US" sz="2400" b="1" dirty="0" smtClean="0">
                <a:solidFill>
                  <a:schemeClr val="accent1">
                    <a:lumMod val="75000"/>
                  </a:schemeClr>
                </a:solidFill>
                <a:latin typeface="Calibri" panose="020F0502020204030204" pitchFamily="34" charset="0"/>
              </a:rPr>
              <a:t>Ministry </a:t>
            </a:r>
            <a:r>
              <a:rPr lang="en-US" sz="2400" b="1" dirty="0">
                <a:solidFill>
                  <a:schemeClr val="accent1">
                    <a:lumMod val="75000"/>
                  </a:schemeClr>
                </a:solidFill>
                <a:latin typeface="Calibri" panose="020F0502020204030204" pitchFamily="34" charset="0"/>
              </a:rPr>
              <a:t>of Education and Science of the Russian Federation in </a:t>
            </a:r>
            <a:r>
              <a:rPr lang="en-US" sz="2400" b="1" dirty="0" smtClean="0">
                <a:solidFill>
                  <a:schemeClr val="accent1">
                    <a:lumMod val="75000"/>
                  </a:schemeClr>
                </a:solidFill>
                <a:latin typeface="Calibri" panose="020F0502020204030204" pitchFamily="34" charset="0"/>
              </a:rPr>
              <a:t>the framework </a:t>
            </a:r>
            <a:r>
              <a:rPr lang="en-US" sz="2400" b="1" dirty="0">
                <a:solidFill>
                  <a:schemeClr val="accent1">
                    <a:lumMod val="75000"/>
                  </a:schemeClr>
                </a:solidFill>
                <a:latin typeface="Calibri" panose="020F0502020204030204" pitchFamily="34" charset="0"/>
              </a:rPr>
              <a:t>of Increase Competitiveness Program of NUST </a:t>
            </a:r>
            <a:r>
              <a:rPr lang="en-US" sz="2400" b="1" dirty="0" smtClean="0">
                <a:solidFill>
                  <a:schemeClr val="accent1">
                    <a:lumMod val="75000"/>
                  </a:schemeClr>
                </a:solidFill>
                <a:latin typeface="Calibri" panose="020F0502020204030204" pitchFamily="34" charset="0"/>
              </a:rPr>
              <a:t>No</a:t>
            </a:r>
            <a:r>
              <a:rPr lang="en-US" sz="2400" b="1" dirty="0">
                <a:solidFill>
                  <a:schemeClr val="accent1">
                    <a:lumMod val="75000"/>
                  </a:schemeClr>
                </a:solidFill>
                <a:latin typeface="Calibri" panose="020F0502020204030204" pitchFamily="34" charset="0"/>
              </a:rPr>
              <a:t>. </a:t>
            </a:r>
            <a:r>
              <a:rPr lang="en-US" sz="2400" b="1" dirty="0" smtClean="0">
                <a:solidFill>
                  <a:schemeClr val="accent1">
                    <a:lumMod val="75000"/>
                  </a:schemeClr>
                </a:solidFill>
                <a:latin typeface="Calibri" panose="020F0502020204030204" pitchFamily="34" charset="0"/>
              </a:rPr>
              <a:t>K2- 2014-001</a:t>
            </a:r>
            <a:r>
              <a:rPr lang="en-US" sz="2400" dirty="0" smtClean="0">
                <a:latin typeface="Calibri" panose="020F0502020204030204" pitchFamily="34" charset="0"/>
              </a:rPr>
              <a:t> </a:t>
            </a:r>
            <a:endParaRPr lang="en-US" sz="2400" dirty="0">
              <a:latin typeface="Calibri" panose="020F0502020204030204" pitchFamily="34" charset="0"/>
            </a:endParaRPr>
          </a:p>
        </p:txBody>
      </p:sp>
      <p:pic>
        <p:nvPicPr>
          <p:cNvPr id="4"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8" r="82627"/>
          <a:stretch/>
        </p:blipFill>
        <p:spPr bwMode="auto">
          <a:xfrm>
            <a:off x="4228068" y="5326120"/>
            <a:ext cx="940786" cy="909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602280" y="5326120"/>
            <a:ext cx="1063869" cy="914400"/>
          </a:xfrm>
          <a:prstGeom prst="rect">
            <a:avLst/>
          </a:prstGeom>
        </p:spPr>
      </p:pic>
      <p:pic>
        <p:nvPicPr>
          <p:cNvPr id="6" name="Picture 5"/>
          <p:cNvPicPr>
            <a:picLocks noChangeAspect="1"/>
          </p:cNvPicPr>
          <p:nvPr/>
        </p:nvPicPr>
        <p:blipFill>
          <a:blip r:embed="rId4"/>
          <a:stretch>
            <a:fillRect/>
          </a:stretch>
        </p:blipFill>
        <p:spPr>
          <a:xfrm>
            <a:off x="7545956" y="5326120"/>
            <a:ext cx="914400" cy="914400"/>
          </a:xfrm>
          <a:prstGeom prst="rect">
            <a:avLst/>
          </a:prstGeom>
        </p:spPr>
      </p:pic>
      <p:pic>
        <p:nvPicPr>
          <p:cNvPr id="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719" t="7378" r="29496"/>
          <a:stretch/>
        </p:blipFill>
        <p:spPr bwMode="auto">
          <a:xfrm>
            <a:off x="158334" y="96766"/>
            <a:ext cx="1036153" cy="909165"/>
          </a:xfrm>
          <a:prstGeom prst="roundRect">
            <a:avLst>
              <a:gd name="adj" fmla="val 8594"/>
            </a:avLst>
          </a:prstGeom>
          <a:solidFill>
            <a:srgbClr val="FFFFFF">
              <a:shade val="85000"/>
            </a:srgbClr>
          </a:solidFill>
          <a:ln>
            <a:noFill/>
          </a:ln>
          <a:effectLst>
            <a:outerShdw blurRad="50800" sx="1000" sy="1000" algn="ctr" rotWithShape="0">
              <a:srgbClr val="000000">
                <a:alpha val="43137"/>
              </a:srgbClr>
            </a:outerShdw>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a:stretch>
            <a:fillRect/>
          </a:stretch>
        </p:blipFill>
        <p:spPr>
          <a:xfrm>
            <a:off x="8003156" y="91531"/>
            <a:ext cx="914400" cy="914400"/>
          </a:xfrm>
          <a:prstGeom prst="rect">
            <a:avLst/>
          </a:prstGeom>
        </p:spPr>
      </p:pic>
    </p:spTree>
    <p:extLst>
      <p:ext uri="{BB962C8B-B14F-4D97-AF65-F5344CB8AC3E}">
        <p14:creationId xmlns:p14="http://schemas.microsoft.com/office/powerpoint/2010/main" val="1577313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692" y="162697"/>
            <a:ext cx="7974227" cy="1524000"/>
          </a:xfrm>
        </p:spPr>
        <p:txBody>
          <a:bodyPr>
            <a:normAutofit/>
          </a:bodyPr>
          <a:lstStyle/>
          <a:p>
            <a:r>
              <a:rPr lang="en-US" b="1" dirty="0">
                <a:solidFill>
                  <a:srgbClr val="FFFF00"/>
                </a:solidFill>
                <a:effectLst>
                  <a:outerShdw blurRad="38100" dist="38100" dir="2700000" algn="tl">
                    <a:srgbClr val="000000">
                      <a:alpha val="43137"/>
                    </a:srgbClr>
                  </a:outerShdw>
                </a:effectLst>
              </a:rPr>
              <a:t>Statistics On Publications: </a:t>
            </a:r>
            <a:r>
              <a:rPr lang="en-US" b="1" dirty="0" smtClean="0">
                <a:solidFill>
                  <a:srgbClr val="FFFF00"/>
                </a:solidFill>
                <a:effectLst>
                  <a:outerShdw blurRad="38100" dist="38100" dir="2700000" algn="tl">
                    <a:srgbClr val="000000">
                      <a:alpha val="43137"/>
                    </a:srgbClr>
                  </a:outerShdw>
                </a:effectLst>
              </a:rPr>
              <a:t>SHS + CS</a:t>
            </a:r>
            <a:r>
              <a:rPr lang="en-US" b="1" dirty="0">
                <a:solidFill>
                  <a:srgbClr val="FFFF00"/>
                </a:solidFill>
                <a:effectLst>
                  <a:outerShdw blurRad="38100" dist="38100" dir="2700000" algn="tl">
                    <a:srgbClr val="000000">
                      <a:alpha val="43137"/>
                    </a:srgbClr>
                  </a:outerShdw>
                </a:effectLst>
              </a:rPr>
              <a:t/>
            </a:r>
            <a:br>
              <a:rPr lang="en-US" b="1" dirty="0">
                <a:solidFill>
                  <a:srgbClr val="FFFF00"/>
                </a:solidFill>
                <a:effectLst>
                  <a:outerShdw blurRad="38100" dist="38100" dir="2700000" algn="tl">
                    <a:srgbClr val="000000">
                      <a:alpha val="43137"/>
                    </a:srgbClr>
                  </a:outerShdw>
                </a:effectLst>
              </a:rPr>
            </a:b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594850422"/>
              </p:ext>
            </p:extLst>
          </p:nvPr>
        </p:nvGraphicFramePr>
        <p:xfrm>
          <a:off x="2075977" y="1063583"/>
          <a:ext cx="5377543" cy="4114800"/>
        </p:xfrm>
        <a:graphic>
          <a:graphicData uri="http://schemas.openxmlformats.org/presentationml/2006/ole">
            <mc:AlternateContent xmlns:mc="http://schemas.openxmlformats.org/markup-compatibility/2006">
              <mc:Choice xmlns:v="urn:schemas-microsoft-com:vml" Requires="v">
                <p:oleObj spid="_x0000_s2265"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2075977" y="1063583"/>
                        <a:ext cx="5377543" cy="4114800"/>
                      </a:xfrm>
                      <a:prstGeom prst="rect">
                        <a:avLst/>
                      </a:prstGeom>
                      <a:solidFill>
                        <a:schemeClr val="tx1"/>
                      </a:solidFill>
                    </p:spPr>
                  </p:pic>
                </p:oleObj>
              </mc:Fallback>
            </mc:AlternateContent>
          </a:graphicData>
        </a:graphic>
      </p:graphicFrame>
      <p:sp>
        <p:nvSpPr>
          <p:cNvPr id="4" name="TextBox 3"/>
          <p:cNvSpPr txBox="1"/>
          <p:nvPr/>
        </p:nvSpPr>
        <p:spPr>
          <a:xfrm>
            <a:off x="155575" y="6495935"/>
            <a:ext cx="7699287" cy="276999"/>
          </a:xfrm>
          <a:prstGeom prst="rect">
            <a:avLst/>
          </a:prstGeom>
          <a:noFill/>
        </p:spPr>
        <p:txBody>
          <a:bodyPr wrap="none" rtlCol="0">
            <a:spAutoFit/>
          </a:bodyPr>
          <a:lstStyle/>
          <a:p>
            <a:r>
              <a:rPr lang="en-US" sz="1200" b="1" dirty="0" smtClean="0">
                <a:latin typeface="Calibri" panose="020F0502020204030204" pitchFamily="34" charset="0"/>
              </a:rPr>
              <a:t>XIII-</a:t>
            </a:r>
            <a:r>
              <a:rPr lang="en-US" sz="1200" b="1" dirty="0" err="1"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International Symposium on Self-Propagating High-Temperature </a:t>
            </a:r>
            <a:r>
              <a:rPr lang="en-US" sz="1200" b="1" dirty="0" smtClean="0">
                <a:latin typeface="Calibri" panose="020F0502020204030204" pitchFamily="34" charset="0"/>
              </a:rPr>
              <a:t>Synthesis, October 12</a:t>
            </a:r>
            <a:r>
              <a:rPr lang="en-US" sz="1200" b="1" baseline="30000" dirty="0" smtClean="0">
                <a:latin typeface="Calibri" panose="020F0502020204030204" pitchFamily="34" charset="0"/>
              </a:rPr>
              <a:t>th</a:t>
            </a:r>
            <a:r>
              <a:rPr lang="en-US" sz="1200" b="1" dirty="0" smtClean="0">
                <a:latin typeface="Calibri" panose="020F0502020204030204" pitchFamily="34" charset="0"/>
              </a:rPr>
              <a:t>, </a:t>
            </a:r>
            <a:r>
              <a:rPr lang="en-US" sz="1200" b="1" dirty="0">
                <a:latin typeface="Calibri" panose="020F0502020204030204" pitchFamily="34" charset="0"/>
              </a:rPr>
              <a:t>2015 </a:t>
            </a:r>
            <a:r>
              <a:rPr lang="en-US" sz="1200" b="1" dirty="0" smtClean="0">
                <a:latin typeface="Calibri" panose="020F0502020204030204" pitchFamily="34" charset="0"/>
              </a:rPr>
              <a:t>, </a:t>
            </a:r>
            <a:r>
              <a:rPr lang="en-US" sz="1200" b="1" dirty="0">
                <a:latin typeface="Calibri" panose="020F0502020204030204" pitchFamily="34" charset="0"/>
              </a:rPr>
              <a:t>Antalya, </a:t>
            </a:r>
            <a:r>
              <a:rPr lang="en-US" sz="1200" b="1" dirty="0" smtClean="0">
                <a:latin typeface="Calibri" panose="020F0502020204030204" pitchFamily="34" charset="0"/>
              </a:rPr>
              <a:t>Turkey</a:t>
            </a:r>
            <a:endParaRPr lang="en-US" sz="1200" b="1" dirty="0">
              <a:latin typeface="Calibri" panose="020F0502020204030204" pitchFamily="34" charset="0"/>
            </a:endParaRPr>
          </a:p>
        </p:txBody>
      </p:sp>
      <p:pic>
        <p:nvPicPr>
          <p:cNvPr id="5" name="Picture 4"/>
          <p:cNvPicPr>
            <a:picLocks noChangeAspect="1"/>
          </p:cNvPicPr>
          <p:nvPr/>
        </p:nvPicPr>
        <p:blipFill>
          <a:blip r:embed="rId5"/>
          <a:stretch>
            <a:fillRect/>
          </a:stretch>
        </p:blipFill>
        <p:spPr>
          <a:xfrm>
            <a:off x="8014253" y="5355485"/>
            <a:ext cx="862149" cy="1371600"/>
          </a:xfrm>
          <a:prstGeom prst="rect">
            <a:avLst/>
          </a:prstGeom>
        </p:spPr>
      </p:pic>
      <p:sp>
        <p:nvSpPr>
          <p:cNvPr id="6" name="TextBox 5"/>
          <p:cNvSpPr txBox="1"/>
          <p:nvPr/>
        </p:nvSpPr>
        <p:spPr>
          <a:xfrm>
            <a:off x="1928503" y="5355485"/>
            <a:ext cx="5181227" cy="830997"/>
          </a:xfrm>
          <a:prstGeom prst="rect">
            <a:avLst/>
          </a:prstGeom>
          <a:noFill/>
        </p:spPr>
        <p:txBody>
          <a:bodyPr wrap="none" rtlCol="0">
            <a:spAutoFit/>
          </a:bodyPr>
          <a:lstStyle/>
          <a:p>
            <a:pPr algn="ctr"/>
            <a:r>
              <a:rPr lang="en-US" sz="2400" b="1" dirty="0" smtClean="0"/>
              <a:t>Growth rate: exponential function</a:t>
            </a:r>
          </a:p>
          <a:p>
            <a:pPr algn="ctr"/>
            <a:r>
              <a:rPr lang="en-US" sz="2400" b="1" dirty="0" smtClean="0"/>
              <a:t>Three points of “acceleration”  </a:t>
            </a:r>
            <a:endParaRPr lang="en-US" sz="2400" b="1" dirty="0"/>
          </a:p>
        </p:txBody>
      </p:sp>
    </p:spTree>
    <p:extLst>
      <p:ext uri="{BB962C8B-B14F-4D97-AF65-F5344CB8AC3E}">
        <p14:creationId xmlns:p14="http://schemas.microsoft.com/office/powerpoint/2010/main" val="26546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137098354"/>
              </p:ext>
            </p:extLst>
          </p:nvPr>
        </p:nvGraphicFramePr>
        <p:xfrm>
          <a:off x="312668" y="1569477"/>
          <a:ext cx="3960440" cy="4525964"/>
        </p:xfrm>
        <a:graphic>
          <a:graphicData uri="http://schemas.openxmlformats.org/drawingml/2006/table">
            <a:tbl>
              <a:tblPr/>
              <a:tblGrid>
                <a:gridCol w="2302580"/>
                <a:gridCol w="552620"/>
                <a:gridCol w="552620"/>
                <a:gridCol w="552620"/>
              </a:tblGrid>
              <a:tr h="400255">
                <a:tc>
                  <a:txBody>
                    <a:bodyPr/>
                    <a:lstStyle/>
                    <a:p>
                      <a:r>
                        <a:rPr lang="en-US" sz="1200" b="1" dirty="0"/>
                        <a:t>Indicators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2012</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2013</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2014</a:t>
                      </a:r>
                    </a:p>
                  </a:txBody>
                  <a:tcPr marL="30789" marR="30789" marT="15394" marB="15394" anchor="ctr">
                    <a:lnL>
                      <a:noFill/>
                    </a:lnL>
                    <a:lnR>
                      <a:noFill/>
                    </a:lnR>
                    <a:lnT>
                      <a:noFill/>
                    </a:lnT>
                    <a:lnB>
                      <a:noFill/>
                    </a:lnB>
                    <a:solidFill>
                      <a:schemeClr val="bg1">
                        <a:alpha val="55000"/>
                      </a:schemeClr>
                    </a:solidFill>
                  </a:tcPr>
                </a:tc>
              </a:tr>
              <a:tr h="400255">
                <a:tc>
                  <a:txBody>
                    <a:bodyPr/>
                    <a:lstStyle/>
                    <a:p>
                      <a:r>
                        <a:rPr lang="en-US" sz="1200" b="1" dirty="0"/>
                        <a:t>SJR</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0,160</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0,209</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0,349</a:t>
                      </a:r>
                    </a:p>
                  </a:txBody>
                  <a:tcPr marL="30789" marR="30789" marT="15394" marB="15394" anchor="ctr">
                    <a:lnL>
                      <a:noFill/>
                    </a:lnL>
                    <a:lnR>
                      <a:noFill/>
                    </a:lnR>
                    <a:lnT>
                      <a:noFill/>
                    </a:lnT>
                    <a:lnB>
                      <a:noFill/>
                    </a:lnB>
                    <a:solidFill>
                      <a:schemeClr val="bg1">
                        <a:alpha val="55000"/>
                      </a:schemeClr>
                    </a:solidFill>
                  </a:tcPr>
                </a:tc>
              </a:tr>
              <a:tr h="215522">
                <a:tc>
                  <a:txBody>
                    <a:bodyPr/>
                    <a:lstStyle/>
                    <a:p>
                      <a:r>
                        <a:rPr lang="en-US" sz="1200" b="1" dirty="0"/>
                        <a:t>Total Documents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36</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44</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43</a:t>
                      </a:r>
                    </a:p>
                  </a:txBody>
                  <a:tcPr marL="30789" marR="30789" marT="15394" marB="15394" anchor="ctr">
                    <a:lnL>
                      <a:noFill/>
                    </a:lnL>
                    <a:lnR>
                      <a:noFill/>
                    </a:lnR>
                    <a:lnT>
                      <a:noFill/>
                    </a:lnT>
                    <a:lnB>
                      <a:noFill/>
                    </a:lnB>
                    <a:solidFill>
                      <a:schemeClr val="bg1">
                        <a:alpha val="55000"/>
                      </a:schemeClr>
                    </a:solidFill>
                  </a:tcPr>
                </a:tc>
              </a:tr>
              <a:tr h="307889">
                <a:tc>
                  <a:txBody>
                    <a:bodyPr/>
                    <a:lstStyle/>
                    <a:p>
                      <a:r>
                        <a:rPr lang="en-US" sz="1200" b="1" dirty="0"/>
                        <a:t>Total Docs. (3years)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49</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85</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129</a:t>
                      </a:r>
                    </a:p>
                  </a:txBody>
                  <a:tcPr marL="30789" marR="30789" marT="15394" marB="15394" anchor="ctr">
                    <a:lnL>
                      <a:noFill/>
                    </a:lnL>
                    <a:lnR>
                      <a:noFill/>
                    </a:lnR>
                    <a:lnT>
                      <a:noFill/>
                    </a:lnT>
                    <a:lnB>
                      <a:noFill/>
                    </a:lnB>
                    <a:solidFill>
                      <a:schemeClr val="bg1">
                        <a:alpha val="55000"/>
                      </a:schemeClr>
                    </a:solidFill>
                  </a:tcPr>
                </a:tc>
              </a:tr>
              <a:tr h="307889">
                <a:tc>
                  <a:txBody>
                    <a:bodyPr/>
                    <a:lstStyle/>
                    <a:p>
                      <a:r>
                        <a:rPr lang="en-US" sz="1200" b="1" dirty="0"/>
                        <a:t>Total References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760</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641</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698</a:t>
                      </a:r>
                    </a:p>
                  </a:txBody>
                  <a:tcPr marL="30789" marR="30789" marT="15394" marB="15394" anchor="ctr">
                    <a:lnL>
                      <a:noFill/>
                    </a:lnL>
                    <a:lnR>
                      <a:noFill/>
                    </a:lnR>
                    <a:lnT>
                      <a:noFill/>
                    </a:lnT>
                    <a:lnB>
                      <a:noFill/>
                    </a:lnB>
                    <a:solidFill>
                      <a:schemeClr val="bg1">
                        <a:alpha val="55000"/>
                      </a:schemeClr>
                    </a:solidFill>
                  </a:tcPr>
                </a:tc>
              </a:tr>
              <a:tr h="215522">
                <a:tc>
                  <a:txBody>
                    <a:bodyPr/>
                    <a:lstStyle/>
                    <a:p>
                      <a:r>
                        <a:rPr lang="en-US" sz="1200" b="1" dirty="0"/>
                        <a:t>Total Cites (3years)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14</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32</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69</a:t>
                      </a:r>
                    </a:p>
                  </a:txBody>
                  <a:tcPr marL="30789" marR="30789" marT="15394" marB="15394" anchor="ctr">
                    <a:lnL>
                      <a:noFill/>
                    </a:lnL>
                    <a:lnR>
                      <a:noFill/>
                    </a:lnR>
                    <a:lnT>
                      <a:noFill/>
                    </a:lnT>
                    <a:lnB>
                      <a:noFill/>
                    </a:lnB>
                    <a:solidFill>
                      <a:schemeClr val="bg1">
                        <a:alpha val="55000"/>
                      </a:schemeClr>
                    </a:solidFill>
                  </a:tcPr>
                </a:tc>
              </a:tr>
              <a:tr h="215522">
                <a:tc>
                  <a:txBody>
                    <a:bodyPr/>
                    <a:lstStyle/>
                    <a:p>
                      <a:r>
                        <a:rPr lang="en-US" sz="1200" b="1" dirty="0"/>
                        <a:t>Self Cites (3years)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3</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10</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25</a:t>
                      </a:r>
                    </a:p>
                  </a:txBody>
                  <a:tcPr marL="30789" marR="30789" marT="15394" marB="15394" anchor="ctr">
                    <a:lnL>
                      <a:noFill/>
                    </a:lnL>
                    <a:lnR>
                      <a:noFill/>
                    </a:lnR>
                    <a:lnT>
                      <a:noFill/>
                    </a:lnT>
                    <a:lnB>
                      <a:noFill/>
                    </a:lnB>
                    <a:solidFill>
                      <a:schemeClr val="bg1">
                        <a:alpha val="55000"/>
                      </a:schemeClr>
                    </a:solidFill>
                  </a:tcPr>
                </a:tc>
              </a:tr>
              <a:tr h="307889">
                <a:tc>
                  <a:txBody>
                    <a:bodyPr/>
                    <a:lstStyle/>
                    <a:p>
                      <a:r>
                        <a:rPr lang="en-US" sz="1200" b="1" dirty="0"/>
                        <a:t>Citable Docs. (3years)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48</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84</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128</a:t>
                      </a:r>
                    </a:p>
                  </a:txBody>
                  <a:tcPr marL="30789" marR="30789" marT="15394" marB="15394" anchor="ctr">
                    <a:lnL>
                      <a:noFill/>
                    </a:lnL>
                    <a:lnR>
                      <a:noFill/>
                    </a:lnR>
                    <a:lnT>
                      <a:noFill/>
                    </a:lnT>
                    <a:lnB>
                      <a:noFill/>
                    </a:lnB>
                    <a:solidFill>
                      <a:schemeClr val="bg1">
                        <a:alpha val="55000"/>
                      </a:schemeClr>
                    </a:solidFill>
                  </a:tcPr>
                </a:tc>
              </a:tr>
              <a:tr h="307889">
                <a:tc>
                  <a:txBody>
                    <a:bodyPr/>
                    <a:lstStyle/>
                    <a:p>
                      <a:r>
                        <a:rPr lang="en-US" sz="1200" b="1" dirty="0"/>
                        <a:t>Cites / Doc. (4years)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0,29</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0,38</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0,54</a:t>
                      </a:r>
                    </a:p>
                  </a:txBody>
                  <a:tcPr marL="30789" marR="30789" marT="15394" marB="15394" anchor="ctr">
                    <a:lnL>
                      <a:noFill/>
                    </a:lnL>
                    <a:lnR>
                      <a:noFill/>
                    </a:lnR>
                    <a:lnT>
                      <a:noFill/>
                    </a:lnT>
                    <a:lnB>
                      <a:noFill/>
                    </a:lnB>
                    <a:solidFill>
                      <a:schemeClr val="bg1">
                        <a:alpha val="55000"/>
                      </a:schemeClr>
                    </a:solidFill>
                  </a:tcPr>
                </a:tc>
              </a:tr>
              <a:tr h="307889">
                <a:tc>
                  <a:txBody>
                    <a:bodyPr/>
                    <a:lstStyle/>
                    <a:p>
                      <a:r>
                        <a:rPr lang="en-US" sz="1200" b="1" dirty="0"/>
                        <a:t>Cites / Doc. (3years)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0,29</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0,38</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0,54</a:t>
                      </a:r>
                    </a:p>
                  </a:txBody>
                  <a:tcPr marL="30789" marR="30789" marT="15394" marB="15394" anchor="ctr">
                    <a:lnL>
                      <a:noFill/>
                    </a:lnL>
                    <a:lnR>
                      <a:noFill/>
                    </a:lnR>
                    <a:lnT>
                      <a:noFill/>
                    </a:lnT>
                    <a:lnB>
                      <a:noFill/>
                    </a:lnB>
                    <a:solidFill>
                      <a:schemeClr val="bg1">
                        <a:alpha val="55000"/>
                      </a:schemeClr>
                    </a:solidFill>
                  </a:tcPr>
                </a:tc>
              </a:tr>
              <a:tr h="307889">
                <a:tc>
                  <a:txBody>
                    <a:bodyPr/>
                    <a:lstStyle/>
                    <a:p>
                      <a:r>
                        <a:rPr lang="en-US" sz="1200" b="1" dirty="0"/>
                        <a:t>Cites / Doc. (2years)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0,29</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0,38</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0,53</a:t>
                      </a:r>
                    </a:p>
                  </a:txBody>
                  <a:tcPr marL="30789" marR="30789" marT="15394" marB="15394" anchor="ctr">
                    <a:lnL>
                      <a:noFill/>
                    </a:lnL>
                    <a:lnR>
                      <a:noFill/>
                    </a:lnR>
                    <a:lnT>
                      <a:noFill/>
                    </a:lnT>
                    <a:lnB>
                      <a:noFill/>
                    </a:lnB>
                    <a:solidFill>
                      <a:schemeClr val="bg1">
                        <a:alpha val="55000"/>
                      </a:schemeClr>
                    </a:solidFill>
                  </a:tcPr>
                </a:tc>
              </a:tr>
              <a:tr h="400255">
                <a:tc>
                  <a:txBody>
                    <a:bodyPr/>
                    <a:lstStyle/>
                    <a:p>
                      <a:r>
                        <a:rPr lang="en-US" sz="1200" b="1" dirty="0"/>
                        <a:t>References / Doc.</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21,11</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14,57</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16,23</a:t>
                      </a:r>
                    </a:p>
                  </a:txBody>
                  <a:tcPr marL="30789" marR="30789" marT="15394" marB="15394" anchor="ctr">
                    <a:lnL>
                      <a:noFill/>
                    </a:lnL>
                    <a:lnR>
                      <a:noFill/>
                    </a:lnR>
                    <a:lnT>
                      <a:noFill/>
                    </a:lnT>
                    <a:lnB>
                      <a:noFill/>
                    </a:lnB>
                    <a:solidFill>
                      <a:schemeClr val="bg1">
                        <a:alpha val="55000"/>
                      </a:schemeClr>
                    </a:solidFill>
                  </a:tcPr>
                </a:tc>
              </a:tr>
              <a:tr h="215522">
                <a:tc>
                  <a:txBody>
                    <a:bodyPr/>
                    <a:lstStyle/>
                    <a:p>
                      <a:r>
                        <a:rPr lang="en-US" sz="1200" b="1" dirty="0"/>
                        <a:t>Cited Docs.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11</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20</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47</a:t>
                      </a:r>
                    </a:p>
                  </a:txBody>
                  <a:tcPr marL="30789" marR="30789" marT="15394" marB="15394" anchor="ctr">
                    <a:lnL>
                      <a:noFill/>
                    </a:lnL>
                    <a:lnR>
                      <a:noFill/>
                    </a:lnR>
                    <a:lnT>
                      <a:noFill/>
                    </a:lnT>
                    <a:lnB>
                      <a:noFill/>
                    </a:lnB>
                    <a:solidFill>
                      <a:schemeClr val="bg1">
                        <a:alpha val="55000"/>
                      </a:schemeClr>
                    </a:solidFill>
                  </a:tcPr>
                </a:tc>
              </a:tr>
              <a:tr h="215522">
                <a:tc>
                  <a:txBody>
                    <a:bodyPr/>
                    <a:lstStyle/>
                    <a:p>
                      <a:r>
                        <a:rPr lang="en-US" sz="1200" b="1" dirty="0"/>
                        <a:t>Uncited Docs.</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38</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65</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82</a:t>
                      </a:r>
                    </a:p>
                  </a:txBody>
                  <a:tcPr marL="30789" marR="30789" marT="15394" marB="15394" anchor="ctr">
                    <a:lnL>
                      <a:noFill/>
                    </a:lnL>
                    <a:lnR>
                      <a:noFill/>
                    </a:lnR>
                    <a:lnT>
                      <a:noFill/>
                    </a:lnT>
                    <a:lnB>
                      <a:noFill/>
                    </a:lnB>
                    <a:solidFill>
                      <a:schemeClr val="bg1">
                        <a:alpha val="55000"/>
                      </a:schemeClr>
                    </a:solidFill>
                  </a:tcPr>
                </a:tc>
              </a:tr>
              <a:tr h="400255">
                <a:tc>
                  <a:txBody>
                    <a:bodyPr/>
                    <a:lstStyle/>
                    <a:p>
                      <a:r>
                        <a:rPr lang="en-US" sz="1200" b="1" dirty="0"/>
                        <a:t>% International Collaboration</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19,44</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a:t>25,00</a:t>
                      </a:r>
                    </a:p>
                  </a:txBody>
                  <a:tcPr marL="30789" marR="30789" marT="15394" marB="15394" anchor="ctr">
                    <a:lnL>
                      <a:noFill/>
                    </a:lnL>
                    <a:lnR>
                      <a:noFill/>
                    </a:lnR>
                    <a:lnT>
                      <a:noFill/>
                    </a:lnT>
                    <a:lnB>
                      <a:noFill/>
                    </a:lnB>
                    <a:solidFill>
                      <a:schemeClr val="bg1">
                        <a:alpha val="55000"/>
                      </a:schemeClr>
                    </a:solidFill>
                  </a:tcPr>
                </a:tc>
                <a:tc>
                  <a:txBody>
                    <a:bodyPr/>
                    <a:lstStyle/>
                    <a:p>
                      <a:r>
                        <a:rPr lang="ru-RU" sz="1200" b="1" dirty="0"/>
                        <a:t>11,63</a:t>
                      </a:r>
                    </a:p>
                  </a:txBody>
                  <a:tcPr marL="30789" marR="30789" marT="15394" marB="15394" anchor="ctr">
                    <a:lnL>
                      <a:noFill/>
                    </a:lnL>
                    <a:lnR>
                      <a:noFill/>
                    </a:lnR>
                    <a:lnT>
                      <a:noFill/>
                    </a:lnT>
                    <a:lnB>
                      <a:noFill/>
                    </a:lnB>
                    <a:solidFill>
                      <a:schemeClr val="bg1">
                        <a:alpha val="55000"/>
                      </a:schemeClr>
                    </a:solidFill>
                  </a:tcPr>
                </a:tc>
              </a:tr>
            </a:tbl>
          </a:graphicData>
        </a:graphic>
      </p:graphicFrame>
      <p:sp>
        <p:nvSpPr>
          <p:cNvPr id="5" name="Прямоугольник 4"/>
          <p:cNvSpPr/>
          <p:nvPr/>
        </p:nvSpPr>
        <p:spPr>
          <a:xfrm>
            <a:off x="107504" y="6379986"/>
            <a:ext cx="8928992" cy="276999"/>
          </a:xfrm>
          <a:prstGeom prst="rect">
            <a:avLst/>
          </a:prstGeom>
        </p:spPr>
        <p:txBody>
          <a:bodyPr wrap="square">
            <a:spAutoFit/>
          </a:bodyPr>
          <a:lstStyle/>
          <a:p>
            <a:r>
              <a:rPr lang="en-US" sz="1200" dirty="0"/>
              <a:t>http://www.scimagojr.com/journalrank.php?category=0&amp;area=2500&amp;year=2014&amp;country=US&amp;order=sjr&amp;min=0&amp;min_type=cd&amp;page=3</a:t>
            </a:r>
            <a:endParaRPr lang="ru-RU" sz="1200" dirty="0"/>
          </a:p>
        </p:txBody>
      </p:sp>
      <p:pic>
        <p:nvPicPr>
          <p:cNvPr id="1026" name="Picture 2" descr="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88" y="1855794"/>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JR Scimago Journal &amp; Country Rank">
            <a:hlinkClick r:id="rId3" tooltip="Home Pa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444" y="264435"/>
            <a:ext cx="2220629"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14539" y="230093"/>
            <a:ext cx="5256584" cy="1015663"/>
          </a:xfrm>
          <a:prstGeom prst="rect">
            <a:avLst/>
          </a:prstGeom>
        </p:spPr>
        <p:txBody>
          <a:bodyPr wrap="square">
            <a:spAutoFit/>
          </a:bodyPr>
          <a:lstStyle/>
          <a:p>
            <a:pPr algn="ct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International Journal of </a:t>
            </a:r>
            <a:endPar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0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Self-Propagating High-Temperature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Synthesis</a:t>
            </a:r>
            <a:endParaRPr lang="ru-RU" sz="2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Прямоугольник 6"/>
          <p:cNvSpPr/>
          <p:nvPr/>
        </p:nvSpPr>
        <p:spPr>
          <a:xfrm>
            <a:off x="5020347" y="801326"/>
            <a:ext cx="4572000" cy="1077218"/>
          </a:xfrm>
          <a:prstGeom prst="rect">
            <a:avLst/>
          </a:prstGeom>
        </p:spPr>
        <p:txBody>
          <a:bodyPr>
            <a:spAutoFit/>
          </a:bodyPr>
          <a:lstStyle/>
          <a:p>
            <a:r>
              <a:rPr lang="en-US" sz="1600" b="1" dirty="0">
                <a:solidFill>
                  <a:schemeClr val="bg1"/>
                </a:solidFill>
              </a:rPr>
              <a:t>Publisher</a:t>
            </a:r>
            <a:r>
              <a:rPr lang="en-US" sz="1600" dirty="0">
                <a:solidFill>
                  <a:schemeClr val="bg1"/>
                </a:solidFill>
              </a:rPr>
              <a:t>: </a:t>
            </a:r>
            <a:r>
              <a:rPr lang="en-US" sz="1600" dirty="0">
                <a:solidFill>
                  <a:schemeClr val="bg1"/>
                </a:solidFill>
                <a:hlinkClick r:id="rId5" tooltip="view all publisher's journals"/>
              </a:rPr>
              <a:t>Springer Science </a:t>
            </a:r>
            <a:endParaRPr lang="en-US" sz="1600" dirty="0" smtClean="0">
              <a:solidFill>
                <a:schemeClr val="bg1"/>
              </a:solidFill>
            </a:endParaRPr>
          </a:p>
          <a:p>
            <a:r>
              <a:rPr lang="en-US" sz="1600" b="1" dirty="0" smtClean="0">
                <a:solidFill>
                  <a:schemeClr val="bg1"/>
                </a:solidFill>
              </a:rPr>
              <a:t>Publication </a:t>
            </a:r>
            <a:r>
              <a:rPr lang="en-US" sz="1600" b="1" dirty="0">
                <a:solidFill>
                  <a:schemeClr val="bg1"/>
                </a:solidFill>
              </a:rPr>
              <a:t>type</a:t>
            </a:r>
            <a:r>
              <a:rPr lang="en-US" sz="1600" dirty="0">
                <a:solidFill>
                  <a:schemeClr val="bg1"/>
                </a:solidFill>
              </a:rPr>
              <a:t>: Journals. </a:t>
            </a:r>
            <a:endParaRPr lang="en-US" sz="1600" dirty="0" smtClean="0">
              <a:solidFill>
                <a:schemeClr val="bg1"/>
              </a:solidFill>
            </a:endParaRPr>
          </a:p>
          <a:p>
            <a:r>
              <a:rPr lang="en-US" sz="1600" b="1" dirty="0" smtClean="0">
                <a:solidFill>
                  <a:schemeClr val="bg1"/>
                </a:solidFill>
              </a:rPr>
              <a:t>ISSN</a:t>
            </a:r>
            <a:r>
              <a:rPr lang="en-US" sz="1600" dirty="0">
                <a:solidFill>
                  <a:schemeClr val="bg1"/>
                </a:solidFill>
              </a:rPr>
              <a:t>: 1934788X, 10613862</a:t>
            </a:r>
          </a:p>
          <a:p>
            <a:r>
              <a:rPr lang="en-US" sz="1600" b="1" dirty="0">
                <a:solidFill>
                  <a:schemeClr val="bg1"/>
                </a:solidFill>
              </a:rPr>
              <a:t>Coverage:</a:t>
            </a:r>
            <a:r>
              <a:rPr lang="en-US" sz="1600" dirty="0">
                <a:solidFill>
                  <a:schemeClr val="bg1"/>
                </a:solidFill>
              </a:rPr>
              <a:t> </a:t>
            </a:r>
            <a:r>
              <a:rPr lang="en-US" sz="1600" dirty="0" smtClean="0">
                <a:solidFill>
                  <a:schemeClr val="bg1"/>
                </a:solidFill>
              </a:rPr>
              <a:t>2012-2014</a:t>
            </a:r>
            <a:endParaRPr lang="en-US" sz="1600" dirty="0">
              <a:solidFill>
                <a:schemeClr val="bg1"/>
              </a:solidFill>
            </a:endParaRPr>
          </a:p>
        </p:txBody>
      </p:sp>
      <p:sp>
        <p:nvSpPr>
          <p:cNvPr id="3" name="TextBox 2"/>
          <p:cNvSpPr txBox="1"/>
          <p:nvPr/>
        </p:nvSpPr>
        <p:spPr>
          <a:xfrm>
            <a:off x="5250647" y="5584763"/>
            <a:ext cx="3102516" cy="584775"/>
          </a:xfrm>
          <a:prstGeom prst="rect">
            <a:avLst/>
          </a:prstGeom>
          <a:noFill/>
        </p:spPr>
        <p:txBody>
          <a:bodyPr wrap="none" rtlCol="0">
            <a:spAutoFit/>
          </a:bodyPr>
          <a:lstStyle/>
          <a:p>
            <a:r>
              <a:rPr lang="en-US" sz="1600" b="1" dirty="0" smtClean="0"/>
              <a:t>156/263 Material Science Journals</a:t>
            </a:r>
          </a:p>
          <a:p>
            <a:r>
              <a:rPr lang="en-US" sz="1600" b="1" dirty="0" smtClean="0"/>
              <a:t>68/115 Engineering Journals</a:t>
            </a:r>
            <a:endParaRPr lang="en-US" sz="1600" b="1" dirty="0"/>
          </a:p>
        </p:txBody>
      </p:sp>
      <p:pic>
        <p:nvPicPr>
          <p:cNvPr id="1027" name="Picture 3" descr="Powered by Scopu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4871" y="111902"/>
            <a:ext cx="1571625" cy="628650"/>
          </a:xfrm>
          <a:prstGeom prst="rect">
            <a:avLst/>
          </a:prstGeom>
          <a:noFill/>
          <a:extLst>
            <a:ext uri="{909E8E84-426E-40DD-AFC4-6F175D3DCCD1}">
              <a14:hiddenFill xmlns:a14="http://schemas.microsoft.com/office/drawing/2010/main">
                <a:solidFill>
                  <a:srgbClr val="FFFFFF"/>
                </a:solidFill>
              </a14:hiddenFill>
            </a:ext>
          </a:extLst>
        </p:spPr>
      </p:pic>
      <p:sp>
        <p:nvSpPr>
          <p:cNvPr id="13" name="Line 20"/>
          <p:cNvSpPr>
            <a:spLocks noChangeShapeType="1"/>
          </p:cNvSpPr>
          <p:nvPr/>
        </p:nvSpPr>
        <p:spPr bwMode="auto">
          <a:xfrm rot="10800000" flipH="1">
            <a:off x="8930" y="6246484"/>
            <a:ext cx="9135070" cy="6697"/>
          </a:xfrm>
          <a:prstGeom prst="line">
            <a:avLst/>
          </a:prstGeom>
          <a:noFill/>
          <a:ln w="12700" cmpd="sng">
            <a:solidFill>
              <a:srgbClr val="4F81BD"/>
            </a:solidFill>
            <a:miter lim="800000"/>
            <a:headEnd/>
            <a:tailEnd/>
          </a:ln>
          <a:extLst>
            <a:ext uri="{909E8E84-426E-40dd-AFC4-6F175D3DCCD1}">
              <a14:hiddenFill xmlns:a14="http://schemas.microsoft.com/office/drawing/2010/main" xmlns="">
                <a:noFill/>
              </a14:hiddenFill>
            </a:ext>
          </a:extLst>
        </p:spPr>
        <p:txBody>
          <a:bodyPr lIns="0" tIns="0" rIns="0" bIns="0"/>
          <a:lstStyle/>
          <a:p>
            <a:endParaRPr lang="fr-FR" dirty="0"/>
          </a:p>
        </p:txBody>
      </p:sp>
      <p:sp>
        <p:nvSpPr>
          <p:cNvPr id="10" name="Rectangle 9"/>
          <p:cNvSpPr/>
          <p:nvPr/>
        </p:nvSpPr>
        <p:spPr>
          <a:xfrm>
            <a:off x="210086" y="1492036"/>
            <a:ext cx="4165605" cy="46775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148064" y="5584764"/>
            <a:ext cx="3703520" cy="584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3062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25" y="-304800"/>
            <a:ext cx="8404655" cy="1459013"/>
          </a:xfrm>
        </p:spPr>
        <p:txBody>
          <a:bodyPr>
            <a:normAutofit fontScale="90000"/>
          </a:bodyPr>
          <a:lstStyle/>
          <a:p>
            <a:pPr algn="ctr"/>
            <a:r>
              <a:rPr lang="en-US" b="1" i="1" dirty="0" smtClean="0">
                <a:solidFill>
                  <a:srgbClr val="FF0000"/>
                </a:solidFill>
                <a:effectLst>
                  <a:outerShdw blurRad="38100" dist="38100" dir="2700000" algn="tl">
                    <a:srgbClr val="000000">
                      <a:alpha val="43137"/>
                    </a:srgbClr>
                  </a:outerShdw>
                </a:effectLst>
              </a:rPr>
              <a:t/>
            </a:r>
            <a:br>
              <a:rPr lang="en-US" b="1" i="1" dirty="0" smtClean="0">
                <a:solidFill>
                  <a:srgbClr val="FF0000"/>
                </a:solidFill>
                <a:effectLst>
                  <a:outerShdw blurRad="38100" dist="38100" dir="2700000" algn="tl">
                    <a:srgbClr val="000000">
                      <a:alpha val="43137"/>
                    </a:srgbClr>
                  </a:outerShdw>
                </a:effectLst>
              </a:rPr>
            </a:br>
            <a:r>
              <a:rPr lang="en-US" b="1" i="1" dirty="0" smtClean="0">
                <a:solidFill>
                  <a:srgbClr val="FF0000"/>
                </a:solidFill>
                <a:effectLst>
                  <a:outerShdw blurRad="38100" dist="38100" dir="2700000" algn="tl">
                    <a:srgbClr val="000000">
                      <a:alpha val="43137"/>
                    </a:srgbClr>
                  </a:outerShdw>
                </a:effectLst>
              </a:rPr>
              <a:t>International Journal of Self-Propagating High-Temperature Synthesis</a:t>
            </a:r>
            <a:endParaRPr lang="ru-RU" i="1" dirty="0">
              <a:solidFill>
                <a:srgbClr val="FF0000"/>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2386914" y="2048933"/>
            <a:ext cx="6402467" cy="1532467"/>
          </a:xfrm>
          <a:ln w="28575">
            <a:solidFill>
              <a:schemeClr val="accent1">
                <a:shade val="50000"/>
                <a:hueMod val="94000"/>
              </a:schemeClr>
            </a:solidFill>
          </a:ln>
        </p:spPr>
        <p:txBody>
          <a:bodyPr/>
          <a:lstStyle/>
          <a:p>
            <a:r>
              <a:rPr lang="en-US" b="1" dirty="0" smtClean="0">
                <a:solidFill>
                  <a:schemeClr val="bg1"/>
                </a:solidFill>
              </a:rPr>
              <a:t>The </a:t>
            </a:r>
            <a:r>
              <a:rPr lang="en-US" b="1" dirty="0">
                <a:solidFill>
                  <a:schemeClr val="bg1"/>
                </a:solidFill>
              </a:rPr>
              <a:t>journal has been accepted for a new edition of </a:t>
            </a:r>
            <a:r>
              <a:rPr lang="en-US" b="1" i="1" dirty="0">
                <a:solidFill>
                  <a:srgbClr val="FFFF00"/>
                </a:solidFill>
              </a:rPr>
              <a:t>Web of Science</a:t>
            </a:r>
            <a:r>
              <a:rPr lang="en-US" b="1" dirty="0">
                <a:solidFill>
                  <a:srgbClr val="FFFF00"/>
                </a:solidFill>
              </a:rPr>
              <a:t> </a:t>
            </a:r>
            <a:r>
              <a:rPr lang="en-US" b="1" dirty="0">
                <a:solidFill>
                  <a:schemeClr val="bg1"/>
                </a:solidFill>
              </a:rPr>
              <a:t>launching this fall.  The new edition, called the </a:t>
            </a:r>
            <a:r>
              <a:rPr lang="en-US" b="1" i="1" dirty="0">
                <a:solidFill>
                  <a:schemeClr val="bg1"/>
                </a:solidFill>
              </a:rPr>
              <a:t>Emerging Sources Citation Index</a:t>
            </a:r>
            <a:r>
              <a:rPr lang="en-US" b="1" dirty="0">
                <a:solidFill>
                  <a:schemeClr val="bg1"/>
                </a:solidFill>
              </a:rPr>
              <a:t>, will make </a:t>
            </a:r>
            <a:r>
              <a:rPr lang="en-US" b="1" dirty="0" smtClean="0">
                <a:solidFill>
                  <a:schemeClr val="bg1"/>
                </a:solidFill>
              </a:rPr>
              <a:t>the content </a:t>
            </a:r>
            <a:r>
              <a:rPr lang="en-US" b="1" dirty="0">
                <a:solidFill>
                  <a:schemeClr val="bg1"/>
                </a:solidFill>
              </a:rPr>
              <a:t>discoverable and citable in </a:t>
            </a:r>
            <a:r>
              <a:rPr lang="en-US" b="1" i="1" dirty="0">
                <a:solidFill>
                  <a:srgbClr val="C00000"/>
                </a:solidFill>
              </a:rPr>
              <a:t>Web of Science</a:t>
            </a:r>
            <a:r>
              <a:rPr lang="en-US" b="1" dirty="0">
                <a:solidFill>
                  <a:schemeClr val="bg1"/>
                </a:solidFill>
              </a:rPr>
              <a:t>.</a:t>
            </a:r>
          </a:p>
        </p:txBody>
      </p:sp>
      <p:pic>
        <p:nvPicPr>
          <p:cNvPr id="5" name="Picture 4"/>
          <p:cNvPicPr>
            <a:picLocks noChangeAspect="1"/>
          </p:cNvPicPr>
          <p:nvPr/>
        </p:nvPicPr>
        <p:blipFill>
          <a:blip r:embed="rId2"/>
          <a:stretch>
            <a:fillRect/>
          </a:stretch>
        </p:blipFill>
        <p:spPr>
          <a:xfrm>
            <a:off x="352167" y="1408658"/>
            <a:ext cx="1790476" cy="2552381"/>
          </a:xfrm>
          <a:prstGeom prst="rect">
            <a:avLst/>
          </a:prstGeom>
        </p:spPr>
      </p:pic>
      <p:pic>
        <p:nvPicPr>
          <p:cNvPr id="6" name="Picture 5"/>
          <p:cNvPicPr>
            <a:picLocks noChangeAspect="1"/>
          </p:cNvPicPr>
          <p:nvPr/>
        </p:nvPicPr>
        <p:blipFill>
          <a:blip r:embed="rId3"/>
          <a:stretch>
            <a:fillRect/>
          </a:stretch>
        </p:blipFill>
        <p:spPr>
          <a:xfrm>
            <a:off x="220360" y="5737328"/>
            <a:ext cx="2816679" cy="914400"/>
          </a:xfrm>
          <a:prstGeom prst="rect">
            <a:avLst/>
          </a:prstGeom>
        </p:spPr>
      </p:pic>
      <p:sp>
        <p:nvSpPr>
          <p:cNvPr id="7" name="TextBox 6"/>
          <p:cNvSpPr txBox="1"/>
          <p:nvPr/>
        </p:nvSpPr>
        <p:spPr>
          <a:xfrm>
            <a:off x="601726" y="3892318"/>
            <a:ext cx="7757252" cy="646331"/>
          </a:xfrm>
          <a:prstGeom prst="rect">
            <a:avLst/>
          </a:prstGeom>
          <a:noFill/>
        </p:spPr>
        <p:txBody>
          <a:bodyPr wrap="none" rtlCol="0">
            <a:spAutoFit/>
          </a:bodyPr>
          <a:lstStyle/>
          <a:p>
            <a:endParaRPr lang="en-US" dirty="0"/>
          </a:p>
          <a:p>
            <a:r>
              <a:rPr lang="en-US" b="1" dirty="0" smtClean="0"/>
              <a:t>Emerging </a:t>
            </a:r>
            <a:r>
              <a:rPr lang="en-US" b="1" dirty="0"/>
              <a:t>Sources Citation Index</a:t>
            </a:r>
            <a:r>
              <a:rPr lang="en-US" dirty="0"/>
              <a:t>: A New Edition of Web of Science </a:t>
            </a:r>
          </a:p>
        </p:txBody>
      </p:sp>
      <p:sp>
        <p:nvSpPr>
          <p:cNvPr id="4" name="TextBox 3"/>
          <p:cNvSpPr txBox="1"/>
          <p:nvPr/>
        </p:nvSpPr>
        <p:spPr>
          <a:xfrm>
            <a:off x="220360" y="4849567"/>
            <a:ext cx="7507183" cy="646331"/>
          </a:xfrm>
          <a:prstGeom prst="rect">
            <a:avLst/>
          </a:prstGeom>
          <a:noFill/>
        </p:spPr>
        <p:txBody>
          <a:bodyPr wrap="none" rtlCol="0">
            <a:spAutoFit/>
          </a:bodyPr>
          <a:lstStyle>
            <a:defPPr>
              <a:defRPr lang="en-US"/>
            </a:defPPr>
            <a:lvl1pPr>
              <a:defRPr b="1">
                <a:solidFill>
                  <a:srgbClr val="FFFF00"/>
                </a:solidFill>
              </a:defRPr>
            </a:lvl1pPr>
          </a:lstStyle>
          <a:p>
            <a:r>
              <a:rPr lang="en-US" dirty="0"/>
              <a:t>More high quality publications should be submitted to the Journal</a:t>
            </a:r>
          </a:p>
          <a:p>
            <a:r>
              <a:rPr lang="en-US" dirty="0"/>
              <a:t> </a:t>
            </a:r>
          </a:p>
        </p:txBody>
      </p:sp>
    </p:spTree>
    <p:extLst>
      <p:ext uri="{BB962C8B-B14F-4D97-AF65-F5344CB8AC3E}">
        <p14:creationId xmlns:p14="http://schemas.microsoft.com/office/powerpoint/2010/main" val="232085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0076" y="0"/>
            <a:ext cx="4463081" cy="707886"/>
          </a:xfrm>
          <a:prstGeom prst="rect">
            <a:avLst/>
          </a:prstGeom>
          <a:noFill/>
        </p:spPr>
        <p:txBody>
          <a:bodyPr wrap="none" rtlCol="0">
            <a:spAutoFit/>
          </a:bodyPr>
          <a:lstStyle/>
          <a:p>
            <a:r>
              <a:rPr lang="en-US" sz="4000" b="1" dirty="0" smtClean="0">
                <a:solidFill>
                  <a:srgbClr val="FF0000"/>
                </a:solidFill>
                <a:effectLst>
                  <a:outerShdw blurRad="38100" dist="38100" dir="2700000" algn="tl">
                    <a:srgbClr val="000000">
                      <a:alpha val="43137"/>
                    </a:srgbClr>
                  </a:outerShdw>
                </a:effectLst>
              </a:rPr>
              <a:t>Books: 2014-2015</a:t>
            </a:r>
            <a:endParaRPr lang="en-US" sz="4000" b="1" dirty="0">
              <a:solidFill>
                <a:srgbClr val="FF0000"/>
              </a:solidFill>
              <a:effectLst>
                <a:outerShdw blurRad="38100" dist="38100" dir="2700000" algn="tl">
                  <a:srgbClr val="000000">
                    <a:alpha val="43137"/>
                  </a:srgbClr>
                </a:outerShdw>
              </a:effectLst>
            </a:endParaRPr>
          </a:p>
        </p:txBody>
      </p:sp>
      <p:pic>
        <p:nvPicPr>
          <p:cNvPr id="3074" name="Picture 2" descr="Cover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28" y="802762"/>
            <a:ext cx="2545893"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048" y="4648686"/>
            <a:ext cx="3361983" cy="163121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comprehensive overview of recent </a:t>
            </a:r>
            <a:r>
              <a:rPr lang="en-US" sz="1000" dirty="0" smtClean="0">
                <a:latin typeface="Arial" panose="020B0604020202020204" pitchFamily="34" charset="0"/>
                <a:cs typeface="Arial" panose="020B0604020202020204" pitchFamily="34" charset="0"/>
              </a:rPr>
              <a:t>developments </a:t>
            </a:r>
            <a:r>
              <a:rPr lang="en-US" sz="1000" dirty="0">
                <a:latin typeface="Arial" panose="020B0604020202020204" pitchFamily="34" charset="0"/>
                <a:cs typeface="Arial" panose="020B0604020202020204" pitchFamily="34" charset="0"/>
              </a:rPr>
              <a:t>in the field of non-oxide </a:t>
            </a:r>
            <a:r>
              <a:rPr lang="en-US" sz="1000" dirty="0" smtClean="0">
                <a:latin typeface="Arial" panose="020B0604020202020204" pitchFamily="34" charset="0"/>
                <a:cs typeface="Arial" panose="020B0604020202020204" pitchFamily="34" charset="0"/>
              </a:rPr>
              <a:t>ceramics </a:t>
            </a:r>
            <a:r>
              <a:rPr lang="en-US" sz="1000" dirty="0">
                <a:latin typeface="Arial" panose="020B0604020202020204" pitchFamily="34" charset="0"/>
                <a:cs typeface="Arial" panose="020B0604020202020204" pitchFamily="34" charset="0"/>
              </a:rPr>
              <a:t>with special emphasis placed </a:t>
            </a:r>
            <a:r>
              <a:rPr lang="en-US" sz="1000" dirty="0" smtClean="0">
                <a:latin typeface="Arial" panose="020B0604020202020204" pitchFamily="34" charset="0"/>
                <a:cs typeface="Arial" panose="020B0604020202020204" pitchFamily="34" charset="0"/>
              </a:rPr>
              <a:t>on </a:t>
            </a:r>
            <a:r>
              <a:rPr lang="en-US" sz="1000" dirty="0">
                <a:latin typeface="Arial" panose="020B0604020202020204" pitchFamily="34" charset="0"/>
                <a:cs typeface="Arial" panose="020B0604020202020204" pitchFamily="34" charset="0"/>
              </a:rPr>
              <a:t>the combustion synthesis of group </a:t>
            </a:r>
            <a:r>
              <a:rPr lang="en-US" sz="1000" dirty="0" smtClean="0">
                <a:latin typeface="Arial" panose="020B0604020202020204" pitchFamily="34" charset="0"/>
                <a:cs typeface="Arial" panose="020B0604020202020204" pitchFamily="34" charset="0"/>
              </a:rPr>
              <a:t>I-VI nitrides. </a:t>
            </a:r>
          </a:p>
          <a:p>
            <a:pPr marL="171450" indent="-171450">
              <a:buFont typeface="Arial" panose="020B0604020202020204" pitchFamily="34" charset="0"/>
              <a:buChar char="•"/>
            </a:pPr>
            <a:endParaRPr lang="en-US"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smtClean="0">
                <a:latin typeface="Arial" panose="020B0604020202020204" pitchFamily="34" charset="0"/>
                <a:cs typeface="Arial" panose="020B0604020202020204" pitchFamily="34" charset="0"/>
              </a:rPr>
              <a:t>To </a:t>
            </a:r>
            <a:r>
              <a:rPr lang="en-US" sz="1000" dirty="0">
                <a:latin typeface="Arial" panose="020B0604020202020204" pitchFamily="34" charset="0"/>
                <a:cs typeface="Arial" panose="020B0604020202020204" pitchFamily="34" charset="0"/>
              </a:rPr>
              <a:t>ensure the widest possible perspective, </a:t>
            </a:r>
            <a:r>
              <a:rPr lang="en-US" sz="1000" dirty="0" smtClean="0">
                <a:latin typeface="Arial" panose="020B0604020202020204" pitchFamily="34" charset="0"/>
                <a:cs typeface="Arial" panose="020B0604020202020204" pitchFamily="34" charset="0"/>
              </a:rPr>
              <a:t>the </a:t>
            </a:r>
            <a:r>
              <a:rPr lang="en-US" sz="1000" dirty="0">
                <a:latin typeface="Arial" panose="020B0604020202020204" pitchFamily="34" charset="0"/>
                <a:cs typeface="Arial" panose="020B0604020202020204" pitchFamily="34" charset="0"/>
              </a:rPr>
              <a:t>authors are experts in academia, </a:t>
            </a:r>
            <a:r>
              <a:rPr lang="en-US" sz="1000" dirty="0" smtClean="0">
                <a:latin typeface="Arial" panose="020B0604020202020204" pitchFamily="34" charset="0"/>
                <a:cs typeface="Arial" panose="020B0604020202020204" pitchFamily="34" charset="0"/>
              </a:rPr>
              <a:t>industry</a:t>
            </a:r>
            <a:r>
              <a:rPr lang="en-US" sz="1000" dirty="0">
                <a:latin typeface="Arial" panose="020B0604020202020204" pitchFamily="34" charset="0"/>
                <a:cs typeface="Arial" panose="020B0604020202020204" pitchFamily="34" charset="0"/>
              </a:rPr>
              <a:t>, or government research, </a:t>
            </a:r>
            <a:r>
              <a:rPr lang="en-US" sz="1000" dirty="0" smtClean="0">
                <a:latin typeface="Arial" panose="020B0604020202020204" pitchFamily="34" charset="0"/>
                <a:cs typeface="Arial" panose="020B0604020202020204" pitchFamily="34" charset="0"/>
              </a:rPr>
              <a:t>and </a:t>
            </a:r>
            <a:r>
              <a:rPr lang="en-US" sz="1000" dirty="0">
                <a:latin typeface="Arial" panose="020B0604020202020204" pitchFamily="34" charset="0"/>
                <a:cs typeface="Arial" panose="020B0604020202020204" pitchFamily="34" charset="0"/>
              </a:rPr>
              <a:t>each chapter discusses different synthetic methods and process </a:t>
            </a:r>
            <a:r>
              <a:rPr lang="en-US" sz="1000" dirty="0" smtClean="0">
                <a:latin typeface="Arial" panose="020B0604020202020204" pitchFamily="34" charset="0"/>
                <a:cs typeface="Arial" panose="020B0604020202020204" pitchFamily="34" charset="0"/>
              </a:rPr>
              <a:t>parameters</a:t>
            </a:r>
            <a:r>
              <a:rPr lang="en-US" sz="1000" dirty="0">
                <a:latin typeface="Arial" panose="020B0604020202020204" pitchFamily="34" charset="0"/>
                <a:cs typeface="Arial" panose="020B0604020202020204" pitchFamily="34" charset="0"/>
              </a:rPr>
              <a:t>, as well as </a:t>
            </a:r>
            <a:r>
              <a:rPr lang="en-US" sz="1000" dirty="0" smtClean="0">
                <a:latin typeface="Arial" panose="020B0604020202020204" pitchFamily="34" charset="0"/>
                <a:cs typeface="Arial" panose="020B0604020202020204" pitchFamily="34" charset="0"/>
              </a:rPr>
              <a:t>material </a:t>
            </a:r>
            <a:r>
              <a:rPr lang="en-US" sz="1000" dirty="0">
                <a:latin typeface="Arial" panose="020B0604020202020204" pitchFamily="34" charset="0"/>
                <a:cs typeface="Arial" panose="020B0604020202020204" pitchFamily="34" charset="0"/>
              </a:rPr>
              <a:t>properties &amp;</a:t>
            </a:r>
            <a:r>
              <a:rPr lang="en-US" sz="1000" dirty="0" smtClean="0">
                <a:latin typeface="Arial" panose="020B0604020202020204" pitchFamily="34" charset="0"/>
                <a:cs typeface="Arial" panose="020B0604020202020204" pitchFamily="34" charset="0"/>
              </a:rPr>
              <a:t> applications</a:t>
            </a:r>
            <a:endParaRPr lang="en-US" sz="1000" dirty="0"/>
          </a:p>
        </p:txBody>
      </p:sp>
      <p:pic>
        <p:nvPicPr>
          <p:cNvPr id="5" name="Picture 4"/>
          <p:cNvPicPr>
            <a:picLocks noChangeAspect="1"/>
          </p:cNvPicPr>
          <p:nvPr/>
        </p:nvPicPr>
        <p:blipFill>
          <a:blip r:embed="rId3"/>
          <a:stretch>
            <a:fillRect/>
          </a:stretch>
        </p:blipFill>
        <p:spPr>
          <a:xfrm>
            <a:off x="4020943" y="802762"/>
            <a:ext cx="2292439" cy="3657600"/>
          </a:xfrm>
          <a:prstGeom prst="rect">
            <a:avLst/>
          </a:prstGeom>
        </p:spPr>
      </p:pic>
      <p:sp>
        <p:nvSpPr>
          <p:cNvPr id="9" name="Rectangle 7"/>
          <p:cNvSpPr>
            <a:spLocks noChangeArrowheads="1"/>
          </p:cNvSpPr>
          <p:nvPr/>
        </p:nvSpPr>
        <p:spPr bwMode="auto">
          <a:xfrm>
            <a:off x="3781809" y="4648686"/>
            <a:ext cx="3599294" cy="17851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solidFill>
                  <a:schemeClr val="tx1"/>
                </a:solidFill>
                <a:effectLst/>
                <a:latin typeface="Arial" panose="020B0604020202020204" pitchFamily="34" charset="0"/>
              </a:rPr>
              <a:t> Summarizes both the classical works and the recent breakthroughs in the field of combustion synthesis of materials, including reactions in different nano-systems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solidFill>
                  <a:schemeClr val="tx1"/>
                </a:solidFill>
                <a:effectLst/>
                <a:latin typeface="Arial" panose="020B0604020202020204" pitchFamily="34" charset="0"/>
              </a:rPr>
              <a:t> Reviews modern theoretical approaches and advanced in situ experimental methods for and applications of combustion synthesis materials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solidFill>
                  <a:schemeClr val="tx1"/>
                </a:solidFill>
                <a:effectLst/>
                <a:latin typeface="Arial" panose="020B0604020202020204" pitchFamily="34" charset="0"/>
              </a:rPr>
              <a:t> Analyzes mechanisms of the structural transformations </a:t>
            </a:r>
          </a:p>
          <a:p>
            <a:pPr marL="0" marR="0" lvl="0" indent="0" algn="l" defTabSz="914400" rtl="0" eaLnBrk="0" fontAlgn="base" latinLnBrk="0" hangingPunct="0">
              <a:lnSpc>
                <a:spcPct val="100000"/>
              </a:lnSpc>
              <a:spcBef>
                <a:spcPct val="0"/>
              </a:spcBef>
              <a:spcAft>
                <a:spcPct val="0"/>
              </a:spcAft>
              <a:buClrTx/>
              <a:buSzTx/>
              <a:tabLst/>
            </a:pPr>
            <a:r>
              <a:rPr kumimoji="0" lang="en-US" altLang="en-US" sz="1000" b="0" i="0" u="none" strike="noStrike" cap="none" normalizeH="0" baseline="0" dirty="0" smtClean="0">
                <a:ln>
                  <a:noFill/>
                </a:ln>
                <a:solidFill>
                  <a:schemeClr val="tx1"/>
                </a:solidFill>
                <a:effectLst/>
                <a:latin typeface="Arial" panose="020B0604020202020204" pitchFamily="34" charset="0"/>
              </a:rPr>
              <a:t>in the unique conditions of the combustion process for </a:t>
            </a:r>
          </a:p>
          <a:p>
            <a:pPr marL="0" marR="0" lvl="0" indent="0" algn="l" defTabSz="914400" rtl="0" eaLnBrk="0" fontAlgn="base" latinLnBrk="0" hangingPunct="0">
              <a:lnSpc>
                <a:spcPct val="100000"/>
              </a:lnSpc>
              <a:spcBef>
                <a:spcPct val="0"/>
              </a:spcBef>
              <a:spcAft>
                <a:spcPct val="0"/>
              </a:spcAft>
              <a:buClrTx/>
              <a:buSzTx/>
              <a:tabLst/>
            </a:pPr>
            <a:r>
              <a:rPr kumimoji="0" lang="en-US" altLang="en-US" sz="1000" b="0" i="0" u="none" strike="noStrike" cap="none" normalizeH="0" baseline="0" dirty="0" smtClean="0">
                <a:ln>
                  <a:noFill/>
                </a:ln>
                <a:solidFill>
                  <a:schemeClr val="tx1"/>
                </a:solidFill>
                <a:effectLst/>
                <a:latin typeface="Arial" panose="020B0604020202020204" pitchFamily="34" charset="0"/>
              </a:rPr>
              <a:t>a variety of solid–solid and gas–solid systems </a:t>
            </a:r>
          </a:p>
        </p:txBody>
      </p:sp>
    </p:spTree>
    <p:extLst>
      <p:ext uri="{BB962C8B-B14F-4D97-AF65-F5344CB8AC3E}">
        <p14:creationId xmlns:p14="http://schemas.microsoft.com/office/powerpoint/2010/main" val="864611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52" y="-117446"/>
            <a:ext cx="6554867" cy="981512"/>
          </a:xfrm>
        </p:spPr>
        <p:txBody>
          <a:bodyPr>
            <a:normAutofit/>
          </a:bodyPr>
          <a:lstStyle/>
          <a:p>
            <a:r>
              <a:rPr lang="en-US" sz="3600" b="1" dirty="0" smtClean="0">
                <a:solidFill>
                  <a:srgbClr val="FF0000"/>
                </a:solidFill>
              </a:rPr>
              <a:t>Reviews: 2013-2015</a:t>
            </a:r>
            <a:endParaRPr lang="en-US" sz="3600" b="1" dirty="0">
              <a:solidFill>
                <a:srgbClr val="FF0000"/>
              </a:solidFill>
            </a:endParaRPr>
          </a:p>
        </p:txBody>
      </p:sp>
      <p:sp>
        <p:nvSpPr>
          <p:cNvPr id="3" name="TextBox 2"/>
          <p:cNvSpPr txBox="1"/>
          <p:nvPr/>
        </p:nvSpPr>
        <p:spPr>
          <a:xfrm>
            <a:off x="6892426" y="657760"/>
            <a:ext cx="1814920" cy="523220"/>
          </a:xfrm>
          <a:prstGeom prst="rect">
            <a:avLst/>
          </a:prstGeom>
          <a:noFill/>
        </p:spPr>
        <p:txBody>
          <a:bodyPr wrap="none" rtlCol="0">
            <a:spAutoFit/>
          </a:bodyPr>
          <a:lstStyle/>
          <a:p>
            <a:r>
              <a:rPr lang="en-US" sz="2800" b="1" dirty="0" smtClean="0">
                <a:solidFill>
                  <a:schemeClr val="bg1"/>
                </a:solidFill>
              </a:rPr>
              <a:t>TOTAL: 46</a:t>
            </a:r>
            <a:endParaRPr lang="en-US" sz="2800" b="1" dirty="0">
              <a:solidFill>
                <a:schemeClr val="bg1"/>
              </a:solidFill>
            </a:endParaRPr>
          </a:p>
        </p:txBody>
      </p:sp>
      <p:sp>
        <p:nvSpPr>
          <p:cNvPr id="4" name="TextBox 3"/>
          <p:cNvSpPr txBox="1"/>
          <p:nvPr/>
        </p:nvSpPr>
        <p:spPr>
          <a:xfrm>
            <a:off x="122510" y="657760"/>
            <a:ext cx="8808822" cy="5447645"/>
          </a:xfrm>
          <a:prstGeom prst="rect">
            <a:avLst/>
          </a:prstGeom>
          <a:noFill/>
          <a:ln w="31750">
            <a:solidFill>
              <a:schemeClr val="tx1"/>
            </a:solidFill>
          </a:ln>
        </p:spPr>
        <p:txBody>
          <a:bodyPr wrap="none" rtlCol="0">
            <a:spAutoFit/>
          </a:bodyPr>
          <a:lstStyle/>
          <a:p>
            <a:pPr marL="171450" indent="-171450">
              <a:buFont typeface="Wingdings" panose="05000000000000000000" pitchFamily="2" charset="2"/>
              <a:buChar char="q"/>
            </a:pPr>
            <a:r>
              <a:rPr lang="en-US" sz="1000" b="1" dirty="0">
                <a:hlinkClick r:id="rId2"/>
              </a:rPr>
              <a:t>Microwave-Assisted Synthesis of Calcium Phosphate Nanostructured Materials in Liquid Phase </a:t>
            </a:r>
            <a:endParaRPr lang="en-US" sz="1000" b="1" dirty="0"/>
          </a:p>
          <a:p>
            <a:r>
              <a:rPr lang="en-US" sz="1000" b="1" dirty="0"/>
              <a:t> </a:t>
            </a:r>
            <a:r>
              <a:rPr lang="en-US" sz="1000" b="1" dirty="0" smtClean="0"/>
              <a:t>    By</a:t>
            </a:r>
            <a:r>
              <a:rPr lang="en-US" sz="1000" b="1" dirty="0"/>
              <a:t>: Chen Feng; Zhu </a:t>
            </a:r>
            <a:r>
              <a:rPr lang="en-US" sz="1000" b="1" dirty="0" err="1" smtClean="0"/>
              <a:t>Yingjie</a:t>
            </a:r>
            <a:r>
              <a:rPr lang="en-US" sz="1000" b="1" dirty="0" smtClean="0"/>
              <a:t>; PROGRESS </a:t>
            </a:r>
            <a:r>
              <a:rPr lang="en-US" sz="1000" b="1" dirty="0"/>
              <a:t>IN CHEMISTRY  Volume: 27   Issue: 5   Pages: </a:t>
            </a:r>
            <a:r>
              <a:rPr lang="en-US" sz="1000" b="1" dirty="0" smtClean="0"/>
              <a:t>459-471,</a:t>
            </a:r>
            <a:r>
              <a:rPr lang="en-US" sz="1000" b="1" dirty="0"/>
              <a:t> </a:t>
            </a:r>
            <a:r>
              <a:rPr lang="en-US" sz="1000" b="1" dirty="0" smtClean="0"/>
              <a:t>MAY </a:t>
            </a:r>
            <a:r>
              <a:rPr lang="en-US" sz="1000" b="1" dirty="0"/>
              <a:t>2015 </a:t>
            </a:r>
          </a:p>
          <a:p>
            <a:r>
              <a:rPr lang="en-US" sz="1000" b="1" dirty="0"/>
              <a:t> </a:t>
            </a:r>
          </a:p>
          <a:p>
            <a:pPr marL="171450" indent="-171450">
              <a:buFont typeface="Wingdings" panose="05000000000000000000" pitchFamily="2" charset="2"/>
              <a:buChar char="q"/>
            </a:pPr>
            <a:r>
              <a:rPr lang="en-US" sz="1000" b="1" dirty="0" smtClean="0">
                <a:hlinkClick r:id="rId3"/>
              </a:rPr>
              <a:t>Combustion </a:t>
            </a:r>
            <a:r>
              <a:rPr lang="en-US" sz="1000" b="1" dirty="0">
                <a:solidFill>
                  <a:srgbClr val="FFFF00"/>
                </a:solidFill>
                <a:hlinkClick r:id="rId3"/>
              </a:rPr>
              <a:t>synthesis i</a:t>
            </a:r>
            <a:r>
              <a:rPr lang="en-US" sz="1000" b="1" dirty="0">
                <a:hlinkClick r:id="rId3"/>
              </a:rPr>
              <a:t>n nanostructured reactive systems </a:t>
            </a:r>
            <a:endParaRPr lang="en-US" sz="1000" b="1" dirty="0"/>
          </a:p>
          <a:p>
            <a:r>
              <a:rPr lang="en-US" sz="1000" b="1" dirty="0" smtClean="0"/>
              <a:t>     By</a:t>
            </a:r>
            <a:r>
              <a:rPr lang="en-US" sz="1000" b="1" dirty="0"/>
              <a:t>: Mukasyan, Alexander S.; </a:t>
            </a:r>
            <a:r>
              <a:rPr lang="en-US" sz="1000" b="1" dirty="0" err="1"/>
              <a:t>Rogachev</a:t>
            </a:r>
            <a:r>
              <a:rPr lang="en-US" sz="1000" b="1" dirty="0"/>
              <a:t>, Alexander S.; </a:t>
            </a:r>
            <a:r>
              <a:rPr lang="en-US" sz="1000" b="1" dirty="0" err="1"/>
              <a:t>Aruna</a:t>
            </a:r>
            <a:r>
              <a:rPr lang="en-US" sz="1000" b="1" dirty="0"/>
              <a:t>, </a:t>
            </a:r>
            <a:r>
              <a:rPr lang="en-US" sz="1000" b="1" dirty="0" err="1"/>
              <a:t>Singanahally</a:t>
            </a:r>
            <a:r>
              <a:rPr lang="en-US" sz="1000" b="1" dirty="0"/>
              <a:t> </a:t>
            </a:r>
            <a:r>
              <a:rPr lang="en-US" sz="1000" b="1" dirty="0" err="1"/>
              <a:t>ThippaReddy</a:t>
            </a:r>
            <a:endParaRPr lang="en-US" sz="1000" b="1" dirty="0"/>
          </a:p>
          <a:p>
            <a:r>
              <a:rPr lang="en-US" sz="1000" b="1" dirty="0" smtClean="0"/>
              <a:t>     ADVANCED </a:t>
            </a:r>
            <a:r>
              <a:rPr lang="en-US" sz="1000" b="1" dirty="0"/>
              <a:t>POWDER TECHNOLOGY  Volume: 26   Issue: 3   Special Issue: SI   Pages: </a:t>
            </a:r>
            <a:r>
              <a:rPr lang="en-US" sz="1000" b="1" dirty="0" smtClean="0"/>
              <a:t>954-976, MAY </a:t>
            </a:r>
            <a:r>
              <a:rPr lang="en-US" sz="1000" b="1" dirty="0"/>
              <a:t>2015 </a:t>
            </a:r>
            <a:endParaRPr lang="en-US" sz="1000" b="1" dirty="0" smtClean="0"/>
          </a:p>
          <a:p>
            <a:pPr marL="171450" indent="-171450">
              <a:buFont typeface="Wingdings" panose="05000000000000000000" pitchFamily="2" charset="2"/>
              <a:buChar char="q"/>
            </a:pPr>
            <a:endParaRPr lang="en-US" sz="1000" b="1" dirty="0" smtClean="0">
              <a:hlinkClick r:id="rId4"/>
            </a:endParaRPr>
          </a:p>
          <a:p>
            <a:pPr marL="171450" indent="-171450">
              <a:buFont typeface="Wingdings" panose="05000000000000000000" pitchFamily="2" charset="2"/>
              <a:buChar char="q"/>
            </a:pPr>
            <a:r>
              <a:rPr lang="en-US" sz="1000" b="1" dirty="0" smtClean="0">
                <a:hlinkClick r:id="rId4"/>
              </a:rPr>
              <a:t>Combustion/</a:t>
            </a:r>
            <a:r>
              <a:rPr lang="en-US" sz="1000" b="1" dirty="0" err="1" smtClean="0">
                <a:hlinkClick r:id="rId4"/>
              </a:rPr>
              <a:t>micropyretic</a:t>
            </a:r>
            <a:r>
              <a:rPr lang="en-US" sz="1000" b="1" dirty="0" smtClean="0">
                <a:hlinkClick r:id="rId4"/>
              </a:rPr>
              <a:t> </a:t>
            </a:r>
            <a:r>
              <a:rPr lang="en-US" sz="1000" b="1" dirty="0">
                <a:hlinkClick r:id="rId4"/>
              </a:rPr>
              <a:t>synthesis of atomically thin two-dimensional materials for energy applications </a:t>
            </a:r>
            <a:endParaRPr lang="en-US" sz="1000" b="1" dirty="0"/>
          </a:p>
          <a:p>
            <a:r>
              <a:rPr lang="en-US" sz="1000" b="1" dirty="0" smtClean="0"/>
              <a:t>     By</a:t>
            </a:r>
            <a:r>
              <a:rPr lang="en-US" sz="1000" b="1" dirty="0"/>
              <a:t>: Mukasyan, Alexander S.; </a:t>
            </a:r>
            <a:r>
              <a:rPr lang="en-US" sz="1000" b="1" dirty="0" err="1"/>
              <a:t>Manukyan</a:t>
            </a:r>
            <a:r>
              <a:rPr lang="en-US" sz="1000" b="1" dirty="0"/>
              <a:t>, </a:t>
            </a:r>
            <a:r>
              <a:rPr lang="en-US" sz="1000" b="1" dirty="0" err="1"/>
              <a:t>Khachatur</a:t>
            </a:r>
            <a:r>
              <a:rPr lang="en-US" sz="1000" b="1" dirty="0"/>
              <a:t> </a:t>
            </a:r>
            <a:r>
              <a:rPr lang="en-US" sz="1000" b="1" dirty="0" smtClean="0"/>
              <a:t>V. CURRENT </a:t>
            </a:r>
            <a:r>
              <a:rPr lang="en-US" sz="1000" b="1" dirty="0"/>
              <a:t>OPINION IN CHEMICAL ENGINEERING  Volume: 7   Pages: </a:t>
            </a:r>
            <a:r>
              <a:rPr lang="en-US" sz="1000" b="1" dirty="0" smtClean="0"/>
              <a:t>16-22, </a:t>
            </a:r>
            <a:r>
              <a:rPr lang="en-US" sz="1000" b="1" dirty="0"/>
              <a:t>FEB 2015 </a:t>
            </a:r>
          </a:p>
          <a:p>
            <a:pPr marL="171450" indent="-171450">
              <a:buFont typeface="Wingdings" panose="05000000000000000000" pitchFamily="2" charset="2"/>
              <a:buChar char="q"/>
            </a:pPr>
            <a:endParaRPr lang="en-US" sz="1000" b="1" dirty="0"/>
          </a:p>
          <a:p>
            <a:pPr marL="171450" indent="-171450">
              <a:buFont typeface="Wingdings" panose="05000000000000000000" pitchFamily="2" charset="2"/>
              <a:buChar char="q"/>
            </a:pPr>
            <a:r>
              <a:rPr lang="en-US" sz="1000" b="1" dirty="0" smtClean="0">
                <a:hlinkClick r:id="rId5"/>
              </a:rPr>
              <a:t>Sol-gel </a:t>
            </a:r>
            <a:r>
              <a:rPr lang="en-US" sz="1000" b="1" dirty="0">
                <a:hlinkClick r:id="rId5"/>
              </a:rPr>
              <a:t>synthesis and characterization of iron doped </a:t>
            </a:r>
            <a:r>
              <a:rPr lang="en-US" sz="1000" b="1" dirty="0" err="1">
                <a:hlinkClick r:id="rId5"/>
              </a:rPr>
              <a:t>mullite</a:t>
            </a:r>
            <a:r>
              <a:rPr lang="en-US" sz="1000" b="1" dirty="0">
                <a:hlinkClick r:id="rId5"/>
              </a:rPr>
              <a:t> </a:t>
            </a:r>
            <a:endParaRPr lang="en-US" sz="1000" b="1" dirty="0"/>
          </a:p>
          <a:p>
            <a:r>
              <a:rPr lang="en-US" sz="1000" b="1" dirty="0" smtClean="0"/>
              <a:t>     By</a:t>
            </a:r>
            <a:r>
              <a:rPr lang="en-US" sz="1000" b="1" dirty="0"/>
              <a:t>: </a:t>
            </a:r>
            <a:r>
              <a:rPr lang="en-US" sz="1000" b="1" dirty="0" err="1"/>
              <a:t>Ilic</a:t>
            </a:r>
            <a:r>
              <a:rPr lang="en-US" sz="1000" b="1" dirty="0"/>
              <a:t>, S.; </a:t>
            </a:r>
            <a:r>
              <a:rPr lang="en-US" sz="1000" b="1" dirty="0" err="1"/>
              <a:t>Zec</a:t>
            </a:r>
            <a:r>
              <a:rPr lang="en-US" sz="1000" b="1" dirty="0"/>
              <a:t>, S.; </a:t>
            </a:r>
            <a:r>
              <a:rPr lang="en-US" sz="1000" b="1" dirty="0" err="1"/>
              <a:t>Miljkovic</a:t>
            </a:r>
            <a:r>
              <a:rPr lang="en-US" sz="1000" b="1" dirty="0"/>
              <a:t>, M.; et al</a:t>
            </a:r>
            <a:r>
              <a:rPr lang="en-US" sz="1000" b="1" dirty="0" smtClean="0"/>
              <a:t>. JOURNAL </a:t>
            </a:r>
            <a:r>
              <a:rPr lang="en-US" sz="1000" b="1" dirty="0"/>
              <a:t>OF ALLOYS AND COMPOUNDS  Volume: 612   Pages: </a:t>
            </a:r>
            <a:r>
              <a:rPr lang="en-US" sz="1000" b="1" dirty="0" smtClean="0"/>
              <a:t>259-264, NOV </a:t>
            </a:r>
            <a:r>
              <a:rPr lang="en-US" sz="1000" b="1" dirty="0"/>
              <a:t>5 2014 </a:t>
            </a:r>
          </a:p>
          <a:p>
            <a:pPr marL="171450" indent="-171450">
              <a:buFont typeface="Wingdings" panose="05000000000000000000" pitchFamily="2" charset="2"/>
              <a:buChar char="q"/>
            </a:pPr>
            <a:endParaRPr lang="en-US" sz="1000" b="1" dirty="0"/>
          </a:p>
          <a:p>
            <a:pPr marL="171450" indent="-171450">
              <a:buFont typeface="Wingdings" panose="05000000000000000000" pitchFamily="2" charset="2"/>
              <a:buChar char="q"/>
            </a:pPr>
            <a:r>
              <a:rPr lang="en-US" sz="1000" b="1" dirty="0"/>
              <a:t> </a:t>
            </a:r>
            <a:r>
              <a:rPr lang="en-US" sz="1000" b="1" dirty="0" smtClean="0">
                <a:hlinkClick r:id="rId6"/>
              </a:rPr>
              <a:t>Advances </a:t>
            </a:r>
            <a:r>
              <a:rPr lang="en-US" sz="1000" b="1" dirty="0">
                <a:hlinkClick r:id="rId6"/>
              </a:rPr>
              <a:t>in synthesis of calcium phosphate crystals with controlled size and shape </a:t>
            </a:r>
            <a:endParaRPr lang="en-US" sz="1000" b="1" dirty="0"/>
          </a:p>
          <a:p>
            <a:r>
              <a:rPr lang="en-US" sz="1000" b="1" dirty="0" smtClean="0"/>
              <a:t>      By</a:t>
            </a:r>
            <a:r>
              <a:rPr lang="en-US" sz="1000" b="1" dirty="0"/>
              <a:t>: Lin, </a:t>
            </a:r>
            <a:r>
              <a:rPr lang="en-US" sz="1000" b="1" dirty="0" err="1"/>
              <a:t>Kaili</a:t>
            </a:r>
            <a:r>
              <a:rPr lang="en-US" sz="1000" b="1" dirty="0"/>
              <a:t>; Wu, </a:t>
            </a:r>
            <a:r>
              <a:rPr lang="en-US" sz="1000" b="1" dirty="0" err="1"/>
              <a:t>Chengtie</a:t>
            </a:r>
            <a:r>
              <a:rPr lang="en-US" sz="1000" b="1" dirty="0"/>
              <a:t>; Chang, </a:t>
            </a:r>
            <a:r>
              <a:rPr lang="en-US" sz="1000" b="1" dirty="0" smtClean="0"/>
              <a:t>Jiang, ACTA </a:t>
            </a:r>
            <a:r>
              <a:rPr lang="en-US" sz="1000" b="1" dirty="0"/>
              <a:t>BIOMATERIALIA  Volume: 10   Issue: 10   Pages: </a:t>
            </a:r>
            <a:r>
              <a:rPr lang="en-US" sz="1000" b="1" dirty="0" smtClean="0"/>
              <a:t>4071-4102, OCT </a:t>
            </a:r>
            <a:r>
              <a:rPr lang="en-US" sz="1000" b="1" dirty="0"/>
              <a:t>2014</a:t>
            </a:r>
          </a:p>
          <a:p>
            <a:pPr marL="171450" indent="-171450">
              <a:buFont typeface="Wingdings" panose="05000000000000000000" pitchFamily="2" charset="2"/>
              <a:buChar char="q"/>
            </a:pPr>
            <a:endParaRPr lang="en-US" sz="1000" b="1" dirty="0"/>
          </a:p>
          <a:p>
            <a:pPr marL="171450" indent="-171450">
              <a:buFont typeface="Wingdings" panose="05000000000000000000" pitchFamily="2" charset="2"/>
              <a:buChar char="q"/>
            </a:pPr>
            <a:r>
              <a:rPr lang="en-US" sz="1000" b="1" dirty="0">
                <a:hlinkClick r:id="rId7"/>
              </a:rPr>
              <a:t>A review on combustion synthesis intensification by means of microwave energy </a:t>
            </a:r>
            <a:endParaRPr lang="en-US" sz="1000" b="1" dirty="0"/>
          </a:p>
          <a:p>
            <a:r>
              <a:rPr lang="en-US" sz="1000" b="1" dirty="0" smtClean="0"/>
              <a:t>     By</a:t>
            </a:r>
            <a:r>
              <a:rPr lang="en-US" sz="1000" b="1" dirty="0"/>
              <a:t>: Rosa, Roberto; Veronesi, Paolo; </a:t>
            </a:r>
            <a:r>
              <a:rPr lang="en-US" sz="1000" b="1" dirty="0" err="1"/>
              <a:t>Leonelli</a:t>
            </a:r>
            <a:r>
              <a:rPr lang="en-US" sz="1000" b="1" dirty="0"/>
              <a:t>, </a:t>
            </a:r>
            <a:r>
              <a:rPr lang="en-US" sz="1000" b="1" dirty="0" smtClean="0"/>
              <a:t>Cristina, CHEMICAL </a:t>
            </a:r>
            <a:r>
              <a:rPr lang="en-US" sz="1000" b="1" dirty="0"/>
              <a:t>ENGINEERING AND PROCESSING  Volume: 71   </a:t>
            </a:r>
            <a:r>
              <a:rPr lang="en-US" sz="1000" b="1" dirty="0" smtClean="0"/>
              <a:t>Pages</a:t>
            </a:r>
            <a:r>
              <a:rPr lang="en-US" sz="1000" b="1" dirty="0"/>
              <a:t>: 2-18 </a:t>
            </a:r>
            <a:r>
              <a:rPr lang="en-US" sz="1000" b="1" dirty="0" smtClean="0"/>
              <a:t>, </a:t>
            </a:r>
            <a:r>
              <a:rPr lang="en-US" sz="1000" b="1" dirty="0"/>
              <a:t>SEP 2013 </a:t>
            </a:r>
          </a:p>
          <a:p>
            <a:r>
              <a:rPr lang="en-US" sz="1000" b="1" dirty="0"/>
              <a:t> </a:t>
            </a:r>
          </a:p>
          <a:p>
            <a:pPr marL="171450" indent="-171450">
              <a:buFont typeface="Wingdings" panose="05000000000000000000" pitchFamily="2" charset="2"/>
              <a:buChar char="q"/>
            </a:pPr>
            <a:r>
              <a:rPr lang="en-US" sz="1000" b="1" dirty="0" smtClean="0">
                <a:hlinkClick r:id="rId8"/>
              </a:rPr>
              <a:t>Lithium </a:t>
            </a:r>
            <a:r>
              <a:rPr lang="en-US" sz="1000" b="1" dirty="0">
                <a:hlinkClick r:id="rId8"/>
              </a:rPr>
              <a:t>manganese spinel materials for high-rate electrochemical applications </a:t>
            </a:r>
            <a:endParaRPr lang="en-US" sz="1000" b="1" dirty="0"/>
          </a:p>
          <a:p>
            <a:r>
              <a:rPr lang="en-US" sz="1000" b="1" dirty="0" smtClean="0"/>
              <a:t>     By</a:t>
            </a:r>
            <a:r>
              <a:rPr lang="en-US" sz="1000" b="1" dirty="0"/>
              <a:t>: </a:t>
            </a:r>
            <a:r>
              <a:rPr lang="en-US" sz="1000" b="1" dirty="0" err="1"/>
              <a:t>Potapenko</a:t>
            </a:r>
            <a:r>
              <a:rPr lang="en-US" sz="1000" b="1" dirty="0"/>
              <a:t>, Anna V.; </a:t>
            </a:r>
            <a:r>
              <a:rPr lang="en-US" sz="1000" b="1" dirty="0" err="1"/>
              <a:t>Kirillov</a:t>
            </a:r>
            <a:r>
              <a:rPr lang="en-US" sz="1000" b="1" dirty="0"/>
              <a:t>, </a:t>
            </a:r>
            <a:r>
              <a:rPr lang="en-US" sz="1000" b="1" dirty="0" err="1"/>
              <a:t>Sviatoslav</a:t>
            </a:r>
            <a:r>
              <a:rPr lang="en-US" sz="1000" b="1" dirty="0"/>
              <a:t> A</a:t>
            </a:r>
            <a:r>
              <a:rPr lang="en-US" sz="1000" b="1" dirty="0" smtClean="0"/>
              <a:t>. JOURNAL </a:t>
            </a:r>
            <a:r>
              <a:rPr lang="en-US" sz="1000" b="1" dirty="0"/>
              <a:t>OF ENERGY CHEMISTRY  Volume: 23   Issue: 5   Pages: 543-558 , </a:t>
            </a:r>
            <a:r>
              <a:rPr lang="en-US" sz="1000" b="1" dirty="0" smtClean="0"/>
              <a:t>SEP </a:t>
            </a:r>
            <a:r>
              <a:rPr lang="en-US" sz="1000" b="1" dirty="0"/>
              <a:t>2014 </a:t>
            </a:r>
          </a:p>
          <a:p>
            <a:r>
              <a:rPr lang="en-US" sz="1000" b="1" dirty="0"/>
              <a:t> </a:t>
            </a:r>
          </a:p>
          <a:p>
            <a:pPr marL="171450" indent="-171450">
              <a:buFont typeface="Wingdings" panose="05000000000000000000" pitchFamily="2" charset="2"/>
              <a:buChar char="q"/>
            </a:pPr>
            <a:r>
              <a:rPr lang="en-US" sz="1000" b="1" dirty="0">
                <a:hlinkClick r:id="rId9"/>
              </a:rPr>
              <a:t>Magnetic polymer nanocomposites for environmental and biomedical applications </a:t>
            </a:r>
            <a:endParaRPr lang="en-US" sz="1000" b="1" dirty="0"/>
          </a:p>
          <a:p>
            <a:r>
              <a:rPr lang="en-US" sz="1000" b="1" dirty="0" smtClean="0"/>
              <a:t>     By</a:t>
            </a:r>
            <a:r>
              <a:rPr lang="en-US" sz="1000" b="1" dirty="0"/>
              <a:t>: </a:t>
            </a:r>
            <a:r>
              <a:rPr lang="en-US" sz="1000" b="1" dirty="0" err="1"/>
              <a:t>Kalia</a:t>
            </a:r>
            <a:r>
              <a:rPr lang="en-US" sz="1000" b="1" dirty="0"/>
              <a:t>, </a:t>
            </a:r>
            <a:r>
              <a:rPr lang="en-US" sz="1000" b="1" dirty="0" err="1"/>
              <a:t>Susheel</a:t>
            </a:r>
            <a:r>
              <a:rPr lang="en-US" sz="1000" b="1" dirty="0"/>
              <a:t>; Kango, </a:t>
            </a:r>
            <a:r>
              <a:rPr lang="en-US" sz="1000" b="1" dirty="0" err="1"/>
              <a:t>Sarita</a:t>
            </a:r>
            <a:r>
              <a:rPr lang="en-US" sz="1000" b="1" dirty="0"/>
              <a:t>; Kumar, Amit; et al</a:t>
            </a:r>
            <a:r>
              <a:rPr lang="en-US" sz="1000" b="1" dirty="0" smtClean="0"/>
              <a:t>. COLLOID </a:t>
            </a:r>
            <a:r>
              <a:rPr lang="en-US" sz="1000" b="1" dirty="0"/>
              <a:t>AND POLYMER SCIENCE  Volume: 292 </a:t>
            </a:r>
            <a:r>
              <a:rPr lang="en-US" sz="1000" b="1" dirty="0" smtClean="0"/>
              <a:t>(9) </a:t>
            </a:r>
            <a:r>
              <a:rPr lang="en-US" sz="1000" b="1" dirty="0"/>
              <a:t>  Pages: </a:t>
            </a:r>
            <a:r>
              <a:rPr lang="en-US" sz="1000" b="1" dirty="0" smtClean="0"/>
              <a:t>2025-2052. SEP </a:t>
            </a:r>
            <a:r>
              <a:rPr lang="en-US" sz="1000" b="1" dirty="0"/>
              <a:t>2014 </a:t>
            </a:r>
          </a:p>
          <a:p>
            <a:r>
              <a:rPr lang="en-US" sz="1000" b="1" dirty="0"/>
              <a:t> </a:t>
            </a:r>
          </a:p>
          <a:p>
            <a:pPr marL="171450" indent="-171450">
              <a:buFont typeface="Wingdings" panose="05000000000000000000" pitchFamily="2" charset="2"/>
              <a:buChar char="q"/>
            </a:pPr>
            <a:r>
              <a:rPr lang="en-US" sz="1000" b="1" dirty="0" smtClean="0">
                <a:hlinkClick r:id="rId10"/>
              </a:rPr>
              <a:t>Comparison </a:t>
            </a:r>
            <a:r>
              <a:rPr lang="en-US" sz="1000" b="1" dirty="0">
                <a:hlinkClick r:id="rId10"/>
              </a:rPr>
              <a:t>of Reactive and Non-Reactive Spark Plasma Sintering Routes for the Fabrication of Monolithic and </a:t>
            </a:r>
            <a:endParaRPr lang="en-US" sz="1000" b="1" dirty="0" smtClean="0">
              <a:hlinkClick r:id="rId10"/>
            </a:endParaRPr>
          </a:p>
          <a:p>
            <a:r>
              <a:rPr lang="en-US" sz="1000" b="1" dirty="0" smtClean="0">
                <a:hlinkClick r:id="rId10"/>
              </a:rPr>
              <a:t>     Composite </a:t>
            </a:r>
            <a:r>
              <a:rPr lang="en-US" sz="1000" b="1" dirty="0">
                <a:hlinkClick r:id="rId10"/>
              </a:rPr>
              <a:t>Ultra High Temperature Ceramics (UHTC) Materials </a:t>
            </a:r>
            <a:endParaRPr lang="en-US" sz="1000" b="1" dirty="0" smtClean="0"/>
          </a:p>
          <a:p>
            <a:r>
              <a:rPr lang="en-US" sz="1000" b="1" dirty="0" smtClean="0"/>
              <a:t>     By</a:t>
            </a:r>
            <a:r>
              <a:rPr lang="en-US" sz="1000" b="1" dirty="0"/>
              <a:t>: </a:t>
            </a:r>
            <a:r>
              <a:rPr lang="en-US" sz="1000" b="1" dirty="0" err="1"/>
              <a:t>Orru</a:t>
            </a:r>
            <a:r>
              <a:rPr lang="en-US" sz="1000" b="1" dirty="0"/>
              <a:t>, Roberto; Cao, </a:t>
            </a:r>
            <a:r>
              <a:rPr lang="en-US" sz="1000" b="1" dirty="0" smtClean="0"/>
              <a:t>Giacomo MATERIALS</a:t>
            </a:r>
            <a:r>
              <a:rPr lang="en-US" sz="1000" b="1" dirty="0"/>
              <a:t>  Volume: 6   Issue: 5   Pages: 1566-1583 </a:t>
            </a:r>
            <a:r>
              <a:rPr lang="en-US" sz="1000" b="1" dirty="0" smtClean="0"/>
              <a:t>,</a:t>
            </a:r>
            <a:r>
              <a:rPr lang="en-US" sz="1000" b="1" dirty="0"/>
              <a:t> </a:t>
            </a:r>
            <a:r>
              <a:rPr lang="en-US" sz="1000" b="1" dirty="0" smtClean="0"/>
              <a:t>MAY </a:t>
            </a:r>
            <a:r>
              <a:rPr lang="en-US" sz="1000" b="1" dirty="0"/>
              <a:t>2013 </a:t>
            </a:r>
            <a:endParaRPr lang="en-US" sz="1000" b="1" dirty="0" smtClean="0"/>
          </a:p>
          <a:p>
            <a:pPr marL="171450" indent="-171450">
              <a:buFont typeface="Wingdings" panose="05000000000000000000" pitchFamily="2" charset="2"/>
              <a:buChar char="q"/>
            </a:pPr>
            <a:endParaRPr lang="en-US" sz="1000" b="1" dirty="0" smtClean="0">
              <a:hlinkClick r:id="rId11"/>
            </a:endParaRPr>
          </a:p>
          <a:p>
            <a:pPr marL="171450" indent="-171450">
              <a:buFont typeface="Wingdings" panose="05000000000000000000" pitchFamily="2" charset="2"/>
              <a:buChar char="q"/>
            </a:pPr>
            <a:r>
              <a:rPr lang="en-US" sz="1000" b="1" dirty="0" smtClean="0">
                <a:hlinkClick r:id="rId11"/>
              </a:rPr>
              <a:t>Recent </a:t>
            </a:r>
            <a:r>
              <a:rPr lang="en-US" sz="1000" b="1" dirty="0">
                <a:hlinkClick r:id="rId11"/>
              </a:rPr>
              <a:t>progress in the field of </a:t>
            </a:r>
            <a:r>
              <a:rPr lang="en-US" sz="1000" b="1" dirty="0">
                <a:solidFill>
                  <a:srgbClr val="FFFF00"/>
                </a:solidFill>
                <a:hlinkClick r:id="rId11"/>
              </a:rPr>
              <a:t>multicomponent bioactive nanostructured films </a:t>
            </a:r>
            <a:endParaRPr lang="en-US" sz="1000" b="1" dirty="0">
              <a:solidFill>
                <a:srgbClr val="FFFF00"/>
              </a:solidFill>
            </a:endParaRPr>
          </a:p>
          <a:p>
            <a:r>
              <a:rPr lang="en-US" sz="1000" b="1" dirty="0" smtClean="0"/>
              <a:t>     By</a:t>
            </a:r>
            <a:r>
              <a:rPr lang="en-US" sz="1000" b="1" dirty="0"/>
              <a:t>: </a:t>
            </a:r>
            <a:r>
              <a:rPr lang="en-US" sz="1000" b="1" dirty="0" err="1"/>
              <a:t>Shtansky</a:t>
            </a:r>
            <a:r>
              <a:rPr lang="en-US" sz="1000" b="1" dirty="0"/>
              <a:t>, Dmitry V.; </a:t>
            </a:r>
            <a:r>
              <a:rPr lang="en-US" sz="1000" b="1" dirty="0" err="1"/>
              <a:t>Levashov</a:t>
            </a:r>
            <a:r>
              <a:rPr lang="en-US" sz="1000" b="1" dirty="0"/>
              <a:t>, </a:t>
            </a:r>
            <a:r>
              <a:rPr lang="en-US" sz="1000" b="1" dirty="0" err="1"/>
              <a:t>Evgeny</a:t>
            </a:r>
            <a:r>
              <a:rPr lang="en-US" sz="1000" b="1" dirty="0"/>
              <a:t> A.; </a:t>
            </a:r>
            <a:r>
              <a:rPr lang="en-US" sz="1000" b="1" dirty="0" err="1"/>
              <a:t>Batenina</a:t>
            </a:r>
            <a:r>
              <a:rPr lang="en-US" sz="1000" b="1" dirty="0"/>
              <a:t>, Irina V.; et al</a:t>
            </a:r>
            <a:r>
              <a:rPr lang="en-US" sz="1000" b="1" dirty="0" smtClean="0"/>
              <a:t>. RSC </a:t>
            </a:r>
            <a:r>
              <a:rPr lang="en-US" sz="1000" b="1" dirty="0"/>
              <a:t>ADVANCES  Volume: 3   Issue: 28   Pages: </a:t>
            </a:r>
            <a:r>
              <a:rPr lang="en-US" sz="1000" b="1" dirty="0" smtClean="0"/>
              <a:t>11107-11115,  </a:t>
            </a:r>
            <a:r>
              <a:rPr lang="en-US" sz="1000" b="1" dirty="0"/>
              <a:t>2013 </a:t>
            </a:r>
          </a:p>
          <a:p>
            <a:r>
              <a:rPr lang="en-US" sz="1000" b="1" dirty="0"/>
              <a:t> </a:t>
            </a:r>
          </a:p>
          <a:p>
            <a:pPr marL="171450" indent="-171450">
              <a:buFont typeface="Wingdings" panose="05000000000000000000" pitchFamily="2" charset="2"/>
              <a:buChar char="q"/>
            </a:pPr>
            <a:r>
              <a:rPr lang="en-US" sz="1000" b="1" dirty="0">
                <a:hlinkClick r:id="rId12"/>
              </a:rPr>
              <a:t>Preparation of ceramic nanoparticles via cellulose-assisted glycine nitrate process</a:t>
            </a:r>
            <a:endParaRPr lang="en-US" sz="1000" b="1" dirty="0"/>
          </a:p>
          <a:p>
            <a:r>
              <a:rPr lang="en-US" sz="1000" b="1" dirty="0" smtClean="0"/>
              <a:t>     By</a:t>
            </a:r>
            <a:r>
              <a:rPr lang="en-US" sz="1000" b="1" dirty="0"/>
              <a:t>: </a:t>
            </a:r>
            <a:r>
              <a:rPr lang="en-US" sz="1000" b="1" dirty="0" err="1"/>
              <a:t>Birol</a:t>
            </a:r>
            <a:r>
              <a:rPr lang="en-US" sz="1000" b="1" dirty="0"/>
              <a:t>, </a:t>
            </a:r>
            <a:r>
              <a:rPr lang="en-US" sz="1000" b="1" dirty="0" err="1"/>
              <a:t>Hansu</a:t>
            </a:r>
            <a:r>
              <a:rPr lang="en-US" sz="1000" b="1" dirty="0"/>
              <a:t>; Rambo, Carlos Renato; </a:t>
            </a:r>
            <a:r>
              <a:rPr lang="en-US" sz="1000" b="1" dirty="0" err="1"/>
              <a:t>Guiotoku</a:t>
            </a:r>
            <a:r>
              <a:rPr lang="en-US" sz="1000" b="1" dirty="0"/>
              <a:t>, Marcela; et al</a:t>
            </a:r>
            <a:r>
              <a:rPr lang="en-US" sz="1000" b="1" dirty="0" smtClean="0"/>
              <a:t>. RSC </a:t>
            </a:r>
            <a:r>
              <a:rPr lang="en-US" sz="1000" b="1" dirty="0"/>
              <a:t>ADVANCES  Volume: 3   Issue: 9   Pages: </a:t>
            </a:r>
            <a:r>
              <a:rPr lang="en-US" sz="1000" b="1" dirty="0" smtClean="0"/>
              <a:t>2873-2884, 2013</a:t>
            </a:r>
            <a:r>
              <a:rPr lang="en-US" sz="1000" b="1" dirty="0"/>
              <a:t> </a:t>
            </a:r>
            <a:r>
              <a:rPr lang="en-US" b="1" dirty="0"/>
              <a:t>  </a:t>
            </a:r>
          </a:p>
        </p:txBody>
      </p:sp>
    </p:spTree>
    <p:extLst>
      <p:ext uri="{BB962C8B-B14F-4D97-AF65-F5344CB8AC3E}">
        <p14:creationId xmlns:p14="http://schemas.microsoft.com/office/powerpoint/2010/main" val="867372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88" y="141853"/>
            <a:ext cx="6554867" cy="947351"/>
          </a:xfrm>
        </p:spPr>
        <p:txBody>
          <a:bodyPr>
            <a:normAutofit fontScale="90000"/>
          </a:bodyPr>
          <a:lstStyle/>
          <a:p>
            <a:r>
              <a:rPr lang="en-US" b="1" dirty="0" smtClean="0">
                <a:solidFill>
                  <a:srgbClr val="FFFF00"/>
                </a:solidFill>
              </a:rPr>
              <a:t>Upcoming PROJECTS: 2015-2016</a:t>
            </a:r>
            <a:endParaRPr lang="en-US" b="1" dirty="0">
              <a:solidFill>
                <a:srgbClr val="FFFF00"/>
              </a:solidFill>
            </a:endParaRPr>
          </a:p>
        </p:txBody>
      </p:sp>
      <p:sp>
        <p:nvSpPr>
          <p:cNvPr id="5" name="TextBox 4"/>
          <p:cNvSpPr txBox="1"/>
          <p:nvPr/>
        </p:nvSpPr>
        <p:spPr>
          <a:xfrm>
            <a:off x="453081" y="1145060"/>
            <a:ext cx="3873176" cy="1200329"/>
          </a:xfrm>
          <a:prstGeom prst="rect">
            <a:avLst/>
          </a:prstGeom>
          <a:noFill/>
          <a:ln w="25400">
            <a:solidFill>
              <a:schemeClr val="tx1"/>
            </a:solidFill>
          </a:ln>
        </p:spPr>
        <p:txBody>
          <a:bodyPr wrap="none" rtlCol="0">
            <a:spAutoFit/>
          </a:bodyPr>
          <a:lstStyle/>
          <a:p>
            <a:pPr marL="285750" indent="-285750">
              <a:buFont typeface="Wingdings" panose="05000000000000000000" pitchFamily="2" charset="2"/>
              <a:buChar char="q"/>
            </a:pPr>
            <a:r>
              <a:rPr lang="en-US" b="1" dirty="0" smtClean="0"/>
              <a:t>Book: </a:t>
            </a:r>
            <a:r>
              <a:rPr lang="en-US" b="1" cap="small" dirty="0" smtClean="0">
                <a:solidFill>
                  <a:srgbClr val="FFFF00"/>
                </a:solidFill>
              </a:rPr>
              <a:t>Energetic Nanomaterials</a:t>
            </a:r>
            <a:endParaRPr lang="en-US" b="1" dirty="0" smtClean="0">
              <a:solidFill>
                <a:srgbClr val="FFFF00"/>
              </a:solidFill>
            </a:endParaRPr>
          </a:p>
          <a:p>
            <a:r>
              <a:rPr lang="en-US" b="1" dirty="0" smtClean="0"/>
              <a:t>ISBN: 9780128027103</a:t>
            </a:r>
          </a:p>
          <a:p>
            <a:r>
              <a:rPr lang="en-US" b="1" dirty="0" smtClean="0"/>
              <a:t>Edited by V. </a:t>
            </a:r>
            <a:r>
              <a:rPr lang="en-US" b="1" dirty="0" err="1" smtClean="0"/>
              <a:t>Zarko</a:t>
            </a:r>
            <a:endParaRPr lang="en-US" b="1" dirty="0" smtClean="0"/>
          </a:p>
          <a:p>
            <a:r>
              <a:rPr lang="en-US" b="1" i="1" dirty="0" smtClean="0"/>
              <a:t>Elsevier</a:t>
            </a:r>
            <a:endParaRPr lang="en-US" b="1" i="1" dirty="0"/>
          </a:p>
        </p:txBody>
      </p:sp>
      <p:sp>
        <p:nvSpPr>
          <p:cNvPr id="6" name="TextBox 5"/>
          <p:cNvSpPr txBox="1"/>
          <p:nvPr/>
        </p:nvSpPr>
        <p:spPr>
          <a:xfrm>
            <a:off x="453081" y="2896705"/>
            <a:ext cx="6649577" cy="1261884"/>
          </a:xfrm>
          <a:prstGeom prst="rect">
            <a:avLst/>
          </a:prstGeom>
          <a:noFill/>
          <a:ln w="25400">
            <a:solidFill>
              <a:schemeClr val="tx1"/>
            </a:solidFill>
          </a:ln>
        </p:spPr>
        <p:txBody>
          <a:bodyPr wrap="none" rtlCol="0">
            <a:spAutoFit/>
          </a:bodyPr>
          <a:lstStyle/>
          <a:p>
            <a:pPr marL="285750" indent="-285750">
              <a:buFont typeface="Wingdings" panose="05000000000000000000" pitchFamily="2" charset="2"/>
              <a:buChar char="q"/>
            </a:pPr>
            <a:r>
              <a:rPr lang="en-US" dirty="0" smtClean="0"/>
              <a:t> </a:t>
            </a:r>
            <a:r>
              <a:rPr lang="en-US" b="1" dirty="0" smtClean="0"/>
              <a:t>Book:</a:t>
            </a:r>
            <a:r>
              <a:rPr lang="en-US" dirty="0" smtClean="0"/>
              <a:t> </a:t>
            </a:r>
            <a:r>
              <a:rPr lang="en-US" sz="1600" b="1" dirty="0" smtClean="0">
                <a:solidFill>
                  <a:srgbClr val="FFFF00"/>
                </a:solidFill>
              </a:rPr>
              <a:t>CONCISE </a:t>
            </a:r>
            <a:r>
              <a:rPr lang="en-US" sz="1600" b="1" dirty="0">
                <a:solidFill>
                  <a:srgbClr val="FFFF00"/>
                </a:solidFill>
              </a:rPr>
              <a:t>ENCYCLOPEDIA OF COMBUSTION SYNTHESIS: </a:t>
            </a:r>
            <a:endParaRPr lang="en-US" sz="1600" b="1" dirty="0" smtClean="0">
              <a:solidFill>
                <a:srgbClr val="FFFF00"/>
              </a:solidFill>
            </a:endParaRPr>
          </a:p>
          <a:p>
            <a:r>
              <a:rPr lang="en-US" sz="1600" b="1" dirty="0" smtClean="0">
                <a:solidFill>
                  <a:srgbClr val="FFFF00"/>
                </a:solidFill>
              </a:rPr>
              <a:t>HISTORY</a:t>
            </a:r>
            <a:r>
              <a:rPr lang="en-US" sz="1600" b="1" dirty="0">
                <a:solidFill>
                  <a:srgbClr val="FFFF00"/>
                </a:solidFill>
              </a:rPr>
              <a:t>, THEORY, TECHNOLOGY, AND PRODUCTS </a:t>
            </a:r>
            <a:endParaRPr lang="en-US" sz="1600" b="1" dirty="0" smtClean="0">
              <a:solidFill>
                <a:srgbClr val="FFFF00"/>
              </a:solidFill>
            </a:endParaRPr>
          </a:p>
          <a:p>
            <a:r>
              <a:rPr lang="en-US" sz="1200" dirty="0"/>
              <a:t>E</a:t>
            </a:r>
            <a:r>
              <a:rPr lang="en-US" sz="1200" dirty="0" smtClean="0"/>
              <a:t>dited </a:t>
            </a:r>
            <a:r>
              <a:rPr lang="en-US" sz="1200" dirty="0"/>
              <a:t>by </a:t>
            </a:r>
            <a:r>
              <a:rPr lang="en-US" sz="1200" b="1" dirty="0" err="1" smtClean="0"/>
              <a:t>I.Borovinskaya</a:t>
            </a:r>
            <a:r>
              <a:rPr lang="en-US" sz="1200" b="1" dirty="0"/>
              <a:t>, </a:t>
            </a:r>
            <a:r>
              <a:rPr lang="en-US" sz="1200" b="1" dirty="0" smtClean="0"/>
              <a:t>A. </a:t>
            </a:r>
            <a:r>
              <a:rPr lang="en-US" sz="1200" b="1" dirty="0" err="1"/>
              <a:t>Gromov</a:t>
            </a:r>
            <a:r>
              <a:rPr lang="en-US" sz="1200" b="1" dirty="0"/>
              <a:t>, </a:t>
            </a:r>
            <a:r>
              <a:rPr lang="en-US" sz="1200" b="1" dirty="0" smtClean="0"/>
              <a:t>Y. </a:t>
            </a:r>
            <a:r>
              <a:rPr lang="en-US" sz="1200" b="1" dirty="0" err="1"/>
              <a:t>Maksimov</a:t>
            </a:r>
            <a:r>
              <a:rPr lang="en-US" sz="1200" b="1" dirty="0"/>
              <a:t>, </a:t>
            </a:r>
            <a:endParaRPr lang="en-US" sz="1200" b="1" dirty="0" smtClean="0"/>
          </a:p>
          <a:p>
            <a:pPr marL="228600" indent="-228600">
              <a:buAutoNum type="alphaUcPeriod"/>
            </a:pPr>
            <a:r>
              <a:rPr lang="en-US" sz="1200" b="1" dirty="0" err="1" smtClean="0"/>
              <a:t>Rogachev</a:t>
            </a:r>
            <a:r>
              <a:rPr lang="en-US" sz="1200" b="1" dirty="0"/>
              <a:t>, </a:t>
            </a:r>
            <a:r>
              <a:rPr lang="en-US" sz="1200" b="1" dirty="0" smtClean="0"/>
              <a:t>E. </a:t>
            </a:r>
            <a:r>
              <a:rPr lang="en-US" sz="1200" b="1" dirty="0" err="1" smtClean="0"/>
              <a:t>Levashov</a:t>
            </a:r>
            <a:r>
              <a:rPr lang="en-US" sz="1200" b="1" dirty="0"/>
              <a:t>, and </a:t>
            </a:r>
            <a:r>
              <a:rPr lang="en-US" sz="1200" b="1" dirty="0" smtClean="0"/>
              <a:t>A. </a:t>
            </a:r>
            <a:r>
              <a:rPr lang="en-US" sz="1200" b="1" dirty="0"/>
              <a:t>Mukasyan </a:t>
            </a:r>
            <a:endParaRPr lang="en-US" sz="1200" b="1" dirty="0" smtClean="0"/>
          </a:p>
          <a:p>
            <a:r>
              <a:rPr lang="en-US" b="1" i="1" dirty="0" smtClean="0"/>
              <a:t>Elsevier</a:t>
            </a:r>
            <a:endParaRPr lang="en-US" b="1" i="1" dirty="0"/>
          </a:p>
        </p:txBody>
      </p:sp>
      <p:sp>
        <p:nvSpPr>
          <p:cNvPr id="7" name="TextBox 6"/>
          <p:cNvSpPr txBox="1"/>
          <p:nvPr/>
        </p:nvSpPr>
        <p:spPr>
          <a:xfrm>
            <a:off x="453081" y="4679128"/>
            <a:ext cx="5945858" cy="1107996"/>
          </a:xfrm>
          <a:prstGeom prst="rect">
            <a:avLst/>
          </a:prstGeom>
          <a:noFill/>
          <a:ln w="25400">
            <a:solidFill>
              <a:schemeClr val="tx1"/>
            </a:solidFill>
          </a:ln>
        </p:spPr>
        <p:txBody>
          <a:bodyPr wrap="none" rtlCol="0">
            <a:spAutoFit/>
          </a:bodyPr>
          <a:lstStyle/>
          <a:p>
            <a:pPr marL="285750" indent="-285750">
              <a:buFont typeface="Wingdings" panose="05000000000000000000" pitchFamily="2" charset="2"/>
              <a:buChar char="q"/>
            </a:pPr>
            <a:r>
              <a:rPr lang="en-US" dirty="0" smtClean="0"/>
              <a:t> </a:t>
            </a:r>
            <a:r>
              <a:rPr lang="en-US" b="1" dirty="0" smtClean="0"/>
              <a:t>Invited Review to </a:t>
            </a:r>
            <a:r>
              <a:rPr lang="en-US" b="1" i="1" dirty="0" smtClean="0">
                <a:solidFill>
                  <a:srgbClr val="002060"/>
                </a:solidFill>
              </a:rPr>
              <a:t>Chemical Reviews</a:t>
            </a:r>
            <a:r>
              <a:rPr lang="en-US" dirty="0" smtClean="0"/>
              <a:t>: </a:t>
            </a:r>
          </a:p>
          <a:p>
            <a:r>
              <a:rPr lang="en-US" b="1" cap="small" dirty="0" smtClean="0">
                <a:solidFill>
                  <a:srgbClr val="FFFF00"/>
                </a:solidFill>
              </a:rPr>
              <a:t>Solution </a:t>
            </a:r>
            <a:r>
              <a:rPr lang="en-US" b="1" cap="small" dirty="0">
                <a:solidFill>
                  <a:srgbClr val="FFFF00"/>
                </a:solidFill>
              </a:rPr>
              <a:t>Combustion Synthesis of Nanoscale Materials</a:t>
            </a:r>
            <a:endParaRPr lang="en-US" cap="small" dirty="0">
              <a:solidFill>
                <a:srgbClr val="FFFF00"/>
              </a:solidFill>
            </a:endParaRPr>
          </a:p>
          <a:p>
            <a:r>
              <a:rPr lang="en-US" sz="1200" b="1" dirty="0" smtClean="0"/>
              <a:t>by </a:t>
            </a:r>
            <a:r>
              <a:rPr lang="en-US" sz="1200" b="1" dirty="0" err="1" smtClean="0"/>
              <a:t>A.Varma</a:t>
            </a:r>
            <a:r>
              <a:rPr lang="en-US" sz="1200" b="1" dirty="0" smtClean="0"/>
              <a:t>, A. Mukasyan, </a:t>
            </a:r>
            <a:r>
              <a:rPr lang="en-US" sz="1200" b="1" dirty="0" err="1" smtClean="0"/>
              <a:t>A.Rogachev</a:t>
            </a:r>
            <a:r>
              <a:rPr lang="en-US" sz="1200" b="1" dirty="0" smtClean="0"/>
              <a:t> and K. </a:t>
            </a:r>
            <a:r>
              <a:rPr lang="en-US" sz="1200" b="1" dirty="0" err="1" smtClean="0"/>
              <a:t>Manukyan</a:t>
            </a:r>
            <a:r>
              <a:rPr lang="en-US" sz="1200" b="1" dirty="0" smtClean="0"/>
              <a:t> </a:t>
            </a:r>
          </a:p>
          <a:p>
            <a:r>
              <a:rPr lang="en-US" b="1" i="1" dirty="0" smtClean="0"/>
              <a:t>ACS Publication</a:t>
            </a:r>
            <a:endParaRPr lang="en-US" b="1" i="1" dirty="0"/>
          </a:p>
        </p:txBody>
      </p:sp>
    </p:spTree>
    <p:extLst>
      <p:ext uri="{BB962C8B-B14F-4D97-AF65-F5344CB8AC3E}">
        <p14:creationId xmlns:p14="http://schemas.microsoft.com/office/powerpoint/2010/main" val="786807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Легкий дым">
  <a:themeElements>
    <a:clrScheme name="Легкий дым">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4943</TotalTime>
  <Words>3976</Words>
  <Application>Microsoft Office PowerPoint</Application>
  <PresentationFormat>On-screen Show (4:3)</PresentationFormat>
  <Paragraphs>571</Paragraphs>
  <Slides>34</Slides>
  <Notes>1</Notes>
  <HiddenSlides>0</HiddenSlides>
  <MMClips>3</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3</vt:i4>
      </vt:variant>
      <vt:variant>
        <vt:lpstr>Slide Titles</vt:lpstr>
      </vt:variant>
      <vt:variant>
        <vt:i4>34</vt:i4>
      </vt:variant>
    </vt:vector>
  </HeadingPairs>
  <TitlesOfParts>
    <vt:vector size="60" baseType="lpstr">
      <vt:lpstr>Batang</vt:lpstr>
      <vt:lpstr>굴림</vt:lpstr>
      <vt:lpstr>Malgun Gothic</vt:lpstr>
      <vt:lpstr>ＭＳ Ｐゴシック</vt:lpstr>
      <vt:lpstr>ＭＳ Ｐゴシック</vt:lpstr>
      <vt:lpstr>PMingLiU</vt:lpstr>
      <vt:lpstr>Arial</vt:lpstr>
      <vt:lpstr>Arial</vt:lpstr>
      <vt:lpstr>Arial Narrow</vt:lpstr>
      <vt:lpstr>Calibri</vt:lpstr>
      <vt:lpstr>Century Gothic</vt:lpstr>
      <vt:lpstr>Gill Sans</vt:lpstr>
      <vt:lpstr>HY중고딕</vt:lpstr>
      <vt:lpstr>Sylfaen</vt:lpstr>
      <vt:lpstr>Times New Roman</vt:lpstr>
      <vt:lpstr>Wingdings</vt:lpstr>
      <vt:lpstr>Wingdings 3</vt:lpstr>
      <vt:lpstr>ヒラギノ角ゴ ProN W3</vt:lpstr>
      <vt:lpstr>Slice</vt:lpstr>
      <vt:lpstr>Default Design</vt:lpstr>
      <vt:lpstr>1_Тема Office</vt:lpstr>
      <vt:lpstr>Office Theme</vt:lpstr>
      <vt:lpstr>5_Легкий дым</vt:lpstr>
      <vt:lpstr>Origin Graph</vt:lpstr>
      <vt:lpstr>Graph</vt:lpstr>
      <vt:lpstr>Image</vt:lpstr>
      <vt:lpstr>Recent Advances in Combustion Synthesis of Materials (Overview) </vt:lpstr>
      <vt:lpstr>PowerPoint Presentation</vt:lpstr>
      <vt:lpstr>PowerPoint Presentation</vt:lpstr>
      <vt:lpstr>Statistics On Publications: SHS + CS </vt:lpstr>
      <vt:lpstr>PowerPoint Presentation</vt:lpstr>
      <vt:lpstr> International Journal of Self-Propagating High-Temperature Synthesis</vt:lpstr>
      <vt:lpstr>PowerPoint Presentation</vt:lpstr>
      <vt:lpstr>Reviews: 2013-2015</vt:lpstr>
      <vt:lpstr>Upcoming PROJECTS: 2015-2016</vt:lpstr>
      <vt:lpstr>Recent Advances in CS: Scientific directions </vt:lpstr>
      <vt:lpstr>Reactive Nano-Systems </vt:lpstr>
      <vt:lpstr>High Energy Ball Milling or Mechanical activation</vt:lpstr>
      <vt:lpstr>PowerPoint Presentation</vt:lpstr>
      <vt:lpstr>PowerPoint Presentation</vt:lpstr>
      <vt:lpstr>PowerPoint Presentation</vt:lpstr>
      <vt:lpstr>PowerPoint Presentation</vt:lpstr>
      <vt:lpstr>Low-temperature fabrication of high-performance metal oxide thin-film electronics via Combustion Processing</vt:lpstr>
      <vt:lpstr>Spray-combustion synthesis: Efficient solution route to high-performance oxide transistors</vt:lpstr>
      <vt:lpstr>Catalyst by SCS</vt:lpstr>
      <vt:lpstr>Combustion Synthesis of  2D-Structures</vt:lpstr>
      <vt:lpstr>PowerPoint Presentation</vt:lpstr>
      <vt:lpstr>PowerPoint Presentation</vt:lpstr>
      <vt:lpstr>In situ synthesis and consolidation of ZrB2 by reactive Spark Plasma Sinteringr </vt:lpstr>
      <vt:lpstr>PowerPoint Presentation</vt:lpstr>
      <vt:lpstr>PowerPoint Presentation</vt:lpstr>
      <vt:lpstr>PowerPoint Presentation</vt:lpstr>
      <vt:lpstr>Molecular dynamics simulations of the reaction mechanism in Ni/Al reactive intermetallics</vt:lpstr>
      <vt:lpstr>PowerPoint Presentation</vt:lpstr>
      <vt:lpstr>PowerPoint Presentation</vt:lpstr>
      <vt:lpstr>Concluding Remarks</vt:lpstr>
      <vt:lpstr>PowerPoint Presentation</vt:lpstr>
      <vt:lpstr>Concluding Remarks</vt:lpstr>
      <vt:lpstr>With development of novel SHS/CS methods, including solution combustion synthesis, it appears that almost any type of materials can be fabricated by using combustion phenomenon!!  NO limitations!!   We are material science magicians!  If it is so, we may use currently very popular and effective approach, which consider analysis of rapidly changing state-of-art  problems in material science, for example, suggested by novel theoretical models, and rapidly demonstrate the shs/cs capabilities in solving these problems.    Such “populistic” approach, that is used by many material science groups all over the world, allows put the shs/cs in the first raw of the most popular and widely used scientific directions thus bringing world recognition, funding and bright future  but we have to stick with our trademark:  any novel direction should be then supported by deep fundamental studies of the observed phenomena.         </vt:lpstr>
      <vt:lpstr>Acknowledgement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Alexander Mukasyan</cp:lastModifiedBy>
  <cp:revision>203</cp:revision>
  <dcterms:created xsi:type="dcterms:W3CDTF">2015-10-03T18:24:56Z</dcterms:created>
  <dcterms:modified xsi:type="dcterms:W3CDTF">2015-10-11T20:31:09Z</dcterms:modified>
</cp:coreProperties>
</file>