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6" r:id="rId1"/>
    <p:sldMasterId id="2147483773" r:id="rId2"/>
  </p:sldMasterIdLst>
  <p:notesMasterIdLst>
    <p:notesMasterId r:id="rId17"/>
  </p:notesMasterIdLst>
  <p:sldIdLst>
    <p:sldId id="355" r:id="rId3"/>
    <p:sldId id="343" r:id="rId4"/>
    <p:sldId id="344" r:id="rId5"/>
    <p:sldId id="345" r:id="rId6"/>
    <p:sldId id="346" r:id="rId7"/>
    <p:sldId id="366" r:id="rId8"/>
    <p:sldId id="364" r:id="rId9"/>
    <p:sldId id="365" r:id="rId10"/>
    <p:sldId id="347" r:id="rId11"/>
    <p:sldId id="360" r:id="rId12"/>
    <p:sldId id="368" r:id="rId13"/>
    <p:sldId id="359" r:id="rId14"/>
    <p:sldId id="369" r:id="rId15"/>
    <p:sldId id="358" r:id="rId16"/>
  </p:sldIdLst>
  <p:sldSz cx="9144000" cy="6858000" type="screen4x3"/>
  <p:notesSz cx="6797675" cy="9928225"/>
  <p:defaultTextStyle>
    <a:defPPr>
      <a:defRPr lang="ko-KR"/>
    </a:defPPr>
    <a:lvl1pPr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1pPr>
    <a:lvl2pPr marL="4572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2pPr>
    <a:lvl3pPr marL="9144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3pPr>
    <a:lvl4pPr marL="13716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4pPr>
    <a:lvl5pPr marL="1828800" algn="ctr" rtl="0" fontAlgn="base" latinLnBrk="1">
      <a:spcBef>
        <a:spcPct val="0"/>
      </a:spcBef>
      <a:spcAft>
        <a:spcPct val="0"/>
      </a:spcAft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5pPr>
    <a:lvl6pPr marL="2286000" algn="l" defTabSz="914400" rtl="0" eaLnBrk="1" latinLnBrk="1" hangingPunct="1"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6pPr>
    <a:lvl7pPr marL="2743200" algn="l" defTabSz="914400" rtl="0" eaLnBrk="1" latinLnBrk="1" hangingPunct="1"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7pPr>
    <a:lvl8pPr marL="3200400" algn="l" defTabSz="914400" rtl="0" eaLnBrk="1" latinLnBrk="1" hangingPunct="1"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8pPr>
    <a:lvl9pPr marL="3657600" algn="l" defTabSz="914400" rtl="0" eaLnBrk="1" latinLnBrk="1" hangingPunct="1">
      <a:defRPr kumimoji="1" sz="1200" kern="1200">
        <a:solidFill>
          <a:schemeClr val="tx1"/>
        </a:solidFill>
        <a:latin typeface="굴림" pitchFamily="50" charset="-127"/>
        <a:ea typeface="굴림" pitchFamily="50" charset="-127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E49828"/>
    <a:srgbClr val="FFFF66"/>
    <a:srgbClr val="99FF66"/>
    <a:srgbClr val="FFFFCC"/>
    <a:srgbClr val="FF0000"/>
    <a:srgbClr val="930993"/>
    <a:srgbClr val="99FFCC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14" autoAdjust="0"/>
    <p:restoredTop sz="89609" autoAdjust="0"/>
  </p:normalViewPr>
  <p:slideViewPr>
    <p:cSldViewPr>
      <p:cViewPr>
        <p:scale>
          <a:sx n="100" d="100"/>
          <a:sy n="100" d="100"/>
        </p:scale>
        <p:origin x="-600" y="0"/>
      </p:cViewPr>
      <p:guideLst>
        <p:guide orient="horz" pos="3974"/>
        <p:guide orient="horz" pos="2296"/>
        <p:guide orient="horz" pos="1979"/>
        <p:guide pos="249"/>
        <p:guide pos="5739"/>
        <p:guide pos="4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2214" y="-96"/>
      </p:cViewPr>
      <p:guideLst>
        <p:guide orient="horz" pos="3127"/>
        <p:guide pos="2141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 bwMode="auto">
          <a:xfrm>
            <a:off x="0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33" tIns="45867" rIns="91733" bIns="45867" numCol="1" anchor="t" anchorCtr="0" compatLnSpc="1">
            <a:prstTxWarp prst="textNoShape">
              <a:avLst/>
            </a:prstTxWarp>
          </a:bodyPr>
          <a:lstStyle>
            <a:lvl1pPr algn="l" defTabSz="917536">
              <a:defRPr kumimoji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 bwMode="auto">
          <a:xfrm>
            <a:off x="3850294" y="1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33" tIns="45867" rIns="91733" bIns="45867" numCol="1" anchor="t" anchorCtr="0" compatLnSpc="1">
            <a:prstTxWarp prst="textNoShape">
              <a:avLst/>
            </a:prstTxWarp>
          </a:bodyPr>
          <a:lstStyle>
            <a:lvl1pPr algn="r" defTabSz="917536">
              <a:defRPr kumimoji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2E6C5E5C-000D-409C-BA9E-42B98907F8A6}" type="datetimeFigureOut">
              <a:rPr lang="ko-KR" altLang="en-US"/>
              <a:pPr>
                <a:defRPr/>
              </a:pPr>
              <a:t>2012-04-30</a:t>
            </a:fld>
            <a:endParaRPr lang="en-US" altLang="ko-KR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919163" y="746125"/>
            <a:ext cx="4960937" cy="3721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8230" tIns="44115" rIns="88230" bIns="44115" rtlCol="0" anchor="ctr"/>
          <a:lstStyle/>
          <a:p>
            <a:pPr lvl="0"/>
            <a:endParaRPr lang="ko-KR" altLang="en-US" noProof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 bwMode="auto">
          <a:xfrm>
            <a:off x="679464" y="4716947"/>
            <a:ext cx="5438748" cy="44674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33" tIns="45867" rIns="91733" bIns="4586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  <a:endParaRPr lang="ko-KR" altLang="en-US" noProof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 bwMode="auto">
          <a:xfrm>
            <a:off x="0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33" tIns="45867" rIns="91733" bIns="45867" numCol="1" anchor="b" anchorCtr="0" compatLnSpc="1">
            <a:prstTxWarp prst="textNoShape">
              <a:avLst/>
            </a:prstTxWarp>
          </a:bodyPr>
          <a:lstStyle>
            <a:lvl1pPr algn="l" defTabSz="917536">
              <a:defRPr kumimoji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 bwMode="auto">
          <a:xfrm>
            <a:off x="3850294" y="9430813"/>
            <a:ext cx="2945862" cy="4958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733" tIns="45867" rIns="91733" bIns="45867" numCol="1" anchor="b" anchorCtr="0" compatLnSpc="1">
            <a:prstTxWarp prst="textNoShape">
              <a:avLst/>
            </a:prstTxWarp>
          </a:bodyPr>
          <a:lstStyle>
            <a:lvl1pPr algn="r" defTabSz="917536">
              <a:defRPr kumimoji="0">
                <a:latin typeface="맑은 고딕" pitchFamily="50" charset="-127"/>
                <a:ea typeface="맑은 고딕" pitchFamily="50" charset="-127"/>
              </a:defRPr>
            </a:lvl1pPr>
          </a:lstStyle>
          <a:p>
            <a:pPr>
              <a:defRPr/>
            </a:pPr>
            <a:fld id="{16EE4C9A-B886-4C55-B6C6-83C089238448}" type="slidenum">
              <a:rPr lang="ko-KR" altLang="en-US"/>
              <a:pPr>
                <a:defRPr/>
              </a:pPr>
              <a:t>‹#›</a:t>
            </a:fld>
            <a:endParaRPr lang="en-US" altLang="ko-K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5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3556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B31378D6-E2A7-4CFD-9BE3-A95AF29EE881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2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27652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5645C1CB-317D-4C39-B61F-9DC13955D3F4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11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27652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5645C1CB-317D-4C39-B61F-9DC13955D3F4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12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155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dirty="0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ko-KR" alt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altLang="ko-KR" dirty="0" smtClean="0"/>
              <a:t>Partially</a:t>
            </a:r>
            <a:r>
              <a:rPr lang="en-US" altLang="ko-KR" baseline="0" dirty="0" smtClean="0"/>
              <a:t> confined explosion will be produced within a barrier type structure with limited size openings. The confinement of the detonation products,</a:t>
            </a:r>
          </a:p>
          <a:p>
            <a:r>
              <a:rPr lang="en-US" altLang="ko-KR" baseline="0" dirty="0" smtClean="0"/>
              <a:t>which consist of the accumulation of high temperatures and gaseous products, is associated with a build-up of gas pressure.</a:t>
            </a:r>
          </a:p>
          <a:p>
            <a:r>
              <a:rPr lang="en-US" altLang="ko-KR" baseline="0" dirty="0" smtClean="0"/>
              <a:t>This pressure has a long duration in comparison to that of the shock pressure.</a:t>
            </a:r>
            <a:endParaRPr lang="ko-KR" altLang="en-US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603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5604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4714CB68-8D41-4845-8074-A18E1DC22EE1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4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6627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smtClean="0"/>
          </a:p>
        </p:txBody>
      </p:sp>
      <p:sp>
        <p:nvSpPr>
          <p:cNvPr id="26628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12CDE443-7FFC-4243-9DF8-9226570D07E9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5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148583" indent="-271125" fontAlgn="ctr">
              <a:spcAft>
                <a:spcPct val="25000"/>
              </a:spcAft>
              <a:buClr>
                <a:srgbClr val="0000FF"/>
              </a:buClr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EOS : equations of state parameters</a:t>
            </a:r>
          </a:p>
          <a:p>
            <a:pPr marL="758231" lvl="1" indent="-317079" fontAlgn="ctr">
              <a:spcAft>
                <a:spcPct val="25000"/>
              </a:spcAft>
              <a:buClr>
                <a:srgbClr val="FF0000"/>
              </a:buClr>
              <a:buSzPct val="75000"/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</a:rPr>
              <a:t>EOS_JWL(charge) : detonation products of high explosives</a:t>
            </a:r>
          </a:p>
          <a:p>
            <a:pPr marL="758231" lvl="1" indent="-317079" fontAlgn="ctr">
              <a:spcAft>
                <a:spcPct val="25000"/>
              </a:spcAft>
              <a:buClr>
                <a:srgbClr val="FF0000"/>
              </a:buClr>
              <a:buSzPct val="75000"/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</a:rPr>
              <a:t>EOS_LINEAR POLYNOMIAL : 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Define coefficients for linear polynomial EOS and initialize the initial thermodynamic state of the material</a:t>
            </a:r>
            <a:endParaRPr lang="en-US" altLang="ko-KR" sz="1000" dirty="0" smtClean="0">
              <a:latin typeface="+mn-ea"/>
            </a:endParaRPr>
          </a:p>
          <a:p>
            <a:pPr marL="758231" lvl="1" indent="-317079" fontAlgn="ctr">
              <a:spcAft>
                <a:spcPct val="25000"/>
              </a:spcAft>
              <a:buClr>
                <a:srgbClr val="FF0000"/>
              </a:buClr>
              <a:buSzPct val="75000"/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</a:rPr>
              <a:t>EOS_GRUNEISEN : Defines pressure for compressed material</a:t>
            </a:r>
            <a:endParaRPr lang="en-US" altLang="ko-KR" sz="1000" dirty="0" smtClean="0">
              <a:latin typeface="+mn-ea"/>
            </a:endParaRPr>
          </a:p>
          <a:p>
            <a:pPr marL="148583" indent="-271125" fontAlgn="ctr">
              <a:spcAft>
                <a:spcPct val="25000"/>
              </a:spcAft>
              <a:buClr>
                <a:srgbClr val="0000FF"/>
              </a:buClr>
              <a:buFont typeface="Arial" pitchFamily="34" charset="0"/>
              <a:buChar char="•"/>
            </a:pP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pPr marL="148583" indent="-271125" fontAlgn="ctr">
              <a:spcAft>
                <a:spcPct val="25000"/>
              </a:spcAft>
              <a:buClr>
                <a:srgbClr val="0000FF"/>
              </a:buClr>
              <a:buFont typeface="Arial" pitchFamily="34" charset="0"/>
              <a:buChar char="•"/>
            </a:pP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pPr marL="148583" indent="-271125" fontAlgn="ctr">
              <a:spcAft>
                <a:spcPct val="25000"/>
              </a:spcAft>
              <a:buClr>
                <a:srgbClr val="0000FF"/>
              </a:buClr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MAT : Definition of constitutive constants for material models</a:t>
            </a:r>
          </a:p>
          <a:p>
            <a:pPr marL="758231" lvl="1" indent="-317079" fontAlgn="ctr">
              <a:spcAft>
                <a:spcPct val="25000"/>
              </a:spcAft>
              <a:buClr>
                <a:srgbClr val="FF0000"/>
              </a:buClr>
              <a:buSzPct val="75000"/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</a:rPr>
              <a:t>MAT_HIGH_EXPLOSIVE_BURN(charge) : 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Modeling of the detonation of high explosive</a:t>
            </a:r>
          </a:p>
          <a:p>
            <a:pPr marL="758231" lvl="1" indent="-317079" fontAlgn="ctr">
              <a:spcAft>
                <a:spcPct val="25000"/>
              </a:spcAft>
              <a:buClr>
                <a:srgbClr val="FF0000"/>
              </a:buClr>
              <a:buSzPct val="75000"/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000000"/>
                </a:solidFill>
                <a:latin typeface="+mn-ea"/>
              </a:rPr>
              <a:t>INITIAL_DETONATION : </a:t>
            </a: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Initiation of the location of high explosive detonation</a:t>
            </a:r>
          </a:p>
          <a:p>
            <a:pPr marL="148583" indent="-271125" fontAlgn="ctr">
              <a:spcAft>
                <a:spcPct val="25000"/>
              </a:spcAft>
              <a:buClr>
                <a:srgbClr val="0000FF"/>
              </a:buClr>
              <a:buFont typeface="Arial" pitchFamily="34" charset="0"/>
              <a:buChar char="•"/>
            </a:pPr>
            <a:endParaRPr lang="en-US" altLang="ko-KR" sz="1000" dirty="0" smtClean="0">
              <a:solidFill>
                <a:srgbClr val="FF0000"/>
              </a:solidFill>
              <a:latin typeface="+mn-ea"/>
            </a:endParaRPr>
          </a:p>
          <a:p>
            <a:pPr marL="148583" indent="-271125" fontAlgn="ctr">
              <a:spcAft>
                <a:spcPct val="25000"/>
              </a:spcAft>
              <a:buClr>
                <a:srgbClr val="0000FF"/>
              </a:buClr>
              <a:buFont typeface="Arial" pitchFamily="34" charset="0"/>
              <a:buChar char="•"/>
            </a:pPr>
            <a:r>
              <a:rPr lang="en-US" altLang="ko-KR" sz="1000" dirty="0" smtClean="0">
                <a:solidFill>
                  <a:srgbClr val="FF0000"/>
                </a:solidFill>
                <a:latin typeface="+mn-ea"/>
              </a:rPr>
              <a:t>INITIAL :  Initial velocity and initial momentum for the structure</a:t>
            </a:r>
            <a:endParaRPr lang="en-US" altLang="ko-KR" sz="1000" dirty="0" smtClean="0">
              <a:solidFill>
                <a:srgbClr val="000000"/>
              </a:solidFill>
              <a:latin typeface="+mn-ea"/>
            </a:endParaRPr>
          </a:p>
          <a:p>
            <a:pPr>
              <a:buFont typeface="Arial" pitchFamily="34" charset="0"/>
              <a:buChar char="•"/>
            </a:pPr>
            <a:endParaRPr lang="ko-KR" altLang="en-US" sz="1000" dirty="0">
              <a:latin typeface="+mn-ea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3B3F6-5868-4BAD-908B-B59120ED3C47}" type="slidenum">
              <a:rPr lang="en-US" altLang="ko-KR" smtClean="0"/>
              <a:pPr/>
              <a:t>6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919163" y="746125"/>
            <a:ext cx="4959350" cy="37211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43B3F6-5868-4BAD-908B-B59120ED3C47}" type="slidenum">
              <a:rPr lang="en-US" altLang="ko-KR" smtClean="0"/>
              <a:pPr/>
              <a:t>7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6EE4C9A-B886-4C55-B6C6-83C089238448}" type="slidenum">
              <a:rPr lang="ko-KR" altLang="en-US" smtClean="0"/>
              <a:pPr>
                <a:defRPr/>
              </a:pPr>
              <a:t>8</a:t>
            </a:fld>
            <a:endParaRPr lang="en-US" altLang="ko-K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27652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5645C1CB-317D-4C39-B61F-9DC13955D3F4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9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슬라이드 이미지 개체 틀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7651" name="슬라이드 노트 개체 틀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 lIns="92139" tIns="46069" rIns="92139" bIns="46069"/>
          <a:lstStyle/>
          <a:p>
            <a:pPr eaLnBrk="1" hangingPunct="1">
              <a:spcBef>
                <a:spcPct val="0"/>
              </a:spcBef>
            </a:pPr>
            <a:endParaRPr lang="ko-KR" altLang="en-US" dirty="0" smtClean="0"/>
          </a:p>
        </p:txBody>
      </p:sp>
      <p:sp>
        <p:nvSpPr>
          <p:cNvPr id="27652" name="슬라이드 번호 개체 틀 3"/>
          <p:cNvSpPr txBox="1">
            <a:spLocks noGrp="1"/>
          </p:cNvSpPr>
          <p:nvPr/>
        </p:nvSpPr>
        <p:spPr bwMode="auto">
          <a:xfrm>
            <a:off x="3848100" y="9429750"/>
            <a:ext cx="2947988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139" tIns="46069" rIns="92139" bIns="46069" anchor="b"/>
          <a:lstStyle/>
          <a:p>
            <a:pPr algn="r" defTabSz="920750"/>
            <a:fld id="{5645C1CB-317D-4C39-B61F-9DC13955D3F4}" type="slidenum">
              <a:rPr kumimoji="0" lang="ko-KR" altLang="en-US" sz="1300">
                <a:latin typeface="맑은 고딕" pitchFamily="50" charset="-127"/>
                <a:ea typeface="맑은 고딕" pitchFamily="50" charset="-127"/>
              </a:rPr>
              <a:pPr algn="r" defTabSz="920750"/>
              <a:t>10</a:t>
            </a:fld>
            <a:endParaRPr kumimoji="0" lang="en-US" altLang="ko-KR" sz="1300">
              <a:latin typeface="맑은 고딕" pitchFamily="50" charset="-127"/>
              <a:ea typeface="맑은 고딕" pitchFamily="50" charset="-127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e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그룹 148"/>
          <p:cNvGrpSpPr>
            <a:grpSpLocks/>
          </p:cNvGrpSpPr>
          <p:nvPr userDrawn="1"/>
        </p:nvGrpSpPr>
        <p:grpSpPr bwMode="auto">
          <a:xfrm>
            <a:off x="6786578" y="6143644"/>
            <a:ext cx="1865322" cy="239600"/>
            <a:chOff x="2117708" y="5191931"/>
            <a:chExt cx="5008192" cy="642942"/>
          </a:xfrm>
        </p:grpSpPr>
        <p:pic>
          <p:nvPicPr>
            <p:cNvPr id="5" name="그림 4" descr="RMS-Tech-Sys(영) copy.gif"/>
            <p:cNvPicPr>
              <a:picLocks noChangeAspect="1"/>
            </p:cNvPicPr>
            <p:nvPr userDrawn="1"/>
          </p:nvPicPr>
          <p:blipFill>
            <a:blip r:embed="rId3" cstate="print"/>
            <a:srcRect l="16434" b="-7140"/>
            <a:stretch>
              <a:fillRect/>
            </a:stretch>
          </p:blipFill>
          <p:spPr>
            <a:xfrm>
              <a:off x="2857898" y="5191931"/>
              <a:ext cx="4268002" cy="642942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6" name="그림 5" descr="RMS Diamond.jpg"/>
            <p:cNvPicPr>
              <a:picLocks noChangeAspect="1"/>
            </p:cNvPicPr>
            <p:nvPr userDrawn="1"/>
          </p:nvPicPr>
          <p:blipFill>
            <a:blip r:embed="rId4" cstate="print">
              <a:clrChange>
                <a:clrFrom>
                  <a:srgbClr val="FDFDFD"/>
                </a:clrFrom>
                <a:clrTo>
                  <a:srgbClr val="FDFDFD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117708" y="5198281"/>
              <a:ext cx="681419" cy="630242"/>
            </a:xfrm>
            <a:prstGeom prst="rect">
              <a:avLst/>
            </a:prstGeom>
            <a:noFill/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285720" y="2676532"/>
            <a:ext cx="8572560" cy="189547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 b="1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 smtClean="0"/>
              <a:t>마스터 부제목 스타일 편집</a:t>
            </a:r>
            <a:endParaRPr lang="ko-KR" altLang="en-US" dirty="0"/>
          </a:p>
        </p:txBody>
      </p:sp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214282" y="1474773"/>
            <a:ext cx="8715436" cy="1143009"/>
          </a:xfrm>
        </p:spPr>
        <p:txBody>
          <a:bodyPr/>
          <a:lstStyle>
            <a:lvl1pPr algn="ctr">
              <a:defRPr sz="2400" b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/>
          </a:bodyPr>
          <a:lstStyle>
            <a:lvl1pPr algn="l">
              <a:defRPr sz="1600" b="1" i="0"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9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슬라이드 번호 개체 틀 1"/>
          <p:cNvSpPr>
            <a:spLocks noGrp="1"/>
          </p:cNvSpPr>
          <p:nvPr>
            <p:ph type="sldNum" sz="quarter" idx="10"/>
          </p:nvPr>
        </p:nvSpPr>
        <p:spPr>
          <a:xfrm>
            <a:off x="3652838" y="6357938"/>
            <a:ext cx="1847850" cy="365125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DE81A20E-2EE6-4414-961D-CFFB3D693CB8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DE81A20E-2EE6-4414-961D-CFFB3D693CB8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5" name="제목 1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582613"/>
          </a:xfrm>
          <a:noFill/>
        </p:spPr>
        <p:txBody>
          <a:bodyPr>
            <a:normAutofit/>
          </a:bodyPr>
          <a:lstStyle>
            <a:lvl1pPr algn="l">
              <a:defRPr sz="1600" b="1" i="0"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6" name="내용 개체 틀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19747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9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/>
          <p:cNvSpPr>
            <a:spLocks noGrp="1"/>
          </p:cNvSpPr>
          <p:nvPr>
            <p:ph type="sldNum" sz="quarter" idx="10"/>
          </p:nvPr>
        </p:nvSpPr>
        <p:spPr>
          <a:xfrm>
            <a:off x="3652838" y="6357938"/>
            <a:ext cx="1847850" cy="365125"/>
          </a:xfrm>
        </p:spPr>
        <p:txBody>
          <a:bodyPr/>
          <a:lstStyle>
            <a:lvl1pPr>
              <a:defRPr sz="1600"/>
            </a:lvl1pPr>
          </a:lstStyle>
          <a:p>
            <a:pPr>
              <a:defRPr/>
            </a:pPr>
            <a:fld id="{DE81A20E-2EE6-4414-961D-CFFB3D693CB8}" type="slidenum">
              <a:rPr lang="en-US" altLang="ko-KR" smtClean="0"/>
              <a:pPr>
                <a:defRPr/>
              </a:pPr>
              <a:t>‹#›</a:t>
            </a:fld>
            <a:endParaRPr lang="en-US" altLang="ko-KR" dirty="0"/>
          </a:p>
        </p:txBody>
      </p:sp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582613"/>
          </a:xfrm>
          <a:noFill/>
        </p:spPr>
        <p:txBody>
          <a:bodyPr>
            <a:normAutofit/>
          </a:bodyPr>
          <a:lstStyle>
            <a:lvl1pPr algn="l">
              <a:defRPr sz="1600" b="1" i="0">
                <a:effectLst/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내용 개체 틀 2"/>
          <p:cNvSpPr>
            <a:spLocks noGrp="1"/>
          </p:cNvSpPr>
          <p:nvPr>
            <p:ph idx="1"/>
          </p:nvPr>
        </p:nvSpPr>
        <p:spPr>
          <a:xfrm>
            <a:off x="457200" y="928688"/>
            <a:ext cx="8229600" cy="5197475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100"/>
            </a:lvl3pPr>
            <a:lvl4pPr>
              <a:defRPr sz="1100"/>
            </a:lvl4pPr>
            <a:lvl5pPr>
              <a:defRPr sz="900"/>
            </a:lvl5pPr>
          </a:lstStyle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1DD459-C325-4EF2-A7BA-2C78F3FFF391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제목 1"/>
          <p:cNvSpPr>
            <a:spLocks noGrp="1"/>
          </p:cNvSpPr>
          <p:nvPr>
            <p:ph type="title"/>
          </p:nvPr>
        </p:nvSpPr>
        <p:spPr>
          <a:xfrm>
            <a:off x="457200" y="92076"/>
            <a:ext cx="8229600" cy="582613"/>
          </a:xfrm>
          <a:noFill/>
        </p:spPr>
        <p:txBody>
          <a:bodyPr/>
          <a:lstStyle>
            <a:lvl1pPr>
              <a:defRPr b="0" i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4" name="슬라이드 번호 개체 틀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3B872-13FE-4D09-ACAF-923F15130019}" type="slidenum">
              <a:rPr lang="en-US" altLang="ko-KR"/>
              <a:pPr>
                <a:defRPr/>
              </a:pPr>
              <a:t>‹#›</a:t>
            </a:fld>
            <a:r>
              <a:rPr lang="en-US" altLang="ko-KR" dirty="0"/>
              <a:t>/9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6BDF13D-3B7F-41F4-8567-D6FFF4ADD353}" type="datetimeFigureOut">
              <a:rPr lang="ko-KR" altLang="en-US" smtClean="0"/>
              <a:pPr/>
              <a:t>2012-04-30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3.jpe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1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0.xml"/><Relationship Id="rId21" Type="http://schemas.openxmlformats.org/officeDocument/2006/relationships/slideLayout" Target="../slideLayouts/slideLayout38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slideLayout" Target="../slideLayouts/slideLayout34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20" Type="http://schemas.openxmlformats.org/officeDocument/2006/relationships/slideLayout" Target="../slideLayouts/slideLayout37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24" Type="http://schemas.openxmlformats.org/officeDocument/2006/relationships/image" Target="../media/image4.jpeg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7.xml"/><Relationship Id="rId19" Type="http://schemas.openxmlformats.org/officeDocument/2006/relationships/slideLayout" Target="../slideLayouts/slideLayout36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Relationship Id="rId22" Type="http://schemas.openxmlformats.org/officeDocument/2006/relationships/slideLayout" Target="../slideLayouts/slideLayout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14A1FB-6806-4AC9-9B71-2D3962895F51}" type="slidenum">
              <a:rPr lang="ko-KR" altLang="en-US" smtClean="0"/>
              <a:pPr/>
              <a:t>‹#›</a:t>
            </a:fld>
            <a:endParaRPr lang="ko-KR" altLang="en-US"/>
          </a:p>
        </p:txBody>
      </p:sp>
      <p:sp>
        <p:nvSpPr>
          <p:cNvPr id="7" name="Rectangle 4"/>
          <p:cNvSpPr>
            <a:spLocks noChangeArrowheads="1"/>
          </p:cNvSpPr>
          <p:nvPr userDrawn="1"/>
        </p:nvSpPr>
        <p:spPr bwMode="auto">
          <a:xfrm>
            <a:off x="0" y="6629400"/>
            <a:ext cx="8482013" cy="46038"/>
          </a:xfrm>
          <a:prstGeom prst="rect">
            <a:avLst/>
          </a:prstGeom>
          <a:gradFill rotWithShape="1">
            <a:gsLst>
              <a:gs pos="0">
                <a:schemeClr val="accent2">
                  <a:alpha val="0"/>
                </a:schemeClr>
              </a:gs>
              <a:gs pos="100000">
                <a:schemeClr val="accent2">
                  <a:gamma/>
                  <a:tint val="47451"/>
                  <a:invGamma/>
                </a:schemeClr>
              </a:gs>
            </a:gsLst>
            <a:lin ang="0" scaled="1"/>
          </a:gradFill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latinLnBrk="0" hangingPunct="0">
              <a:defRPr/>
            </a:pPr>
            <a:endParaRPr kumimoji="0" lang="ko-KR" altLang="en-US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Picture 5" descr="Primary Signature  시그니춰 이미지"/>
          <p:cNvPicPr>
            <a:picLocks noChangeAspect="1" noChangeArrowheads="1"/>
          </p:cNvPicPr>
          <p:nvPr userDrawn="1"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7524328" y="6453336"/>
            <a:ext cx="1487758" cy="3602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B띠"/>
          <p:cNvPicPr>
            <a:picLocks noChangeAspect="1" noChangeArrowheads="1"/>
          </p:cNvPicPr>
          <p:nvPr userDrawn="1"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-1588" y="0"/>
            <a:ext cx="9145588" cy="609600"/>
          </a:xfrm>
          <a:prstGeom prst="rect">
            <a:avLst/>
          </a:prstGeom>
          <a:solidFill>
            <a:srgbClr val="E49828"/>
          </a:solidFill>
          <a:ln w="9525">
            <a:noFill/>
            <a:miter lim="800000"/>
            <a:headEnd/>
            <a:tailEnd/>
          </a:ln>
        </p:spPr>
      </p:pic>
      <p:pic>
        <p:nvPicPr>
          <p:cNvPr id="11" name="Picture 2" descr="http://www.eagleoffice.co.kr/portal/resources/images/value_en.jpg"/>
          <p:cNvPicPr>
            <a:picLocks noChangeAspect="1" noChangeArrowheads="1"/>
          </p:cNvPicPr>
          <p:nvPr userDrawn="1"/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4857750" y="1"/>
            <a:ext cx="4286250" cy="6206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97" r:id="rId1"/>
    <p:sldLayoutId id="2147483798" r:id="rId2"/>
    <p:sldLayoutId id="2147483799" r:id="rId3"/>
    <p:sldLayoutId id="2147483800" r:id="rId4"/>
    <p:sldLayoutId id="2147483801" r:id="rId5"/>
    <p:sldLayoutId id="2147483802" r:id="rId6"/>
    <p:sldLayoutId id="2147483803" r:id="rId7"/>
    <p:sldLayoutId id="2147483804" r:id="rId8"/>
    <p:sldLayoutId id="2147483805" r:id="rId9"/>
    <p:sldLayoutId id="2147483806" r:id="rId10"/>
    <p:sldLayoutId id="2147483807" r:id="rId11"/>
    <p:sldLayoutId id="2147483808" r:id="rId12"/>
    <p:sldLayoutId id="2147483809" r:id="rId13"/>
    <p:sldLayoutId id="2147483810" r:id="rId14"/>
    <p:sldLayoutId id="2147483811" r:id="rId15"/>
    <p:sldLayoutId id="2147483812" r:id="rId16"/>
    <p:sldLayoutId id="2147483826" r:id="rId17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2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92075"/>
            <a:ext cx="8229600" cy="58261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6147" name="텍스트 개체 틀 2"/>
          <p:cNvSpPr>
            <a:spLocks noGrp="1"/>
          </p:cNvSpPr>
          <p:nvPr>
            <p:ph type="body" idx="1"/>
          </p:nvPr>
        </p:nvSpPr>
        <p:spPr bwMode="auto">
          <a:xfrm>
            <a:off x="457200" y="928688"/>
            <a:ext cx="8229600" cy="519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dirty="0" smtClean="0"/>
              <a:t>마스터 텍스트 스타일을 편집합니다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</a:p>
        </p:txBody>
      </p:sp>
      <p:sp>
        <p:nvSpPr>
          <p:cNvPr id="242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3652838" y="6357938"/>
            <a:ext cx="1847850" cy="365125"/>
          </a:xfrm>
          <a:prstGeom prst="rect">
            <a:avLst/>
          </a:prstGeom>
        </p:spPr>
        <p:txBody>
          <a:bodyPr/>
          <a:lstStyle>
            <a:lvl1pPr algn="ctr" fontAlgn="auto">
              <a:spcBef>
                <a:spcPts val="0"/>
              </a:spcBef>
              <a:spcAft>
                <a:spcPts val="0"/>
              </a:spcAft>
              <a:defRPr kumimoji="0" sz="1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</a:defRPr>
            </a:lvl1pPr>
          </a:lstStyle>
          <a:p>
            <a:pPr>
              <a:defRPr/>
            </a:pPr>
            <a:fld id="{B7C59209-7682-410E-B3C2-B40ECD63D92B}" type="slidenum">
              <a:rPr lang="ko-KR" altLang="en-US"/>
              <a:pPr>
                <a:defRPr/>
              </a:pPr>
              <a:t>‹#›</a:t>
            </a:fld>
            <a:endParaRPr lang="ko-KR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  <p:sldLayoutId id="2147483785" r:id="rId12"/>
    <p:sldLayoutId id="2147483786" r:id="rId13"/>
    <p:sldLayoutId id="2147483787" r:id="rId14"/>
    <p:sldLayoutId id="2147483788" r:id="rId15"/>
    <p:sldLayoutId id="2147483789" r:id="rId16"/>
    <p:sldLayoutId id="2147483790" r:id="rId17"/>
    <p:sldLayoutId id="2147483791" r:id="rId18"/>
    <p:sldLayoutId id="2147483792" r:id="rId19"/>
    <p:sldLayoutId id="2147483793" r:id="rId20"/>
    <p:sldLayoutId id="2147483794" r:id="rId21"/>
    <p:sldLayoutId id="2147483795" r:id="rId22"/>
  </p:sldLayoutIdLst>
  <p:hf hdr="0" ftr="0" dt="0"/>
  <p:txStyles>
    <p:titleStyle>
      <a:lvl1pPr algn="l" rtl="0" eaLnBrk="0" fontAlgn="base" latinLnBrk="1" hangingPunct="0">
        <a:spcBef>
          <a:spcPct val="0"/>
        </a:spcBef>
        <a:spcAft>
          <a:spcPct val="0"/>
        </a:spcAft>
        <a:defRPr lang="ko-KR" altLang="en-US" sz="1400" b="1" kern="1200" dirty="0"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algn="ctr" rtl="0" eaLnBrk="0" fontAlgn="base" latinLnBrk="1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맑은 고딕" pitchFamily="50" charset="-127"/>
          <a:ea typeface="맑은 고딕" pitchFamily="50" charset="-127"/>
        </a:defRPr>
      </a:lvl2pPr>
      <a:lvl3pPr algn="ctr" rtl="0" eaLnBrk="0" fontAlgn="base" latinLnBrk="1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맑은 고딕" pitchFamily="50" charset="-127"/>
          <a:ea typeface="맑은 고딕" pitchFamily="50" charset="-127"/>
        </a:defRPr>
      </a:lvl3pPr>
      <a:lvl4pPr algn="ctr" rtl="0" eaLnBrk="0" fontAlgn="base" latinLnBrk="1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맑은 고딕" pitchFamily="50" charset="-127"/>
          <a:ea typeface="맑은 고딕" pitchFamily="50" charset="-127"/>
        </a:defRPr>
      </a:lvl4pPr>
      <a:lvl5pPr algn="ctr" rtl="0" eaLnBrk="0" fontAlgn="base" latinLnBrk="1" hangingPunct="0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맑은 고딕" pitchFamily="50" charset="-127"/>
          <a:ea typeface="맑은 고딕" pitchFamily="50" charset="-127"/>
        </a:defRPr>
      </a:lvl5pPr>
      <a:lvl6pPr marL="457200" algn="ctr" rtl="0" fontAlgn="base" latinLnBrk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  <a:ea typeface="HY헤드라인M" pitchFamily="18" charset="-127"/>
        </a:defRPr>
      </a:lvl6pPr>
      <a:lvl7pPr marL="914400" algn="ctr" rtl="0" fontAlgn="base" latinLnBrk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  <a:ea typeface="HY헤드라인M" pitchFamily="18" charset="-127"/>
        </a:defRPr>
      </a:lvl7pPr>
      <a:lvl8pPr marL="1371600" algn="ctr" rtl="0" fontAlgn="base" latinLnBrk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  <a:ea typeface="HY헤드라인M" pitchFamily="18" charset="-127"/>
        </a:defRPr>
      </a:lvl8pPr>
      <a:lvl9pPr marL="1828800" algn="ctr" rtl="0" fontAlgn="base" latinLnBrk="1">
        <a:spcBef>
          <a:spcPct val="0"/>
        </a:spcBef>
        <a:spcAft>
          <a:spcPct val="0"/>
        </a:spcAft>
        <a:defRPr sz="2800">
          <a:solidFill>
            <a:schemeClr val="tx1"/>
          </a:solidFill>
          <a:latin typeface="Arial Black" pitchFamily="34" charset="0"/>
          <a:ea typeface="HY헤드라인M" pitchFamily="18" charset="-127"/>
        </a:defRPr>
      </a:lvl9pPr>
    </p:titleStyle>
    <p:bodyStyle>
      <a:lvl1pPr marL="177800" indent="-177800" algn="l" rtl="0" eaLnBrk="0" fontAlgn="base" latinLnBrk="1" hangingPunct="0">
        <a:spcBef>
          <a:spcPct val="20000"/>
        </a:spcBef>
        <a:spcAft>
          <a:spcPct val="0"/>
        </a:spcAft>
        <a:buFont typeface="Arial Black" pitchFamily="34" charset="0"/>
        <a:buAutoNum type="arabicPeriod"/>
        <a:defRPr sz="14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533400" indent="-266700" algn="l" rtl="0" eaLnBrk="0" fontAlgn="base" latinLnBrk="1" hangingPunct="0">
        <a:spcBef>
          <a:spcPct val="20000"/>
        </a:spcBef>
        <a:spcAft>
          <a:spcPct val="0"/>
        </a:spcAft>
        <a:buFont typeface="Arial Black" pitchFamily="34" charset="0"/>
        <a:buAutoNum type="arabicParenR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22300" indent="-177800" algn="l" rtl="0" eaLnBrk="0" fontAlgn="base" latinLnBrk="1" hangingPunct="0">
        <a:spcBef>
          <a:spcPct val="20000"/>
        </a:spcBef>
        <a:spcAft>
          <a:spcPct val="0"/>
        </a:spcAft>
        <a:buFont typeface="Wingdings" pitchFamily="2" charset="2"/>
        <a:buChar char="§"/>
        <a:defRPr sz="1100" kern="1200">
          <a:solidFill>
            <a:schemeClr val="tx1"/>
          </a:solidFill>
          <a:latin typeface="+mn-lt"/>
          <a:ea typeface="+mn-ea"/>
          <a:cs typeface="+mn-cs"/>
        </a:defRPr>
      </a:lvl3pPr>
      <a:lvl4pPr marL="812800" indent="-1905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–"/>
        <a:defRPr sz="1100" kern="1200">
          <a:solidFill>
            <a:schemeClr val="tx1"/>
          </a:solidFill>
          <a:latin typeface="+mn-lt"/>
          <a:ea typeface="+mn-ea"/>
          <a:cs typeface="+mn-cs"/>
        </a:defRPr>
      </a:lvl4pPr>
      <a:lvl5pPr marL="990600" indent="-177800" algn="l" rtl="0" eaLnBrk="0" fontAlgn="base" latinLnBrk="1" hangingPunct="0">
        <a:spcBef>
          <a:spcPct val="20000"/>
        </a:spcBef>
        <a:spcAft>
          <a:spcPct val="0"/>
        </a:spcAft>
        <a:buFont typeface="Arial" charset="0"/>
        <a:buChar char="•"/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7.jpe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jpeg"/><Relationship Id="rId4" Type="http://schemas.openxmlformats.org/officeDocument/2006/relationships/image" Target="../media/image25.png"/><Relationship Id="rId9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6.xml"/><Relationship Id="rId1" Type="http://schemas.openxmlformats.org/officeDocument/2006/relationships/video" Target="file:///D:\&#45817;&#51652;&#49324;&#50629;&#49548;\&#54644;&#50808;&#44592;&#49696;&#50672;&#49688;\EPNM(2012)\dome%20blasting.avi" TargetMode="Externa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2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700088"/>
            <a:ext cx="9144000" cy="545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그룹 12"/>
          <p:cNvGrpSpPr/>
          <p:nvPr/>
        </p:nvGrpSpPr>
        <p:grpSpPr>
          <a:xfrm>
            <a:off x="0" y="0"/>
            <a:ext cx="9144000" cy="6859588"/>
            <a:chOff x="0" y="0"/>
            <a:chExt cx="9906000" cy="6859588"/>
          </a:xfrm>
        </p:grpSpPr>
        <p:pic>
          <p:nvPicPr>
            <p:cNvPr id="2050" name="Picture 2" descr="B표지"/>
            <p:cNvPicPr>
              <a:picLocks noChangeAspect="1" noChangeArrowheads="1"/>
            </p:cNvPicPr>
            <p:nvPr/>
          </p:nvPicPr>
          <p:blipFill>
            <a:blip r:embed="rId3" cstate="print"/>
            <a:stretch>
              <a:fillRect/>
            </a:stretch>
          </p:blipFill>
          <p:spPr bwMode="auto">
            <a:xfrm>
              <a:off x="0" y="0"/>
              <a:ext cx="9906000" cy="68595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59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6456" y="5877272"/>
              <a:ext cx="8275637" cy="9807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96260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8121352" y="6165304"/>
              <a:ext cx="1629390" cy="5040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986799" y="1701280"/>
            <a:ext cx="7174523" cy="1079649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32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Verdana" pitchFamily="34" charset="0"/>
                <a:cs typeface="Verdana" pitchFamily="34" charset="0"/>
              </a:rPr>
              <a:t>Attenuation  of noise and vibration </a:t>
            </a:r>
          </a:p>
          <a:p>
            <a:pPr marL="0" marR="0" lvl="0" indent="0" algn="ctr" defTabSz="914400" rtl="0" eaLnBrk="1" fontAlgn="base" latinLnBrk="1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FF33CC"/>
              </a:buClr>
              <a:buSzTx/>
              <a:buFont typeface="Wingdings" pitchFamily="2" charset="2"/>
              <a:buNone/>
              <a:tabLst/>
              <a:defRPr/>
            </a:pPr>
            <a:r>
              <a:rPr kumimoji="0" lang="en-US" altLang="ko-KR" sz="320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Verdana" pitchFamily="34" charset="0"/>
                <a:cs typeface="Verdana" pitchFamily="34" charset="0"/>
              </a:rPr>
              <a:t>in </a:t>
            </a:r>
            <a:r>
              <a:rPr kumimoji="0" lang="en-US" altLang="ko-KR" sz="3200" kern="0" noProof="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Verdana" pitchFamily="34" charset="0"/>
                <a:cs typeface="Verdana" pitchFamily="34" charset="0"/>
              </a:rPr>
              <a:t>a giant explosion dome</a:t>
            </a:r>
            <a:endParaRPr kumimoji="0" lang="ru-RU" altLang="ko-KR" sz="320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583865" y="3284588"/>
            <a:ext cx="7710854" cy="2448669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i="1" u="sng" strike="noStrike" kern="0" cap="none" spc="0" normalizeH="0" baseline="0" noProof="0" dirty="0" smtClean="0">
              <a:ln>
                <a:noFill/>
              </a:ln>
              <a:solidFill>
                <a:srgbClr val="FF99FF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i="1" u="sng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r>
              <a:rPr kumimoji="0" lang="en-US" sz="2000" u="sng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itchFamily="34" charset="0"/>
                <a:ea typeface="+mn-ea"/>
                <a:cs typeface="Arial" pitchFamily="34" charset="0"/>
              </a:rPr>
              <a:t>Hyung</a:t>
            </a:r>
            <a:r>
              <a:rPr kumimoji="0" lang="en-US" sz="2000" u="sng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itchFamily="34" charset="0"/>
                <a:ea typeface="+mn-ea"/>
                <a:cs typeface="Arial" pitchFamily="34" charset="0"/>
              </a:rPr>
              <a:t>-T</a:t>
            </a:r>
            <a:r>
              <a:rPr kumimoji="0" lang="en-US" sz="2000" u="sng" strike="noStrike" kern="0" cap="none" spc="0" normalizeH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Impact" pitchFamily="34" charset="0"/>
                <a:ea typeface="+mn-ea"/>
                <a:cs typeface="Arial" pitchFamily="34" charset="0"/>
              </a:rPr>
              <a:t>ong  MIN  ,  </a:t>
            </a:r>
            <a:r>
              <a:rPr kumimoji="0" lang="en-US" sz="2000" u="sng" kern="0" dirty="0" smtClean="0">
                <a:solidFill>
                  <a:srgbClr val="0000FF"/>
                </a:solidFill>
                <a:latin typeface="Impact" pitchFamily="34" charset="0"/>
                <a:ea typeface="+mn-ea"/>
                <a:cs typeface="Arial" pitchFamily="34" charset="0"/>
              </a:rPr>
              <a:t>Sung-Ho  LEE</a:t>
            </a: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2000" u="sng" kern="0" dirty="0" smtClean="0">
              <a:solidFill>
                <a:srgbClr val="0000FF"/>
              </a:solidFill>
              <a:latin typeface="Impact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r>
              <a:rPr kumimoji="0" lang="en-US" sz="1600" kern="0" dirty="0" smtClean="0">
                <a:latin typeface="Impact" pitchFamily="34" charset="0"/>
                <a:ea typeface="+mn-ea"/>
                <a:cs typeface="Arial" pitchFamily="34" charset="0"/>
              </a:rPr>
              <a:t>2012. 5. 5</a:t>
            </a: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2000" u="sng" kern="0" dirty="0" smtClean="0">
              <a:solidFill>
                <a:srgbClr val="0000FF"/>
              </a:solidFill>
              <a:latin typeface="Impact" pitchFamily="34" charset="0"/>
              <a:ea typeface="+mn-ea"/>
              <a:cs typeface="Arial" pitchFamily="34" charset="0"/>
            </a:endParaRP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33CC"/>
              </a:buClr>
              <a:defRPr/>
            </a:pPr>
            <a:r>
              <a:rPr kumimoji="0" lang="en-US" altLang="ko-KR" sz="2000" b="1" kern="0" dirty="0" err="1" smtClean="0">
                <a:solidFill>
                  <a:srgbClr val="002060"/>
                </a:solidFill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Hanwha</a:t>
            </a:r>
            <a:r>
              <a:rPr kumimoji="0" lang="en-US" altLang="ko-KR" sz="2000" b="1" kern="0" dirty="0" smtClean="0">
                <a:solidFill>
                  <a:srgbClr val="002060"/>
                </a:solidFill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 Corporation</a:t>
            </a:r>
          </a:p>
          <a:p>
            <a:pPr marL="342900" lvl="0" indent="-342900">
              <a:lnSpc>
                <a:spcPct val="80000"/>
              </a:lnSpc>
              <a:spcBef>
                <a:spcPct val="20000"/>
              </a:spcBef>
              <a:buClr>
                <a:srgbClr val="FF33CC"/>
              </a:buClr>
              <a:defRPr/>
            </a:pPr>
            <a:r>
              <a:rPr kumimoji="0" lang="en-US" altLang="ko-KR" sz="2000" b="1" kern="0" dirty="0" smtClean="0">
                <a:solidFill>
                  <a:srgbClr val="002060"/>
                </a:solidFill>
                <a:latin typeface="Arial Narrow" pitchFamily="34" charset="0"/>
                <a:ea typeface="Arial Unicode MS" pitchFamily="50" charset="-127"/>
                <a:cs typeface="Arial Unicode MS" pitchFamily="50" charset="-127"/>
              </a:rPr>
              <a:t>South Korea</a:t>
            </a:r>
            <a:endParaRPr kumimoji="0" lang="en-US" sz="2000" u="sng" kern="0" dirty="0">
              <a:solidFill>
                <a:srgbClr val="0000FF"/>
              </a:solidFill>
              <a:latin typeface="Arial Narrow" pitchFamily="34" charset="0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i="1" u="sng" kern="0" dirty="0" smtClean="0">
              <a:solidFill>
                <a:srgbClr val="002060"/>
              </a:solidFill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i="1" u="sng" kern="0" dirty="0">
              <a:solidFill>
                <a:srgbClr val="002060"/>
              </a:solidFill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kern="0" dirty="0" smtClean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kern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kern="0" dirty="0" smtClean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sz="1800" b="1" kern="0" dirty="0">
              <a:solidFill>
                <a:srgbClr val="002060"/>
              </a:solidFill>
              <a:latin typeface="Arial Unicode MS" pitchFamily="50" charset="-127"/>
              <a:ea typeface="Arial Unicode MS" pitchFamily="50" charset="-127"/>
              <a:cs typeface="Arial Unicode MS" pitchFamily="50" charset="-127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altLang="ko-KR" sz="1800" b="1" i="1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altLang="ko-KR" sz="1800" b="1" i="1" u="sng" kern="0" dirty="0" smtClean="0">
              <a:solidFill>
                <a:srgbClr val="002060"/>
              </a:solidFill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altLang="ko-KR" sz="1800" b="1" i="1" u="sng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en-US" altLang="ko-KR" sz="1800" b="1" i="1" u="sng" kern="0" dirty="0" smtClean="0">
              <a:solidFill>
                <a:srgbClr val="002060"/>
              </a:solidFill>
              <a:latin typeface="+mn-lt"/>
              <a:ea typeface="+mn-ea"/>
              <a:cs typeface="Arial" pitchFamily="34" charset="0"/>
            </a:endParaRPr>
          </a:p>
          <a:p>
            <a:pPr marL="342900" marR="0" lvl="0" indent="-342900" algn="ctr" defTabSz="914400" rtl="0" eaLnBrk="1" fontAlgn="base" latinLnBrk="1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>
                <a:srgbClr val="FF33CC"/>
              </a:buClr>
              <a:buSzTx/>
              <a:tabLst/>
              <a:defRPr/>
            </a:pPr>
            <a:endParaRPr kumimoji="0" lang="ru-RU" altLang="ko-KR" sz="1800" b="1" i="1" u="none" strike="noStrike" kern="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n-lt"/>
              <a:ea typeface="+mn-ea"/>
              <a:cs typeface="Arial" pitchFamily="34" charset="0"/>
            </a:endParaRPr>
          </a:p>
        </p:txBody>
      </p:sp>
      <p:sp>
        <p:nvSpPr>
          <p:cNvPr id="9" name="직사각형 8"/>
          <p:cNvSpPr/>
          <p:nvPr/>
        </p:nvSpPr>
        <p:spPr>
          <a:xfrm>
            <a:off x="162295" y="836712"/>
            <a:ext cx="14734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ko-KR" sz="1800" b="1" dirty="0" smtClean="0">
                <a:solidFill>
                  <a:srgbClr val="FFFFCC"/>
                </a:solidFill>
              </a:rPr>
              <a:t>EPNM-2012</a:t>
            </a:r>
            <a:endParaRPr lang="ko-KR" altLang="en-US" sz="1800" b="1" dirty="0">
              <a:solidFill>
                <a:srgbClr val="FFFFCC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extBox 87"/>
          <p:cNvSpPr txBox="1"/>
          <p:nvPr/>
        </p:nvSpPr>
        <p:spPr>
          <a:xfrm>
            <a:off x="323528" y="692696"/>
            <a:ext cx="3312368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Measurement system Diagram 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  <p:grpSp>
        <p:nvGrpSpPr>
          <p:cNvPr id="62" name="그룹 61"/>
          <p:cNvGrpSpPr/>
          <p:nvPr/>
        </p:nvGrpSpPr>
        <p:grpSpPr>
          <a:xfrm>
            <a:off x="107144" y="1133475"/>
            <a:ext cx="8822544" cy="5010150"/>
            <a:chOff x="107144" y="1133475"/>
            <a:chExt cx="8822544" cy="5010150"/>
          </a:xfrm>
        </p:grpSpPr>
        <p:sp>
          <p:nvSpPr>
            <p:cNvPr id="42" name="폭발 1 41"/>
            <p:cNvSpPr/>
            <p:nvPr/>
          </p:nvSpPr>
          <p:spPr bwMode="auto">
            <a:xfrm>
              <a:off x="571500" y="2049463"/>
              <a:ext cx="1000125" cy="750887"/>
            </a:xfrm>
            <a:prstGeom prst="irregularSeal1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00">
                <a:latin typeface="+mn-ea"/>
              </a:endParaRPr>
            </a:p>
          </p:txBody>
        </p:sp>
        <p:pic>
          <p:nvPicPr>
            <p:cNvPr id="43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981450" y="2357438"/>
              <a:ext cx="1143000" cy="265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232525" y="1930400"/>
              <a:ext cx="482600" cy="1117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643813" y="2084388"/>
              <a:ext cx="785812" cy="81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46" name="직선 화살표 연결선 45"/>
            <p:cNvCxnSpPr/>
            <p:nvPr/>
          </p:nvCxnSpPr>
          <p:spPr bwMode="auto">
            <a:xfrm>
              <a:off x="5124450" y="2489200"/>
              <a:ext cx="10191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직선 화살표 연결선 46"/>
            <p:cNvCxnSpPr/>
            <p:nvPr/>
          </p:nvCxnSpPr>
          <p:spPr bwMode="auto">
            <a:xfrm>
              <a:off x="6715125" y="2489200"/>
              <a:ext cx="928688" cy="1588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13"/>
            <p:cNvSpPr txBox="1">
              <a:spLocks noChangeArrowheads="1"/>
            </p:cNvSpPr>
            <p:nvPr/>
          </p:nvSpPr>
          <p:spPr bwMode="auto">
            <a:xfrm>
              <a:off x="3910013" y="1571625"/>
              <a:ext cx="12858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Data Recorder</a:t>
              </a:r>
            </a:p>
          </p:txBody>
        </p:sp>
        <p:sp>
          <p:nvSpPr>
            <p:cNvPr id="49" name="TextBox 14"/>
            <p:cNvSpPr txBox="1">
              <a:spLocks noChangeArrowheads="1"/>
            </p:cNvSpPr>
            <p:nvPr/>
          </p:nvSpPr>
          <p:spPr bwMode="auto">
            <a:xfrm>
              <a:off x="5786438" y="1571625"/>
              <a:ext cx="12858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Analyzer H/W</a:t>
              </a:r>
            </a:p>
          </p:txBody>
        </p:sp>
        <p:sp>
          <p:nvSpPr>
            <p:cNvPr id="50" name="TextBox 15"/>
            <p:cNvSpPr txBox="1">
              <a:spLocks noChangeArrowheads="1"/>
            </p:cNvSpPr>
            <p:nvPr/>
          </p:nvSpPr>
          <p:spPr bwMode="auto">
            <a:xfrm>
              <a:off x="7072313" y="1571625"/>
              <a:ext cx="18573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Analyzer S/W</a:t>
              </a:r>
            </a:p>
          </p:txBody>
        </p:sp>
        <p:sp>
          <p:nvSpPr>
            <p:cNvPr id="53" name="TextBox 16"/>
            <p:cNvSpPr txBox="1">
              <a:spLocks noChangeArrowheads="1"/>
            </p:cNvSpPr>
            <p:nvPr/>
          </p:nvSpPr>
          <p:spPr bwMode="auto">
            <a:xfrm>
              <a:off x="428625" y="2800350"/>
              <a:ext cx="12858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Explosion</a:t>
              </a:r>
              <a:endParaRPr kumimoji="0" lang="ko-KR" altLang="en-US" sz="1000">
                <a:latin typeface="+mn-ea"/>
                <a:ea typeface="+mn-ea"/>
              </a:endParaRPr>
            </a:p>
          </p:txBody>
        </p:sp>
        <p:sp>
          <p:nvSpPr>
            <p:cNvPr id="54" name="TextBox 111"/>
            <p:cNvSpPr txBox="1">
              <a:spLocks noChangeArrowheads="1"/>
            </p:cNvSpPr>
            <p:nvPr/>
          </p:nvSpPr>
          <p:spPr bwMode="auto">
            <a:xfrm>
              <a:off x="3910013" y="3143250"/>
              <a:ext cx="12858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SONY PC208AX</a:t>
              </a:r>
              <a:endParaRPr kumimoji="0" lang="ko-KR" altLang="en-US" sz="1000">
                <a:latin typeface="+mn-ea"/>
                <a:ea typeface="+mn-ea"/>
              </a:endParaRPr>
            </a:p>
          </p:txBody>
        </p:sp>
        <p:sp>
          <p:nvSpPr>
            <p:cNvPr id="55" name="TextBox 112"/>
            <p:cNvSpPr txBox="1">
              <a:spLocks noChangeArrowheads="1"/>
            </p:cNvSpPr>
            <p:nvPr/>
          </p:nvSpPr>
          <p:spPr bwMode="auto">
            <a:xfrm>
              <a:off x="5786438" y="3143250"/>
              <a:ext cx="12858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B&amp;k PULSE 3560C</a:t>
              </a:r>
              <a:endParaRPr kumimoji="0" lang="ko-KR" altLang="en-US" sz="1000">
                <a:latin typeface="+mn-ea"/>
                <a:ea typeface="+mn-ea"/>
              </a:endParaRPr>
            </a:p>
          </p:txBody>
        </p:sp>
        <p:sp>
          <p:nvSpPr>
            <p:cNvPr id="56" name="TextBox 113"/>
            <p:cNvSpPr txBox="1">
              <a:spLocks noChangeArrowheads="1"/>
            </p:cNvSpPr>
            <p:nvPr/>
          </p:nvSpPr>
          <p:spPr bwMode="auto">
            <a:xfrm>
              <a:off x="7072313" y="3143250"/>
              <a:ext cx="18573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B&amp;k PULSE Labshop</a:t>
              </a:r>
              <a:endParaRPr kumimoji="0" lang="ko-KR" altLang="en-US" sz="1000">
                <a:latin typeface="+mn-ea"/>
                <a:ea typeface="+mn-ea"/>
              </a:endParaRPr>
            </a:p>
          </p:txBody>
        </p:sp>
        <p:pic>
          <p:nvPicPr>
            <p:cNvPr id="57" name="Picture 7" descr="106B  Photo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497138" y="3786188"/>
              <a:ext cx="701675" cy="34766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9" name="TextBox 71"/>
            <p:cNvSpPr txBox="1">
              <a:spLocks noChangeArrowheads="1"/>
            </p:cNvSpPr>
            <p:nvPr/>
          </p:nvSpPr>
          <p:spPr bwMode="auto">
            <a:xfrm>
              <a:off x="3282950" y="3927475"/>
              <a:ext cx="2214563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kumimoji="0" lang="en-US" altLang="ko-KR" sz="1000" dirty="0">
                  <a:latin typeface="+mn-ea"/>
                  <a:ea typeface="+mn-ea"/>
                </a:rPr>
                <a:t> Dynamic Pressure : PCB 106B</a:t>
              </a:r>
              <a:endParaRPr kumimoji="0" lang="ko-KR" altLang="en-US" sz="1000" dirty="0">
                <a:latin typeface="+mn-ea"/>
                <a:ea typeface="+mn-ea"/>
              </a:endParaRPr>
            </a:p>
          </p:txBody>
        </p:sp>
        <p:sp>
          <p:nvSpPr>
            <p:cNvPr id="60" name="TextBox 73"/>
            <p:cNvSpPr txBox="1">
              <a:spLocks noChangeArrowheads="1"/>
            </p:cNvSpPr>
            <p:nvPr/>
          </p:nvSpPr>
          <p:spPr bwMode="auto">
            <a:xfrm>
              <a:off x="3305175" y="4349750"/>
              <a:ext cx="2214563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kumimoji="0" lang="en-US" altLang="ko-KR" sz="1000" dirty="0">
                  <a:latin typeface="+mn-ea"/>
                  <a:ea typeface="+mn-ea"/>
                </a:rPr>
                <a:t> Acceleration : PCB 393B31</a:t>
              </a:r>
              <a:endParaRPr kumimoji="0" lang="ko-KR" altLang="en-US" sz="1000" dirty="0">
                <a:latin typeface="+mn-ea"/>
                <a:ea typeface="+mn-ea"/>
              </a:endParaRPr>
            </a:p>
          </p:txBody>
        </p:sp>
        <p:cxnSp>
          <p:nvCxnSpPr>
            <p:cNvPr id="61" name="직선 화살표 연결선 60"/>
            <p:cNvCxnSpPr/>
            <p:nvPr/>
          </p:nvCxnSpPr>
          <p:spPr bwMode="auto">
            <a:xfrm flipV="1">
              <a:off x="3321050" y="2478088"/>
              <a:ext cx="588963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" name="그룹 80"/>
            <p:cNvGrpSpPr>
              <a:grpSpLocks/>
            </p:cNvGrpSpPr>
            <p:nvPr/>
          </p:nvGrpSpPr>
          <p:grpSpPr bwMode="auto">
            <a:xfrm>
              <a:off x="2552700" y="1571625"/>
              <a:ext cx="1500188" cy="2106363"/>
              <a:chOff x="4429124" y="1428736"/>
              <a:chExt cx="1500191" cy="2105628"/>
            </a:xfrm>
          </p:grpSpPr>
          <p:sp>
            <p:nvSpPr>
              <p:cNvPr id="63" name="TextBox 18"/>
              <p:cNvSpPr txBox="1">
                <a:spLocks noChangeArrowheads="1"/>
              </p:cNvSpPr>
              <p:nvPr/>
            </p:nvSpPr>
            <p:spPr bwMode="auto">
              <a:xfrm>
                <a:off x="4429124" y="1428736"/>
                <a:ext cx="1285884" cy="1538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 algn="ctr"/>
                <a:r>
                  <a:rPr kumimoji="0" lang="en-US" altLang="ko-KR" sz="1000">
                    <a:latin typeface="+mn-ea"/>
                    <a:ea typeface="+mn-ea"/>
                  </a:rPr>
                  <a:t>Sensor Jig</a:t>
                </a:r>
                <a:endParaRPr kumimoji="0" lang="ko-KR" altLang="en-US" sz="1000">
                  <a:latin typeface="+mn-ea"/>
                  <a:ea typeface="+mn-ea"/>
                </a:endParaRPr>
              </a:p>
            </p:txBody>
          </p:sp>
          <p:sp>
            <p:nvSpPr>
              <p:cNvPr id="64" name="TextBox 41"/>
              <p:cNvSpPr txBox="1">
                <a:spLocks noChangeArrowheads="1"/>
              </p:cNvSpPr>
              <p:nvPr/>
            </p:nvSpPr>
            <p:spPr bwMode="auto">
              <a:xfrm>
                <a:off x="4500554" y="3072860"/>
                <a:ext cx="1428761" cy="46150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0" tIns="0" rIns="0" bIns="0" anchor="ctr">
                <a:spAutoFit/>
              </a:bodyPr>
              <a:lstStyle/>
              <a:p>
                <a:pPr>
                  <a:buFont typeface="Arial" charset="0"/>
                  <a:buChar char="•"/>
                </a:pPr>
                <a:r>
                  <a:rPr kumimoji="0" lang="en-US" altLang="ko-KR" sz="1000" dirty="0">
                    <a:latin typeface="+mn-ea"/>
                    <a:ea typeface="+mn-ea"/>
                  </a:rPr>
                  <a:t> Dynamic Pressure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1000" dirty="0">
                    <a:latin typeface="+mn-ea"/>
                    <a:ea typeface="+mn-ea"/>
                  </a:rPr>
                  <a:t> Acceleration</a:t>
                </a:r>
              </a:p>
              <a:p>
                <a:pPr>
                  <a:buFont typeface="Arial" charset="0"/>
                  <a:buChar char="•"/>
                </a:pPr>
                <a:r>
                  <a:rPr kumimoji="0" lang="en-US" altLang="ko-KR" sz="1000" dirty="0">
                    <a:latin typeface="+mn-ea"/>
                    <a:ea typeface="+mn-ea"/>
                  </a:rPr>
                  <a:t> Microphone</a:t>
                </a:r>
                <a:endParaRPr kumimoji="0" lang="ko-KR" altLang="en-US" sz="1000" dirty="0">
                  <a:latin typeface="+mn-ea"/>
                  <a:ea typeface="+mn-ea"/>
                </a:endParaRPr>
              </a:p>
            </p:txBody>
          </p:sp>
          <p:pic>
            <p:nvPicPr>
              <p:cNvPr id="65" name="Picture 3"/>
              <p:cNvPicPr>
                <a:picLocks noChangeAspect="1" noChangeArrowheads="1"/>
              </p:cNvPicPr>
              <p:nvPr/>
            </p:nvPicPr>
            <p:blipFill>
              <a:blip r:embed="rId7" cstate="print"/>
              <a:srcRect l="37109" t="16801" r="23047" b="7746"/>
              <a:stretch>
                <a:fillRect/>
              </a:stretch>
            </p:blipFill>
            <p:spPr bwMode="auto">
              <a:xfrm>
                <a:off x="4571999" y="1642974"/>
                <a:ext cx="922340" cy="1356838"/>
              </a:xfrm>
              <a:prstGeom prst="rect">
                <a:avLst/>
              </a:prstGeom>
              <a:noFill/>
              <a:ln w="9525">
                <a:solidFill>
                  <a:schemeClr val="tx2">
                    <a:lumMod val="60000"/>
                    <a:lumOff val="40000"/>
                  </a:schemeClr>
                </a:solidFill>
                <a:miter lim="800000"/>
                <a:headEnd/>
                <a:tailEnd/>
              </a:ln>
              <a:effectLst/>
            </p:spPr>
          </p:pic>
        </p:grpSp>
        <p:pic>
          <p:nvPicPr>
            <p:cNvPr id="66" name="Picture 36"/>
            <p:cNvPicPr>
              <a:picLocks noChangeAspect="1" noChangeArrowheads="1"/>
            </p:cNvPicPr>
            <p:nvPr/>
          </p:nvPicPr>
          <p:blipFill>
            <a:blip r:embed="rId8" cstate="print"/>
            <a:srcRect/>
            <a:stretch>
              <a:fillRect/>
            </a:stretch>
          </p:blipFill>
          <p:spPr bwMode="auto">
            <a:xfrm>
              <a:off x="2616200" y="4643438"/>
              <a:ext cx="500063" cy="460375"/>
            </a:xfrm>
            <a:prstGeom prst="rect">
              <a:avLst/>
            </a:prstGeom>
            <a:noFill/>
            <a:ln w="19050">
              <a:noFill/>
              <a:miter lim="800000"/>
              <a:headEnd/>
              <a:tailEnd type="none" w="lg" len="lg"/>
            </a:ln>
          </p:spPr>
        </p:pic>
        <p:sp>
          <p:nvSpPr>
            <p:cNvPr id="67" name="TextBox 73"/>
            <p:cNvSpPr txBox="1">
              <a:spLocks noChangeArrowheads="1"/>
            </p:cNvSpPr>
            <p:nvPr/>
          </p:nvSpPr>
          <p:spPr bwMode="auto">
            <a:xfrm>
              <a:off x="3305175" y="4816475"/>
              <a:ext cx="2214563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kumimoji="0" lang="en-US" altLang="ko-KR" sz="1000" dirty="0">
                  <a:latin typeface="+mn-ea"/>
                  <a:ea typeface="+mn-ea"/>
                </a:rPr>
                <a:t> Microphone : </a:t>
              </a:r>
              <a:r>
                <a:rPr kumimoji="0" lang="en-US" altLang="ko-KR" sz="1000" dirty="0" smtClean="0">
                  <a:latin typeface="+mn-ea"/>
                  <a:ea typeface="+mn-ea"/>
                </a:rPr>
                <a:t>GRAS 40AE or PCB</a:t>
              </a:r>
              <a:endParaRPr kumimoji="0" lang="ko-KR" altLang="en-US" sz="1000" dirty="0">
                <a:latin typeface="+mn-ea"/>
                <a:ea typeface="+mn-ea"/>
              </a:endParaRPr>
            </a:p>
          </p:txBody>
        </p:sp>
        <p:sp>
          <p:nvSpPr>
            <p:cNvPr id="68" name="모서리가 둥근 직사각형 67"/>
            <p:cNvSpPr/>
            <p:nvPr/>
          </p:nvSpPr>
          <p:spPr bwMode="auto">
            <a:xfrm>
              <a:off x="2428875" y="3786188"/>
              <a:ext cx="3143250" cy="1357312"/>
            </a:xfrm>
            <a:prstGeom prst="roundRect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kumimoji="0" lang="ko-KR" altLang="en-US" sz="1000" dirty="0">
                <a:latin typeface="+mn-ea"/>
              </a:endParaRPr>
            </a:p>
          </p:txBody>
        </p:sp>
        <p:sp>
          <p:nvSpPr>
            <p:cNvPr id="75" name="모서리가 둥근 직사각형 74"/>
            <p:cNvSpPr/>
            <p:nvPr/>
          </p:nvSpPr>
          <p:spPr>
            <a:xfrm>
              <a:off x="2357438" y="1285875"/>
              <a:ext cx="3286125" cy="4857750"/>
            </a:xfrm>
            <a:prstGeom prst="round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00">
                <a:latin typeface="+mn-ea"/>
              </a:endParaRPr>
            </a:p>
          </p:txBody>
        </p:sp>
        <p:sp>
          <p:nvSpPr>
            <p:cNvPr id="76" name="모서리가 둥근 직사각형 75"/>
            <p:cNvSpPr/>
            <p:nvPr/>
          </p:nvSpPr>
          <p:spPr>
            <a:xfrm>
              <a:off x="5786438" y="1285875"/>
              <a:ext cx="2928937" cy="4857750"/>
            </a:xfrm>
            <a:prstGeom prst="roundRect">
              <a:avLst/>
            </a:prstGeom>
            <a:noFill/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ko-KR" altLang="en-US" sz="1000">
                <a:latin typeface="+mn-ea"/>
              </a:endParaRPr>
            </a:p>
          </p:txBody>
        </p:sp>
        <p:sp>
          <p:nvSpPr>
            <p:cNvPr id="77" name="모서리가 둥근 직사각형 76"/>
            <p:cNvSpPr/>
            <p:nvPr/>
          </p:nvSpPr>
          <p:spPr>
            <a:xfrm>
              <a:off x="3455988" y="1133475"/>
              <a:ext cx="1143000" cy="2143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000" dirty="0">
                  <a:solidFill>
                    <a:schemeClr val="tx1"/>
                  </a:solidFill>
                  <a:latin typeface="+mn-ea"/>
                </a:rPr>
                <a:t>Field Work</a:t>
              </a:r>
              <a:endParaRPr lang="ko-KR" altLang="en-US" sz="1000" dirty="0">
                <a:solidFill>
                  <a:schemeClr val="tx1"/>
                </a:solidFill>
                <a:latin typeface="+mn-ea"/>
              </a:endParaRPr>
            </a:p>
          </p:txBody>
        </p:sp>
        <p:sp>
          <p:nvSpPr>
            <p:cNvPr id="78" name="모서리가 둥근 직사각형 77"/>
            <p:cNvSpPr/>
            <p:nvPr/>
          </p:nvSpPr>
          <p:spPr>
            <a:xfrm>
              <a:off x="6715125" y="1143000"/>
              <a:ext cx="1143000" cy="214313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accent3">
                  <a:lumMod val="60000"/>
                  <a:lumOff val="40000"/>
                </a:schemeClr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ko-KR" sz="1000" dirty="0">
                  <a:solidFill>
                    <a:schemeClr val="tx1"/>
                  </a:solidFill>
                  <a:latin typeface="+mn-ea"/>
                </a:rPr>
                <a:t>Lab Work</a:t>
              </a:r>
              <a:endParaRPr lang="ko-KR" altLang="en-US" sz="1000" dirty="0">
                <a:solidFill>
                  <a:schemeClr val="tx1"/>
                </a:solidFill>
                <a:latin typeface="+mn-ea"/>
              </a:endParaRPr>
            </a:p>
          </p:txBody>
        </p:sp>
        <p:pic>
          <p:nvPicPr>
            <p:cNvPr id="79" name="Picture 34" descr="393B31  Photo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2571750" y="4071938"/>
              <a:ext cx="592138" cy="666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36" descr="http://01db-cn.orionis.fr/typo3temp/pics/23015826cb.jpg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2600325" y="5172075"/>
              <a:ext cx="471488" cy="7858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1" name="TextBox 73"/>
            <p:cNvSpPr txBox="1">
              <a:spLocks noChangeArrowheads="1"/>
            </p:cNvSpPr>
            <p:nvPr/>
          </p:nvSpPr>
          <p:spPr bwMode="auto">
            <a:xfrm>
              <a:off x="3305175" y="5429250"/>
              <a:ext cx="2214563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>
                <a:buFont typeface="Arial" charset="0"/>
                <a:buChar char="•"/>
              </a:pPr>
              <a:r>
                <a:rPr kumimoji="0" lang="en-US" altLang="ko-KR" sz="1000">
                  <a:latin typeface="+mn-ea"/>
                  <a:ea typeface="+mn-ea"/>
                </a:rPr>
                <a:t> Sound Level Meter : Solo</a:t>
              </a:r>
            </a:p>
            <a:p>
              <a:pPr>
                <a:buFont typeface="Arial" charset="0"/>
                <a:buChar char="•"/>
              </a:pPr>
              <a:r>
                <a:rPr kumimoji="0" lang="en-US" altLang="ko-KR" sz="1000">
                  <a:latin typeface="+mn-ea"/>
                  <a:ea typeface="+mn-ea"/>
                </a:rPr>
                <a:t>(Standalone)</a:t>
              </a:r>
              <a:endParaRPr kumimoji="0" lang="ko-KR" altLang="en-US" sz="1000">
                <a:latin typeface="+mn-ea"/>
                <a:ea typeface="+mn-ea"/>
              </a:endParaRPr>
            </a:p>
          </p:txBody>
        </p:sp>
        <p:pic>
          <p:nvPicPr>
            <p:cNvPr id="82" name="Picture 4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6929438" y="5072063"/>
              <a:ext cx="785812" cy="811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3" name="TextBox 15"/>
            <p:cNvSpPr txBox="1">
              <a:spLocks noChangeArrowheads="1"/>
            </p:cNvSpPr>
            <p:nvPr/>
          </p:nvSpPr>
          <p:spPr bwMode="auto">
            <a:xfrm>
              <a:off x="5929313" y="4830763"/>
              <a:ext cx="271462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Analyzer S/W for Sound Level Meter</a:t>
              </a:r>
            </a:p>
          </p:txBody>
        </p:sp>
        <p:sp>
          <p:nvSpPr>
            <p:cNvPr id="84" name="TextBox 113"/>
            <p:cNvSpPr txBox="1">
              <a:spLocks noChangeArrowheads="1"/>
            </p:cNvSpPr>
            <p:nvPr/>
          </p:nvSpPr>
          <p:spPr bwMode="auto">
            <a:xfrm>
              <a:off x="6357938" y="5916613"/>
              <a:ext cx="1857375" cy="1538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 anchor="ctr">
              <a:spAutoFit/>
            </a:bodyPr>
            <a:lstStyle/>
            <a:p>
              <a:pPr algn="ctr"/>
              <a:r>
                <a:rPr kumimoji="0" lang="en-US" altLang="ko-KR" sz="1000">
                  <a:latin typeface="+mn-ea"/>
                  <a:ea typeface="+mn-ea"/>
                </a:rPr>
                <a:t>01dB dBFA</a:t>
              </a:r>
              <a:endParaRPr kumimoji="0" lang="ko-KR" altLang="en-US" sz="1000">
                <a:latin typeface="+mn-ea"/>
                <a:ea typeface="+mn-ea"/>
              </a:endParaRPr>
            </a:p>
          </p:txBody>
        </p:sp>
        <p:cxnSp>
          <p:nvCxnSpPr>
            <p:cNvPr id="85" name="직선 화살표 연결선 84"/>
            <p:cNvCxnSpPr/>
            <p:nvPr/>
          </p:nvCxnSpPr>
          <p:spPr bwMode="auto">
            <a:xfrm>
              <a:off x="5214938" y="5500688"/>
              <a:ext cx="1547812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51" name="Picture 7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107144" y="3717032"/>
              <a:ext cx="2160600" cy="14404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cxnSp>
          <p:nvCxnSpPr>
            <p:cNvPr id="58" name="직선 화살표 연결선 57"/>
            <p:cNvCxnSpPr/>
            <p:nvPr/>
          </p:nvCxnSpPr>
          <p:spPr bwMode="auto">
            <a:xfrm>
              <a:off x="1619672" y="2492896"/>
              <a:ext cx="1019175" cy="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2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Performance Evaluation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of structure  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Blasting test  with explosive cladding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  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528" y="755412"/>
            <a:ext cx="7128792" cy="369332"/>
          </a:xfrm>
          <a:prstGeom prst="rect">
            <a:avLst/>
          </a:prstGeom>
          <a:noFill/>
          <a:ln w="12700"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 algn="l">
              <a:buFont typeface="Wingdings" pitchFamily="2" charset="2"/>
              <a:buChar char="Ø"/>
              <a:defRPr/>
            </a:pPr>
            <a:r>
              <a:rPr lang="en-US" altLang="ko-KR" sz="18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Explosive charge weight  :  420 </a:t>
            </a:r>
            <a:r>
              <a:rPr lang="en-US" altLang="ko-KR" sz="1800" b="1" dirty="0" err="1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kgs</a:t>
            </a:r>
            <a:endParaRPr lang="en-US" altLang="ko-KR" sz="1800" b="1" dirty="0" smtClean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</p:txBody>
      </p:sp>
      <p:pic>
        <p:nvPicPr>
          <p:cNvPr id="5" name="dome blasting.avi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323528" y="1381573"/>
            <a:ext cx="8496944" cy="481493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Result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of  blast </a:t>
            </a:r>
            <a:r>
              <a:rPr lang="en-US" altLang="ko-KR" sz="2000" spc="-100" dirty="0" err="1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ing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  test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graphicFrame>
        <p:nvGraphicFramePr>
          <p:cNvPr id="37" name="표 36"/>
          <p:cNvGraphicFramePr>
            <a:graphicFrameLocks noGrp="1"/>
          </p:cNvGraphicFramePr>
          <p:nvPr/>
        </p:nvGraphicFramePr>
        <p:xfrm>
          <a:off x="755578" y="2204080"/>
          <a:ext cx="7704854" cy="29531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78"/>
                <a:gridCol w="823710"/>
                <a:gridCol w="514596"/>
                <a:gridCol w="514596"/>
                <a:gridCol w="562657"/>
                <a:gridCol w="466535"/>
                <a:gridCol w="514596"/>
                <a:gridCol w="514596"/>
                <a:gridCol w="841242"/>
                <a:gridCol w="864096"/>
                <a:gridCol w="1368152"/>
              </a:tblGrid>
              <a:tr h="243840">
                <a:tc rowSpan="2"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Measurement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 items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rowSpan="2" h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Vibration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Blast-pressure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Noise(</a:t>
                      </a:r>
                      <a:r>
                        <a:rPr lang="en-US" altLang="ko-KR" sz="1400" dirty="0" err="1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dBA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)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81392">
                <a:tc gridSpan="2"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 vMerge="1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Outer wall(horizontal)</a:t>
                      </a:r>
                      <a:endParaRPr lang="ko-KR" altLang="en-US" sz="1400" dirty="0"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Inner</a:t>
                      </a:r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 bottom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(vertical)</a:t>
                      </a:r>
                      <a:endParaRPr lang="ko-KR" altLang="en-US" sz="1400" dirty="0"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Time</a:t>
                      </a:r>
                      <a:r>
                        <a:rPr lang="ko-KR" altLang="en-US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 </a:t>
                      </a:r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Peak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(psi)</a:t>
                      </a:r>
                      <a:endParaRPr lang="ko-KR" altLang="en-US" sz="1400" dirty="0"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Front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Of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structure</a:t>
                      </a:r>
                      <a:endParaRPr lang="ko-KR" altLang="en-US" sz="1400" dirty="0"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Adjacent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Private house</a:t>
                      </a:r>
                      <a:endParaRPr lang="ko-KR" altLang="en-US" sz="1400" dirty="0"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 flip="none" rotWithShape="1">
                      <a:gsLst>
                        <a:gs pos="0">
                          <a:srgbClr val="FF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70872">
                <a:tc gridSpan="2">
                  <a:txBody>
                    <a:bodyPr/>
                    <a:lstStyle/>
                    <a:p>
                      <a:pPr marL="0" marR="0" indent="0" algn="l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300" dirty="0" smtClean="0">
                          <a:solidFill>
                            <a:srgbClr val="002060"/>
                          </a:solidFill>
                          <a:latin typeface="Franklin Gothic Heavy" pitchFamily="34" charset="0"/>
                        </a:rPr>
                        <a:t>Acceptance criteria</a:t>
                      </a:r>
                      <a:endParaRPr lang="ko-KR" altLang="en-US" sz="1300" dirty="0">
                        <a:solidFill>
                          <a:srgbClr val="00206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2060"/>
                          </a:solidFill>
                          <a:latin typeface="Franklin Gothic Heavy" pitchFamily="34" charset="0"/>
                        </a:rPr>
                        <a:t>Max.40mm/s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2060"/>
                          </a:solidFill>
                          <a:latin typeface="Franklin Gothic Heavy" pitchFamily="34" charset="0"/>
                        </a:rPr>
                        <a:t>20~50mm/s</a:t>
                      </a:r>
                      <a:endParaRPr lang="ko-KR" altLang="en-US" sz="1400" dirty="0">
                        <a:solidFill>
                          <a:srgbClr val="00206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002060"/>
                          </a:solidFill>
                          <a:latin typeface="Franklin Gothic Heavy" pitchFamily="34" charset="0"/>
                        </a:rPr>
                        <a:t>Max.303</a:t>
                      </a:r>
                      <a:endParaRPr lang="ko-KR" altLang="en-US" sz="1400" dirty="0">
                        <a:solidFill>
                          <a:srgbClr val="00206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002060"/>
                          </a:solidFill>
                          <a:latin typeface="Franklin Gothic Heavy" pitchFamily="34" charset="0"/>
                        </a:rPr>
                        <a:t>-</a:t>
                      </a:r>
                      <a:endParaRPr lang="ko-KR" altLang="en-US" sz="1400" dirty="0">
                        <a:solidFill>
                          <a:srgbClr val="00206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002060"/>
                          </a:solidFill>
                          <a:latin typeface="Franklin Gothic Heavy" pitchFamily="34" charset="0"/>
                        </a:rPr>
                        <a:t>Max. 65dBA</a:t>
                      </a:r>
                      <a:endParaRPr lang="ko-KR" altLang="en-US" sz="1400" dirty="0">
                        <a:solidFill>
                          <a:srgbClr val="00206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</a:tr>
              <a:tr h="180956">
                <a:tc rowSpan="7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Test</a:t>
                      </a:r>
                    </a:p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Result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Charge</a:t>
                      </a:r>
                      <a:endParaRPr lang="en-US" altLang="ko-KR" sz="1400" baseline="0" dirty="0" smtClean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  <a:p>
                      <a:pPr algn="ctr" latinLnBrk="1"/>
                      <a:r>
                        <a:rPr lang="en-US" altLang="ko-KR" sz="1400" baseline="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weight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Peak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Overall</a:t>
                      </a:r>
                      <a:endParaRPr lang="ko-KR" altLang="en-US" sz="12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grid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Peak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hMerge="1">
                  <a:txBody>
                    <a:bodyPr/>
                    <a:lstStyle/>
                    <a:p>
                      <a:pPr algn="ctr" latinLnBrk="1"/>
                      <a:endParaRPr lang="ko-KR" altLang="en-US" sz="105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Overall</a:t>
                      </a:r>
                      <a:endParaRPr lang="ko-KR" altLang="en-US" sz="12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80956"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Freq.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(Hz)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Value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Freq.</a:t>
                      </a:r>
                    </a:p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(Hz)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2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Value</a:t>
                      </a:r>
                      <a:endParaRPr lang="ko-KR" altLang="en-US" sz="12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latinLnBrk="1"/>
                      <a:endParaRPr lang="ko-KR" alt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09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123 kg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7.9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27.9</a:t>
                      </a:r>
                      <a:endParaRPr lang="ko-KR" altLang="en-US" sz="1400" dirty="0" smtClean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38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4.6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87.6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100.2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58.0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809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145 kg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18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b="0" i="0" u="none" strike="noStrike" dirty="0" smtClean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12.4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30.8</a:t>
                      </a:r>
                      <a:endParaRPr lang="ko-KR" altLang="en-US" sz="1400" dirty="0" smtClean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40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6.8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-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109.7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-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809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258 kg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14.3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32.8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5.9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19.6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159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113.3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59.3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809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336 kg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16.5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36.5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29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6.9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24.3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-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115.6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53.6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180956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499 kg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10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14.7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39.2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24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ko-KR" sz="1400" b="0" i="0" u="none" strike="noStrike" dirty="0">
                          <a:solidFill>
                            <a:srgbClr val="000000"/>
                          </a:solidFill>
                          <a:latin typeface="Franklin Gothic Heavy" pitchFamily="34" charset="0"/>
                        </a:rPr>
                        <a:t>6.4</a:t>
                      </a: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25.9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273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chemeClr val="tx1"/>
                          </a:solidFill>
                          <a:latin typeface="Franklin Gothic Heavy" pitchFamily="34" charset="0"/>
                        </a:rPr>
                        <a:t>114.8</a:t>
                      </a:r>
                      <a:endParaRPr lang="ko-KR" altLang="en-US" sz="1400" dirty="0">
                        <a:solidFill>
                          <a:schemeClr val="tx1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400" dirty="0" smtClean="0">
                          <a:solidFill>
                            <a:srgbClr val="C00000"/>
                          </a:solidFill>
                          <a:latin typeface="Franklin Gothic Heavy" pitchFamily="34" charset="0"/>
                        </a:rPr>
                        <a:t>59.9</a:t>
                      </a:r>
                      <a:endParaRPr lang="ko-KR" altLang="en-US" sz="1400" dirty="0">
                        <a:solidFill>
                          <a:srgbClr val="C00000"/>
                        </a:solidFill>
                        <a:latin typeface="Franklin Gothic Heavy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gradFill>
                      <a:gsLst>
                        <a:gs pos="0">
                          <a:srgbClr val="99FF66"/>
                        </a:gs>
                        <a:gs pos="50000">
                          <a:schemeClr val="accent1">
                            <a:tint val="44500"/>
                            <a:satMod val="160000"/>
                          </a:schemeClr>
                        </a:gs>
                        <a:gs pos="100000">
                          <a:schemeClr val="accent1">
                            <a:tint val="23500"/>
                            <a:satMod val="16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sp>
        <p:nvSpPr>
          <p:cNvPr id="42" name="TextBox 41"/>
          <p:cNvSpPr txBox="1"/>
          <p:nvPr/>
        </p:nvSpPr>
        <p:spPr>
          <a:xfrm>
            <a:off x="323528" y="692696"/>
            <a:ext cx="4248472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Result of blast-pressure, vibration, noise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  <p:sp>
        <p:nvSpPr>
          <p:cNvPr id="45" name="TextBox 3"/>
          <p:cNvSpPr txBox="1">
            <a:spLocks noChangeArrowheads="1"/>
          </p:cNvSpPr>
          <p:nvPr/>
        </p:nvSpPr>
        <p:spPr bwMode="auto">
          <a:xfrm>
            <a:off x="611560" y="5160094"/>
            <a:ext cx="81369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defRPr/>
            </a:pP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 </a:t>
            </a:r>
            <a:r>
              <a:rPr lang="en-US" altLang="ko-KR" sz="16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* Basis of acceptance criteria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6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Vibration : DIN 4150, Germany standard for short-</a:t>
            </a:r>
            <a:r>
              <a:rPr lang="en-US" altLang="ko-KR" sz="1600" b="1" dirty="0" err="1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teram</a:t>
            </a:r>
            <a:r>
              <a:rPr lang="en-US" altLang="ko-KR" sz="16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vibration in </a:t>
            </a:r>
            <a:r>
              <a:rPr lang="en-US" altLang="ko-KR" sz="1600" b="1" dirty="0" err="1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sturucture</a:t>
            </a:r>
            <a:r>
              <a:rPr lang="en-US" altLang="ko-KR" sz="16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6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Noise : Korean local regulations for noise &amp; vibration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600" b="1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Blast pressure : Permissible value estimated by UFC(US Unified facilities criteria)</a:t>
            </a:r>
            <a:endParaRPr lang="en-US" altLang="ko-KR" sz="1600" b="1" dirty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47" name="TextBox 3"/>
          <p:cNvSpPr txBox="1">
            <a:spLocks noChangeArrowheads="1"/>
          </p:cNvSpPr>
          <p:nvPr/>
        </p:nvSpPr>
        <p:spPr bwMode="auto">
          <a:xfrm>
            <a:off x="683568" y="1196752"/>
            <a:ext cx="8136904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Artificial Dome seems to be a structure integrity based on test result </a:t>
            </a:r>
          </a:p>
          <a:p>
            <a:pPr marL="228600" indent="-228600" algn="l"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     as below.</a:t>
            </a: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All test values are satisfied with acceptance criteria.</a:t>
            </a:r>
            <a:endParaRPr lang="en-US" altLang="ko-KR" sz="1800" b="1" dirty="0"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제목 4"/>
          <p:cNvSpPr txBox="1">
            <a:spLocks/>
          </p:cNvSpPr>
          <p:nvPr/>
        </p:nvSpPr>
        <p:spPr bwMode="auto">
          <a:xfrm>
            <a:off x="107504" y="44624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Conclusions</a:t>
            </a:r>
            <a:endParaRPr lang="ko-KR" altLang="en-US" sz="20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16" name="TextBox 3"/>
          <p:cNvSpPr txBox="1">
            <a:spLocks noChangeArrowheads="1"/>
          </p:cNvSpPr>
          <p:nvPr/>
        </p:nvSpPr>
        <p:spPr bwMode="auto">
          <a:xfrm>
            <a:off x="467544" y="764704"/>
            <a:ext cx="8352928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Explosion energy is a </a:t>
            </a: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necessary evil for explosive cladding industry</a:t>
            </a:r>
            <a:r>
              <a:rPr lang="en-US" altLang="ko-KR" sz="2000" dirty="0" smtClean="0">
                <a:latin typeface="Franklin Gothic Demi" pitchFamily="34" charset="0"/>
                <a:ea typeface="+mj-ea"/>
              </a:rPr>
              <a:t>.</a:t>
            </a:r>
          </a:p>
          <a:p>
            <a:pPr marL="228600" indent="-228600" algn="l">
              <a:buFont typeface="Wingdings" pitchFamily="2" charset="2"/>
              <a:buChar char="Ø"/>
              <a:defRPr/>
            </a:pPr>
            <a:endParaRPr lang="en-US" altLang="ko-KR" sz="2000" dirty="0" smtClean="0">
              <a:latin typeface="Franklin Gothic Demi" pitchFamily="34" charset="0"/>
              <a:ea typeface="+mj-ea"/>
            </a:endParaRP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Explosion is an extremely rapid release of energy in the form of light,  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     heat, sound, shock wave, which are converted to </a:t>
            </a: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vibration and noise 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     can be caused by a stream of civil complaints</a:t>
            </a:r>
            <a:r>
              <a:rPr lang="en-US" altLang="ko-KR" sz="2000" dirty="0" smtClean="0">
                <a:latin typeface="Franklin Gothic Demi" pitchFamily="34" charset="0"/>
                <a:ea typeface="+mj-ea"/>
              </a:rPr>
              <a:t>.</a:t>
            </a:r>
          </a:p>
          <a:p>
            <a:pPr marL="228600" indent="-228600" algn="l">
              <a:defRPr/>
            </a:pPr>
            <a:endParaRPr lang="en-US" altLang="ko-KR" sz="2000" dirty="0" smtClean="0">
              <a:latin typeface="Franklin Gothic Demi" pitchFamily="34" charset="0"/>
              <a:ea typeface="+mj-ea"/>
            </a:endParaRP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One of solution for these wicked problems is to block out an explosion  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     energy by </a:t>
            </a: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artificial structure such as DOME</a:t>
            </a:r>
            <a:r>
              <a:rPr lang="en-US" altLang="ko-KR" sz="2000" dirty="0" smtClean="0">
                <a:latin typeface="Franklin Gothic Demi" pitchFamily="34" charset="0"/>
                <a:ea typeface="+mj-ea"/>
              </a:rPr>
              <a:t>.</a:t>
            </a:r>
          </a:p>
          <a:p>
            <a:pPr marL="228600" indent="-228600" algn="l">
              <a:buFont typeface="Wingdings" pitchFamily="2" charset="2"/>
              <a:buChar char="Ø"/>
              <a:defRPr/>
            </a:pPr>
            <a:endParaRPr lang="en-US" altLang="ko-KR" sz="2000" dirty="0" smtClean="0">
              <a:latin typeface="Franklin Gothic Demi" pitchFamily="34" charset="0"/>
              <a:ea typeface="+mj-ea"/>
            </a:endParaRP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</a:rPr>
              <a:t>Blast-proof performance of artificial DOME is generally satisfactory </a:t>
            </a:r>
            <a:r>
              <a:rPr lang="en-US" altLang="ko-KR" sz="2000" dirty="0" smtClean="0">
                <a:latin typeface="Franklin Gothic Demi" pitchFamily="34" charset="0"/>
              </a:rPr>
              <a:t>,   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latin typeface="Franklin Gothic Demi" pitchFamily="34" charset="0"/>
              </a:rPr>
              <a:t>     because all test values of noise, vibration, blast-pressure are satisfied 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latin typeface="Franklin Gothic Demi" pitchFamily="34" charset="0"/>
              </a:rPr>
              <a:t>     with acceptance criteria of local regulation.</a:t>
            </a:r>
            <a:endParaRPr lang="en-US" altLang="ko-KR" sz="2000" dirty="0" smtClean="0">
              <a:latin typeface="Franklin Gothic Demi" pitchFamily="34" charset="0"/>
              <a:ea typeface="+mj-ea"/>
            </a:endParaRPr>
          </a:p>
          <a:p>
            <a:pPr marL="228600" indent="-228600" algn="l">
              <a:buFont typeface="Wingdings" pitchFamily="2" charset="2"/>
              <a:buChar char="Ø"/>
              <a:defRPr/>
            </a:pPr>
            <a:endParaRPr lang="en-US" altLang="ko-KR" sz="2000" dirty="0" smtClean="0">
              <a:latin typeface="Franklin Gothic Demi" pitchFamily="34" charset="0"/>
              <a:ea typeface="+mj-ea"/>
            </a:endParaRP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The internal core structure of </a:t>
            </a: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Blast-proof door </a:t>
            </a:r>
            <a:r>
              <a:rPr lang="en-US" altLang="ko-KR" sz="2000" dirty="0" smtClean="0">
                <a:latin typeface="Franklin Gothic Demi" pitchFamily="34" charset="0"/>
                <a:ea typeface="+mj-ea"/>
              </a:rPr>
              <a:t>is an effective tool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      </a:t>
            </a: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to resist the blast wave propagation </a:t>
            </a:r>
            <a:r>
              <a:rPr lang="en-US" altLang="ko-KR" sz="2000" dirty="0" smtClean="0">
                <a:latin typeface="Franklin Gothic Demi" pitchFamily="34" charset="0"/>
                <a:ea typeface="+mj-ea"/>
              </a:rPr>
              <a:t>from explosion DOME.</a:t>
            </a:r>
          </a:p>
          <a:p>
            <a:pPr marL="228600" indent="-228600" algn="l">
              <a:defRPr/>
            </a:pPr>
            <a:endParaRPr lang="en-US" altLang="ko-KR" sz="2000" dirty="0" smtClean="0">
              <a:latin typeface="Franklin Gothic Demi" pitchFamily="34" charset="0"/>
              <a:ea typeface="+mj-ea"/>
            </a:endParaRP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2000" dirty="0" smtClean="0">
                <a:solidFill>
                  <a:srgbClr val="C00000"/>
                </a:solidFill>
                <a:latin typeface="Franklin Gothic Demi" pitchFamily="34" charset="0"/>
                <a:ea typeface="+mj-ea"/>
              </a:rPr>
              <a:t>Quality homogeneity of clad</a:t>
            </a:r>
            <a:r>
              <a:rPr lang="en-US" altLang="ko-KR" sz="2000" dirty="0" smtClean="0">
                <a:latin typeface="Franklin Gothic Demi" pitchFamily="34" charset="0"/>
                <a:ea typeface="+mj-ea"/>
              </a:rPr>
              <a:t> product has been much better due to</a:t>
            </a:r>
          </a:p>
          <a:p>
            <a:pPr marL="228600" indent="-228600" algn="l">
              <a:defRPr/>
            </a:pPr>
            <a:r>
              <a:rPr lang="en-US" altLang="ko-KR" sz="2000" dirty="0" smtClean="0">
                <a:latin typeface="Franklin Gothic Demi" pitchFamily="34" charset="0"/>
                <a:ea typeface="+mj-ea"/>
              </a:rPr>
              <a:t>     explosion DOME which can keep an uniform atmospheric condition.</a:t>
            </a:r>
            <a:endParaRPr lang="ko-KR" altLang="en-US" sz="2000" dirty="0">
              <a:latin typeface="Franklin Gothic Demi" pitchFamily="34" charset="0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제목 4"/>
          <p:cNvSpPr txBox="1">
            <a:spLocks/>
          </p:cNvSpPr>
          <p:nvPr/>
        </p:nvSpPr>
        <p:spPr bwMode="auto">
          <a:xfrm>
            <a:off x="463550" y="125413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defRPr/>
            </a:pPr>
            <a:r>
              <a:rPr lang="en-US" altLang="ko-KR" sz="2000" b="1" dirty="0" smtClean="0">
                <a:latin typeface="+mn-ea"/>
                <a:ea typeface="+mn-ea"/>
                <a:cs typeface="+mj-cs"/>
              </a:rPr>
              <a:t>6. </a:t>
            </a:r>
            <a:r>
              <a:rPr lang="ko-KR" altLang="en-US" sz="2000" b="1" dirty="0" smtClean="0">
                <a:latin typeface="+mn-ea"/>
                <a:ea typeface="+mn-ea"/>
                <a:cs typeface="+mj-cs"/>
              </a:rPr>
              <a:t>방음 설계</a:t>
            </a:r>
            <a:endParaRPr lang="ko-KR" altLang="en-US" sz="2000" b="1" dirty="0">
              <a:latin typeface="+mn-ea"/>
              <a:ea typeface="+mn-ea"/>
              <a:cs typeface="+mj-cs"/>
            </a:endParaRPr>
          </a:p>
        </p:txBody>
      </p:sp>
      <p:sp>
        <p:nvSpPr>
          <p:cNvPr id="8" name="Text Placeholder 2"/>
          <p:cNvSpPr txBox="1">
            <a:spLocks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dpi="0" rotWithShape="1">
            <a:blip r:embed="rId3" cstate="print"/>
            <a:srcRect/>
            <a:stretch>
              <a:fillRect/>
            </a:stretch>
          </a:blipFill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		</a:t>
            </a:r>
          </a:p>
          <a:p>
            <a:pPr marL="342900" marR="0" lvl="0" indent="-3429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  <a:endParaRPr kumimoji="0" lang="en-US" sz="9600" b="1" i="0" u="none" strike="noStrike" kern="1200" cap="none" spc="0" normalizeH="0" baseline="0" noProof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lgerian" pitchFamily="82" charset="0"/>
              <a:ea typeface="+mn-ea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3"/>
          <p:cNvSpPr txBox="1">
            <a:spLocks noChangeArrowheads="1"/>
          </p:cNvSpPr>
          <p:nvPr/>
        </p:nvSpPr>
        <p:spPr bwMode="auto">
          <a:xfrm>
            <a:off x="1907704" y="1556792"/>
            <a:ext cx="5904656" cy="40934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Tx/>
              <a:buAutoNum type="arabicPeriod"/>
              <a:defRPr/>
            </a:pP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 Blast loading characteristic</a:t>
            </a:r>
            <a:endParaRPr lang="ko-KR" altLang="en-US" sz="2000" dirty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endParaRPr lang="en-US" altLang="ko-KR" sz="2000" dirty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2. Design concept of Blast-proof structure</a:t>
            </a:r>
          </a:p>
          <a:p>
            <a:pPr marL="228600" indent="-228600" algn="l">
              <a:defRPr/>
            </a:pPr>
            <a:endParaRPr lang="en-US" altLang="ko-KR" sz="2000" dirty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2000" dirty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3. </a:t>
            </a: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Blast loading simulation</a:t>
            </a:r>
          </a:p>
          <a:p>
            <a:pPr marL="228600" indent="-228600" algn="l">
              <a:defRPr/>
            </a:pPr>
            <a:endParaRPr lang="en-US" altLang="ko-KR" sz="2000" dirty="0" smtClean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4. </a:t>
            </a: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Performance evaluation of structure</a:t>
            </a:r>
          </a:p>
          <a:p>
            <a:pPr marL="228600" indent="-228600" algn="l">
              <a:defRPr/>
            </a:pPr>
            <a:endParaRPr lang="en-US" altLang="ko-KR" sz="2000" dirty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5. </a:t>
            </a: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Blasting test with explosive cladding</a:t>
            </a:r>
          </a:p>
          <a:p>
            <a:pPr marL="228600" indent="-228600" algn="l">
              <a:defRPr/>
            </a:pPr>
            <a:endParaRPr lang="en-US" altLang="ko-KR" sz="2000" dirty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6. </a:t>
            </a: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Result of blasting test</a:t>
            </a:r>
          </a:p>
          <a:p>
            <a:pPr marL="228600" indent="-228600" algn="l">
              <a:defRPr/>
            </a:pPr>
            <a:endParaRPr lang="en-US" altLang="ko-KR" sz="2000" dirty="0" smtClean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7. </a:t>
            </a:r>
            <a:r>
              <a:rPr lang="en-US" altLang="ko-KR" sz="2000" dirty="0" smtClean="0">
                <a:solidFill>
                  <a:srgbClr val="002060"/>
                </a:solidFill>
                <a:latin typeface="Franklin Gothic Heavy" pitchFamily="34" charset="0"/>
                <a:ea typeface="+mn-ea"/>
              </a:rPr>
              <a:t>Conclusions</a:t>
            </a:r>
            <a:endParaRPr lang="ko-KR" altLang="en-US" sz="2000" dirty="0">
              <a:solidFill>
                <a:srgbClr val="002060"/>
              </a:solidFill>
              <a:latin typeface="Franklin Gothic Heavy" pitchFamily="34" charset="0"/>
              <a:ea typeface="+mn-ea"/>
            </a:endParaRPr>
          </a:p>
        </p:txBody>
      </p:sp>
      <p:sp>
        <p:nvSpPr>
          <p:cNvPr id="4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j-ea"/>
                <a:cs typeface="+mj-cs"/>
              </a:rPr>
              <a:t> Lay-out</a:t>
            </a:r>
            <a:endParaRPr lang="ko-KR" altLang="en-US" sz="2000" dirty="0">
              <a:solidFill>
                <a:srgbClr val="FFFF00"/>
              </a:solidFill>
              <a:latin typeface="Impact" pitchFamily="34" charset="0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95536" y="764704"/>
            <a:ext cx="2652329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altLang="ko-KR" sz="1800" dirty="0" smtClean="0">
                <a:latin typeface="Franklin Gothic Demi" pitchFamily="34" charset="0"/>
                <a:ea typeface="+mn-ea"/>
              </a:rPr>
              <a:t>Blast loading</a:t>
            </a:r>
            <a:r>
              <a:rPr lang="ko-KR" altLang="en-US" sz="1800" dirty="0" smtClean="0">
                <a:latin typeface="Franklin Gothic Demi" pitchFamily="34" charset="0"/>
                <a:ea typeface="+mn-ea"/>
              </a:rPr>
              <a:t> </a:t>
            </a:r>
            <a:r>
              <a:rPr lang="en-US" altLang="ko-KR" sz="1800" dirty="0" smtClean="0">
                <a:latin typeface="Franklin Gothic Demi" pitchFamily="34" charset="0"/>
                <a:ea typeface="+mn-ea"/>
              </a:rPr>
              <a:t>categories</a:t>
            </a:r>
            <a:endParaRPr lang="ko-KR" altLang="en-US" sz="1800" dirty="0">
              <a:latin typeface="Franklin Gothic Demi" pitchFamily="34" charset="0"/>
              <a:ea typeface="+mn-ea"/>
            </a:endParaRPr>
          </a:p>
        </p:txBody>
      </p:sp>
      <p:sp>
        <p:nvSpPr>
          <p:cNvPr id="6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Blast loading characteristics</a:t>
            </a:r>
            <a:endParaRPr lang="ko-KR" altLang="en-US" sz="20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pic>
        <p:nvPicPr>
          <p:cNvPr id="162817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224" y="1268760"/>
            <a:ext cx="1681808" cy="1238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8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0698" y="2459258"/>
            <a:ext cx="1687710" cy="1599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1" name="표 10"/>
          <p:cNvGraphicFramePr>
            <a:graphicFrameLocks noGrp="1"/>
          </p:cNvGraphicFramePr>
          <p:nvPr/>
        </p:nvGraphicFramePr>
        <p:xfrm>
          <a:off x="2339752" y="1340768"/>
          <a:ext cx="6096000" cy="3850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56184"/>
                <a:gridCol w="2407816"/>
                <a:gridCol w="2032000"/>
              </a:tblGrid>
              <a:tr h="370840">
                <a:tc gridSpan="3">
                  <a:txBody>
                    <a:bodyPr/>
                    <a:lstStyle/>
                    <a:p>
                      <a:pPr algn="ctr"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Blast</a:t>
                      </a:r>
                      <a:r>
                        <a:rPr lang="en-US" altLang="ko-KR" baseline="0" dirty="0" smtClean="0">
                          <a:latin typeface="Franklin Gothic Demi" pitchFamily="34" charset="0"/>
                        </a:rPr>
                        <a:t> loading categories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b="1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</a:rPr>
                        <a:t>confinement ?</a:t>
                      </a:r>
                      <a:endParaRPr lang="ko-KR" altLang="en-US" b="1" dirty="0">
                        <a:solidFill>
                          <a:srgbClr val="00206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</a:rPr>
                        <a:t>category</a:t>
                      </a:r>
                      <a:endParaRPr lang="ko-KR" altLang="en-US" b="1" dirty="0">
                        <a:solidFill>
                          <a:srgbClr val="00206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b="1" dirty="0" smtClean="0">
                          <a:solidFill>
                            <a:srgbClr val="002060"/>
                          </a:solidFill>
                          <a:latin typeface="Franklin Gothic Demi" pitchFamily="34" charset="0"/>
                        </a:rPr>
                        <a:t>pressure loads</a:t>
                      </a:r>
                      <a:endParaRPr lang="ko-KR" altLang="en-US" b="1" dirty="0">
                        <a:solidFill>
                          <a:srgbClr val="00206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Unconfined</a:t>
                      </a:r>
                    </a:p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Explosions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latinLnBrk="1">
                        <a:buAutoNum type="arabicPeriod"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Free air burst</a:t>
                      </a:r>
                    </a:p>
                    <a:p>
                      <a:pPr marL="342900" indent="-342900" latinLnBrk="1">
                        <a:buAutoNum type="arabicPeriod"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Air</a:t>
                      </a:r>
                      <a:r>
                        <a:rPr lang="en-US" altLang="ko-KR" baseline="0" dirty="0" smtClean="0">
                          <a:latin typeface="Franklin Gothic Demi" pitchFamily="34" charset="0"/>
                        </a:rPr>
                        <a:t> burst</a:t>
                      </a:r>
                    </a:p>
                    <a:p>
                      <a:pPr marL="342900" indent="-342900" latinLnBrk="1">
                        <a:buAutoNum type="arabicPeriod"/>
                      </a:pPr>
                      <a:r>
                        <a:rPr lang="en-US" altLang="ko-KR" baseline="0" dirty="0" smtClean="0">
                          <a:latin typeface="Franklin Gothic Demi" pitchFamily="34" charset="0"/>
                        </a:rPr>
                        <a:t>Surface burst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latinLnBrk="1">
                        <a:buAutoNum type="alphaLcPeriod"/>
                      </a:pPr>
                      <a:r>
                        <a:rPr lang="en-US" altLang="ko-KR" dirty="0" err="1" smtClean="0">
                          <a:latin typeface="Franklin Gothic Demi" pitchFamily="34" charset="0"/>
                        </a:rPr>
                        <a:t>Unreflected</a:t>
                      </a:r>
                      <a:endParaRPr lang="en-US" altLang="ko-KR" dirty="0" smtClean="0">
                        <a:latin typeface="Franklin Gothic Demi" pitchFamily="34" charset="0"/>
                      </a:endParaRPr>
                    </a:p>
                    <a:p>
                      <a:pPr marL="342900" indent="-342900" latinLnBrk="1">
                        <a:buAutoNum type="alphaLcPeriod"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Reflected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b.   Reflected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 rowSpan="3"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Confined</a:t>
                      </a:r>
                    </a:p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Explosions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4.  Fully vented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latinLnBrk="1">
                        <a:buAutoNum type="alphaLcPeriod" startAt="3"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Internal shock</a:t>
                      </a:r>
                    </a:p>
                    <a:p>
                      <a:pPr marL="342900" indent="-342900" latinLnBrk="1">
                        <a:buAutoNum type="alphaLcPeriod" startAt="3"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Leakage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5.  </a:t>
                      </a:r>
                      <a:r>
                        <a:rPr lang="en-US" altLang="ko-KR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Partially</a:t>
                      </a:r>
                      <a:r>
                        <a:rPr lang="en-US" altLang="ko-KR" baseline="0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 confined</a:t>
                      </a:r>
                      <a:endParaRPr lang="ko-KR" altLang="en-US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latinLnBrk="1">
                        <a:buAutoNum type="alphaLcPeriod" startAt="3"/>
                      </a:pPr>
                      <a:r>
                        <a:rPr lang="en-US" altLang="ko-KR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Internal shock</a:t>
                      </a:r>
                    </a:p>
                    <a:p>
                      <a:pPr marL="342900" indent="-342900" latinLnBrk="1">
                        <a:buAutoNum type="alphaLcPeriod" startAt="5"/>
                      </a:pPr>
                      <a:r>
                        <a:rPr lang="en-US" altLang="ko-KR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Internal gas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dirty="0" smtClean="0">
                          <a:solidFill>
                            <a:srgbClr val="C00000"/>
                          </a:solidFill>
                          <a:latin typeface="Franklin Gothic Demi" pitchFamily="34" charset="0"/>
                        </a:rPr>
                        <a:t>d.   Leakage</a:t>
                      </a:r>
                      <a:endParaRPr lang="ko-KR" altLang="en-US" dirty="0">
                        <a:solidFill>
                          <a:srgbClr val="C00000"/>
                        </a:solidFill>
                        <a:latin typeface="Franklin Gothic Demi" pitchFamily="34" charset="0"/>
                      </a:endParaRPr>
                    </a:p>
                  </a:txBody>
                  <a:tcPr/>
                </a:tc>
              </a:tr>
              <a:tr h="370840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atinLnBrk="1"/>
                      <a:r>
                        <a:rPr lang="en-US" altLang="ko-KR" dirty="0" smtClean="0">
                          <a:latin typeface="Franklin Gothic Demi" pitchFamily="34" charset="0"/>
                        </a:rPr>
                        <a:t>6.  Fully confined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indent="-342900" latinLnBrk="1">
                        <a:buAutoNum type="alphaLcPeriod" startAt="3"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Internal shock</a:t>
                      </a:r>
                    </a:p>
                    <a:p>
                      <a:pPr marL="342900" indent="-342900" latinLnBrk="1">
                        <a:buNone/>
                      </a:pPr>
                      <a:r>
                        <a:rPr lang="en-US" altLang="ko-KR" dirty="0" smtClean="0">
                          <a:latin typeface="Franklin Gothic Demi" pitchFamily="34" charset="0"/>
                        </a:rPr>
                        <a:t>e.   Internal</a:t>
                      </a:r>
                      <a:r>
                        <a:rPr lang="en-US" altLang="ko-KR" baseline="0" dirty="0" smtClean="0">
                          <a:latin typeface="Franklin Gothic Demi" pitchFamily="34" charset="0"/>
                        </a:rPr>
                        <a:t> gas</a:t>
                      </a:r>
                      <a:endParaRPr lang="ko-KR" altLang="en-US" dirty="0">
                        <a:latin typeface="Franklin Gothic Demi" pitchFamily="34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extBox 3"/>
          <p:cNvSpPr txBox="1">
            <a:spLocks noChangeArrowheads="1"/>
          </p:cNvSpPr>
          <p:nvPr/>
        </p:nvSpPr>
        <p:spPr bwMode="auto">
          <a:xfrm>
            <a:off x="1259632" y="5229200"/>
            <a:ext cx="756084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In case of explosion dome, pressure loads might be released to    </a:t>
            </a:r>
          </a:p>
          <a:p>
            <a:pPr marL="228600" indent="-228600" algn="l"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      internal shock, internal gas, and leakage.</a:t>
            </a:r>
          </a:p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1800" b="1" dirty="0" smtClean="0">
                <a:latin typeface="Franklin Gothic Demi" pitchFamily="34" charset="0"/>
              </a:rPr>
              <a:t>Explosion dome is designed and built , considering the blast loading </a:t>
            </a:r>
          </a:p>
          <a:p>
            <a:pPr marL="228600" indent="-228600" algn="l">
              <a:defRPr/>
            </a:pPr>
            <a:r>
              <a:rPr lang="en-US" altLang="ko-KR" sz="1800" b="1" dirty="0" smtClean="0">
                <a:latin typeface="Franklin Gothic Demi" pitchFamily="34" charset="0"/>
              </a:rPr>
              <a:t>      characteristics at </a:t>
            </a:r>
            <a:r>
              <a:rPr lang="en-US" altLang="ko-KR" sz="1800" b="1" dirty="0" smtClean="0">
                <a:solidFill>
                  <a:srgbClr val="002060"/>
                </a:solidFill>
                <a:latin typeface="Franklin Gothic Demi" pitchFamily="34" charset="0"/>
              </a:rPr>
              <a:t>confined state</a:t>
            </a:r>
            <a:r>
              <a:rPr lang="en-US" altLang="ko-KR" sz="1800" b="1" dirty="0" smtClean="0">
                <a:latin typeface="Franklin Gothic Demi" pitchFamily="34" charset="0"/>
              </a:rPr>
              <a:t>.</a:t>
            </a:r>
            <a:endParaRPr lang="en-US" altLang="ko-KR" sz="2000" b="1" dirty="0"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AutoShape 23" descr="5%"/>
          <p:cNvSpPr>
            <a:spLocks noChangeArrowheads="1"/>
          </p:cNvSpPr>
          <p:nvPr/>
        </p:nvSpPr>
        <p:spPr bwMode="auto">
          <a:xfrm>
            <a:off x="2071688" y="2143125"/>
            <a:ext cx="4572000" cy="4857750"/>
          </a:xfrm>
          <a:custGeom>
            <a:avLst/>
            <a:gdLst>
              <a:gd name="T0" fmla="*/ 2147483647 w 21600"/>
              <a:gd name="T1" fmla="*/ 0 h 21600"/>
              <a:gd name="T2" fmla="*/ 2147483647 w 21600"/>
              <a:gd name="T3" fmla="*/ 2147483647 h 21600"/>
              <a:gd name="T4" fmla="*/ 2147483647 w 21600"/>
              <a:gd name="T5" fmla="*/ 2147483647 h 21600"/>
              <a:gd name="T6" fmla="*/ 2147483647 w 21600"/>
              <a:gd name="T7" fmla="*/ 2147483647 h 21600"/>
              <a:gd name="T8" fmla="*/ 0 60000 65536"/>
              <a:gd name="T9" fmla="*/ 0 60000 65536"/>
              <a:gd name="T10" fmla="*/ 0 60000 65536"/>
              <a:gd name="T11" fmla="*/ 0 60000 65536"/>
              <a:gd name="T12" fmla="*/ 0 w 21600"/>
              <a:gd name="T13" fmla="*/ 0 h 21600"/>
              <a:gd name="T14" fmla="*/ 21600 w 21600"/>
              <a:gd name="T15" fmla="*/ 771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760" y="10800"/>
                </a:moveTo>
                <a:cubicBezTo>
                  <a:pt x="10760" y="10777"/>
                  <a:pt x="10777" y="10760"/>
                  <a:pt x="10800" y="10760"/>
                </a:cubicBezTo>
                <a:cubicBezTo>
                  <a:pt x="10822" y="10759"/>
                  <a:pt x="10839" y="10777"/>
                  <a:pt x="10840" y="10799"/>
                </a:cubicBezTo>
                <a:lnTo>
                  <a:pt x="21600" y="10800"/>
                </a:lnTo>
                <a:cubicBezTo>
                  <a:pt x="21600" y="4835"/>
                  <a:pt x="16764" y="0"/>
                  <a:pt x="10800" y="0"/>
                </a:cubicBezTo>
                <a:cubicBezTo>
                  <a:pt x="4835" y="0"/>
                  <a:pt x="0" y="4835"/>
                  <a:pt x="0" y="10800"/>
                </a:cubicBezTo>
                <a:close/>
              </a:path>
            </a:pathLst>
          </a:cu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sp>
        <p:nvSpPr>
          <p:cNvPr id="8195" name="Rectangle 28" descr="화강암"/>
          <p:cNvSpPr>
            <a:spLocks noChangeArrowheads="1"/>
          </p:cNvSpPr>
          <p:nvPr/>
        </p:nvSpPr>
        <p:spPr bwMode="auto">
          <a:xfrm>
            <a:off x="1785938" y="4593679"/>
            <a:ext cx="5286375" cy="152400"/>
          </a:xfrm>
          <a:prstGeom prst="rect">
            <a:avLst/>
          </a:prstGeom>
          <a:blipFill dpi="0" rotWithShape="1">
            <a:blip r:embed="rId3" cstate="print"/>
            <a:srcRect/>
            <a:tile tx="0" ty="0" sx="100000" sy="100000" flip="none" algn="tl"/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ko-KR" altLang="en-US">
              <a:latin typeface="+mn-ea"/>
              <a:ea typeface="+mn-ea"/>
            </a:endParaRPr>
          </a:p>
        </p:txBody>
      </p:sp>
      <p:pic>
        <p:nvPicPr>
          <p:cNvPr id="8196" name="Picture 52" descr="w0449c"/>
          <p:cNvPicPr>
            <a:picLocks noChangeAspect="1" noChangeArrowheads="1"/>
          </p:cNvPicPr>
          <p:nvPr/>
        </p:nvPicPr>
        <p:blipFill>
          <a:blip r:embed="rId4" cstate="print"/>
          <a:srcRect l="10130" t="31885" r="56371" b="21725"/>
          <a:stretch>
            <a:fillRect/>
          </a:stretch>
        </p:blipFill>
        <p:spPr bwMode="auto">
          <a:xfrm>
            <a:off x="4064000" y="4426991"/>
            <a:ext cx="865188" cy="166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직사각형 28"/>
          <p:cNvSpPr/>
          <p:nvPr/>
        </p:nvSpPr>
        <p:spPr>
          <a:xfrm>
            <a:off x="1785938" y="4736554"/>
            <a:ext cx="5286375" cy="996702"/>
          </a:xfrm>
          <a:prstGeom prst="rect">
            <a:avLst/>
          </a:prstGeom>
          <a:blipFill>
            <a:blip r:embed="rId5" cstate="print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latin typeface="Franklin Gothic Demi" pitchFamily="34" charset="0"/>
            </a:endParaRPr>
          </a:p>
        </p:txBody>
      </p:sp>
      <p:sp>
        <p:nvSpPr>
          <p:cNvPr id="30" name="폭발 2 29"/>
          <p:cNvSpPr/>
          <p:nvPr/>
        </p:nvSpPr>
        <p:spPr>
          <a:xfrm>
            <a:off x="4000500" y="4022179"/>
            <a:ext cx="1071563" cy="500062"/>
          </a:xfrm>
          <a:prstGeom prst="irregularSeal2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latin typeface="+mn-ea"/>
            </a:endParaRPr>
          </a:p>
        </p:txBody>
      </p:sp>
      <p:grpSp>
        <p:nvGrpSpPr>
          <p:cNvPr id="2" name="Group 167"/>
          <p:cNvGrpSpPr>
            <a:grpSpLocks/>
          </p:cNvGrpSpPr>
          <p:nvPr/>
        </p:nvGrpSpPr>
        <p:grpSpPr bwMode="auto">
          <a:xfrm>
            <a:off x="5214938" y="4450804"/>
            <a:ext cx="1130300" cy="273050"/>
            <a:chOff x="4718" y="2600"/>
            <a:chExt cx="712" cy="172"/>
          </a:xfrm>
        </p:grpSpPr>
        <p:sp>
          <p:nvSpPr>
            <p:cNvPr id="8262" name="Freeform 163"/>
            <p:cNvSpPr>
              <a:spLocks/>
            </p:cNvSpPr>
            <p:nvPr/>
          </p:nvSpPr>
          <p:spPr bwMode="auto">
            <a:xfrm>
              <a:off x="4718" y="2657"/>
              <a:ext cx="132" cy="62"/>
            </a:xfrm>
            <a:custGeom>
              <a:avLst/>
              <a:gdLst>
                <a:gd name="T0" fmla="*/ 0 w 132"/>
                <a:gd name="T1" fmla="*/ 29 h 62"/>
                <a:gd name="T2" fmla="*/ 1 w 132"/>
                <a:gd name="T3" fmla="*/ 23 h 62"/>
                <a:gd name="T4" fmla="*/ 4 w 132"/>
                <a:gd name="T5" fmla="*/ 18 h 62"/>
                <a:gd name="T6" fmla="*/ 5 w 132"/>
                <a:gd name="T7" fmla="*/ 14 h 62"/>
                <a:gd name="T8" fmla="*/ 9 w 132"/>
                <a:gd name="T9" fmla="*/ 13 h 62"/>
                <a:gd name="T10" fmla="*/ 12 w 132"/>
                <a:gd name="T11" fmla="*/ 12 h 62"/>
                <a:gd name="T12" fmla="*/ 15 w 132"/>
                <a:gd name="T13" fmla="*/ 11 h 62"/>
                <a:gd name="T14" fmla="*/ 19 w 132"/>
                <a:gd name="T15" fmla="*/ 12 h 62"/>
                <a:gd name="T16" fmla="*/ 23 w 132"/>
                <a:gd name="T17" fmla="*/ 13 h 62"/>
                <a:gd name="T18" fmla="*/ 25 w 132"/>
                <a:gd name="T19" fmla="*/ 16 h 62"/>
                <a:gd name="T20" fmla="*/ 26 w 132"/>
                <a:gd name="T21" fmla="*/ 18 h 62"/>
                <a:gd name="T22" fmla="*/ 33 w 132"/>
                <a:gd name="T23" fmla="*/ 37 h 62"/>
                <a:gd name="T24" fmla="*/ 35 w 132"/>
                <a:gd name="T25" fmla="*/ 40 h 62"/>
                <a:gd name="T26" fmla="*/ 36 w 132"/>
                <a:gd name="T27" fmla="*/ 42 h 62"/>
                <a:gd name="T28" fmla="*/ 40 w 132"/>
                <a:gd name="T29" fmla="*/ 43 h 62"/>
                <a:gd name="T30" fmla="*/ 44 w 132"/>
                <a:gd name="T31" fmla="*/ 43 h 62"/>
                <a:gd name="T32" fmla="*/ 48 w 132"/>
                <a:gd name="T33" fmla="*/ 43 h 62"/>
                <a:gd name="T34" fmla="*/ 50 w 132"/>
                <a:gd name="T35" fmla="*/ 40 h 62"/>
                <a:gd name="T36" fmla="*/ 51 w 132"/>
                <a:gd name="T37" fmla="*/ 37 h 62"/>
                <a:gd name="T38" fmla="*/ 60 w 132"/>
                <a:gd name="T39" fmla="*/ 9 h 62"/>
                <a:gd name="T40" fmla="*/ 62 w 132"/>
                <a:gd name="T41" fmla="*/ 5 h 62"/>
                <a:gd name="T42" fmla="*/ 64 w 132"/>
                <a:gd name="T43" fmla="*/ 3 h 62"/>
                <a:gd name="T44" fmla="*/ 66 w 132"/>
                <a:gd name="T45" fmla="*/ 1 h 62"/>
                <a:gd name="T46" fmla="*/ 69 w 132"/>
                <a:gd name="T47" fmla="*/ 0 h 62"/>
                <a:gd name="T48" fmla="*/ 72 w 132"/>
                <a:gd name="T49" fmla="*/ 0 h 62"/>
                <a:gd name="T50" fmla="*/ 77 w 132"/>
                <a:gd name="T51" fmla="*/ 0 h 62"/>
                <a:gd name="T52" fmla="*/ 80 w 132"/>
                <a:gd name="T53" fmla="*/ 3 h 62"/>
                <a:gd name="T54" fmla="*/ 82 w 132"/>
                <a:gd name="T55" fmla="*/ 4 h 62"/>
                <a:gd name="T56" fmla="*/ 83 w 132"/>
                <a:gd name="T57" fmla="*/ 8 h 62"/>
                <a:gd name="T58" fmla="*/ 97 w 132"/>
                <a:gd name="T59" fmla="*/ 52 h 62"/>
                <a:gd name="T60" fmla="*/ 99 w 132"/>
                <a:gd name="T61" fmla="*/ 56 h 62"/>
                <a:gd name="T62" fmla="*/ 101 w 132"/>
                <a:gd name="T63" fmla="*/ 59 h 62"/>
                <a:gd name="T64" fmla="*/ 104 w 132"/>
                <a:gd name="T65" fmla="*/ 60 h 62"/>
                <a:gd name="T66" fmla="*/ 109 w 132"/>
                <a:gd name="T67" fmla="*/ 61 h 62"/>
                <a:gd name="T68" fmla="*/ 113 w 132"/>
                <a:gd name="T69" fmla="*/ 59 h 62"/>
                <a:gd name="T70" fmla="*/ 115 w 132"/>
                <a:gd name="T71" fmla="*/ 56 h 62"/>
                <a:gd name="T72" fmla="*/ 117 w 132"/>
                <a:gd name="T73" fmla="*/ 52 h 62"/>
                <a:gd name="T74" fmla="*/ 131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0" y="29"/>
                  </a:moveTo>
                  <a:lnTo>
                    <a:pt x="1" y="23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5" y="11"/>
                  </a:lnTo>
                  <a:lnTo>
                    <a:pt x="19" y="12"/>
                  </a:lnTo>
                  <a:lnTo>
                    <a:pt x="23" y="13"/>
                  </a:lnTo>
                  <a:lnTo>
                    <a:pt x="25" y="16"/>
                  </a:lnTo>
                  <a:lnTo>
                    <a:pt x="26" y="18"/>
                  </a:lnTo>
                  <a:lnTo>
                    <a:pt x="33" y="37"/>
                  </a:lnTo>
                  <a:lnTo>
                    <a:pt x="35" y="40"/>
                  </a:lnTo>
                  <a:lnTo>
                    <a:pt x="36" y="42"/>
                  </a:lnTo>
                  <a:lnTo>
                    <a:pt x="40" y="43"/>
                  </a:lnTo>
                  <a:lnTo>
                    <a:pt x="44" y="43"/>
                  </a:lnTo>
                  <a:lnTo>
                    <a:pt x="48" y="43"/>
                  </a:lnTo>
                  <a:lnTo>
                    <a:pt x="50" y="40"/>
                  </a:lnTo>
                  <a:lnTo>
                    <a:pt x="51" y="37"/>
                  </a:lnTo>
                  <a:lnTo>
                    <a:pt x="60" y="9"/>
                  </a:lnTo>
                  <a:lnTo>
                    <a:pt x="62" y="5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0" y="3"/>
                  </a:lnTo>
                  <a:lnTo>
                    <a:pt x="82" y="4"/>
                  </a:lnTo>
                  <a:lnTo>
                    <a:pt x="83" y="8"/>
                  </a:lnTo>
                  <a:lnTo>
                    <a:pt x="97" y="52"/>
                  </a:lnTo>
                  <a:lnTo>
                    <a:pt x="99" y="56"/>
                  </a:lnTo>
                  <a:lnTo>
                    <a:pt x="101" y="59"/>
                  </a:lnTo>
                  <a:lnTo>
                    <a:pt x="104" y="60"/>
                  </a:lnTo>
                  <a:lnTo>
                    <a:pt x="109" y="61"/>
                  </a:lnTo>
                  <a:lnTo>
                    <a:pt x="113" y="59"/>
                  </a:lnTo>
                  <a:lnTo>
                    <a:pt x="115" y="56"/>
                  </a:lnTo>
                  <a:lnTo>
                    <a:pt x="117" y="52"/>
                  </a:lnTo>
                  <a:lnTo>
                    <a:pt x="131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63" name="Freeform 164"/>
            <p:cNvSpPr>
              <a:spLocks/>
            </p:cNvSpPr>
            <p:nvPr/>
          </p:nvSpPr>
          <p:spPr bwMode="auto">
            <a:xfrm>
              <a:off x="4849" y="2600"/>
              <a:ext cx="227" cy="172"/>
            </a:xfrm>
            <a:custGeom>
              <a:avLst/>
              <a:gdLst>
                <a:gd name="T0" fmla="*/ 0 w 227"/>
                <a:gd name="T1" fmla="*/ 69 h 172"/>
                <a:gd name="T2" fmla="*/ 11 w 227"/>
                <a:gd name="T3" fmla="*/ 37 h 172"/>
                <a:gd name="T4" fmla="*/ 12 w 227"/>
                <a:gd name="T5" fmla="*/ 35 h 172"/>
                <a:gd name="T6" fmla="*/ 16 w 227"/>
                <a:gd name="T7" fmla="*/ 34 h 172"/>
                <a:gd name="T8" fmla="*/ 19 w 227"/>
                <a:gd name="T9" fmla="*/ 33 h 172"/>
                <a:gd name="T10" fmla="*/ 25 w 227"/>
                <a:gd name="T11" fmla="*/ 34 h 172"/>
                <a:gd name="T12" fmla="*/ 27 w 227"/>
                <a:gd name="T13" fmla="*/ 35 h 172"/>
                <a:gd name="T14" fmla="*/ 28 w 227"/>
                <a:gd name="T15" fmla="*/ 37 h 172"/>
                <a:gd name="T16" fmla="*/ 56 w 227"/>
                <a:gd name="T17" fmla="*/ 130 h 172"/>
                <a:gd name="T18" fmla="*/ 59 w 227"/>
                <a:gd name="T19" fmla="*/ 135 h 172"/>
                <a:gd name="T20" fmla="*/ 61 w 227"/>
                <a:gd name="T21" fmla="*/ 136 h 172"/>
                <a:gd name="T22" fmla="*/ 66 w 227"/>
                <a:gd name="T23" fmla="*/ 137 h 172"/>
                <a:gd name="T24" fmla="*/ 69 w 227"/>
                <a:gd name="T25" fmla="*/ 138 h 172"/>
                <a:gd name="T26" fmla="*/ 73 w 227"/>
                <a:gd name="T27" fmla="*/ 137 h 172"/>
                <a:gd name="T28" fmla="*/ 77 w 227"/>
                <a:gd name="T29" fmla="*/ 135 h 172"/>
                <a:gd name="T30" fmla="*/ 80 w 227"/>
                <a:gd name="T31" fmla="*/ 130 h 172"/>
                <a:gd name="T32" fmla="*/ 107 w 227"/>
                <a:gd name="T33" fmla="*/ 22 h 172"/>
                <a:gd name="T34" fmla="*/ 108 w 227"/>
                <a:gd name="T35" fmla="*/ 17 h 172"/>
                <a:gd name="T36" fmla="*/ 110 w 227"/>
                <a:gd name="T37" fmla="*/ 16 h 172"/>
                <a:gd name="T38" fmla="*/ 112 w 227"/>
                <a:gd name="T39" fmla="*/ 14 h 172"/>
                <a:gd name="T40" fmla="*/ 115 w 227"/>
                <a:gd name="T41" fmla="*/ 13 h 172"/>
                <a:gd name="T42" fmla="*/ 119 w 227"/>
                <a:gd name="T43" fmla="*/ 13 h 172"/>
                <a:gd name="T44" fmla="*/ 124 w 227"/>
                <a:gd name="T45" fmla="*/ 13 h 172"/>
                <a:gd name="T46" fmla="*/ 127 w 227"/>
                <a:gd name="T47" fmla="*/ 15 h 172"/>
                <a:gd name="T48" fmla="*/ 129 w 227"/>
                <a:gd name="T49" fmla="*/ 16 h 172"/>
                <a:gd name="T50" fmla="*/ 131 w 227"/>
                <a:gd name="T51" fmla="*/ 17 h 172"/>
                <a:gd name="T52" fmla="*/ 133 w 227"/>
                <a:gd name="T53" fmla="*/ 22 h 172"/>
                <a:gd name="T54" fmla="*/ 157 w 227"/>
                <a:gd name="T55" fmla="*/ 159 h 172"/>
                <a:gd name="T56" fmla="*/ 159 w 227"/>
                <a:gd name="T57" fmla="*/ 166 h 172"/>
                <a:gd name="T58" fmla="*/ 161 w 227"/>
                <a:gd name="T59" fmla="*/ 168 h 172"/>
                <a:gd name="T60" fmla="*/ 165 w 227"/>
                <a:gd name="T61" fmla="*/ 170 h 172"/>
                <a:gd name="T62" fmla="*/ 170 w 227"/>
                <a:gd name="T63" fmla="*/ 171 h 172"/>
                <a:gd name="T64" fmla="*/ 174 w 227"/>
                <a:gd name="T65" fmla="*/ 170 h 172"/>
                <a:gd name="T66" fmla="*/ 176 w 227"/>
                <a:gd name="T67" fmla="*/ 168 h 172"/>
                <a:gd name="T68" fmla="*/ 178 w 227"/>
                <a:gd name="T69" fmla="*/ 166 h 172"/>
                <a:gd name="T70" fmla="*/ 179 w 227"/>
                <a:gd name="T71" fmla="*/ 160 h 172"/>
                <a:gd name="T72" fmla="*/ 211 w 227"/>
                <a:gd name="T73" fmla="*/ 9 h 172"/>
                <a:gd name="T74" fmla="*/ 213 w 227"/>
                <a:gd name="T75" fmla="*/ 6 h 172"/>
                <a:gd name="T76" fmla="*/ 215 w 227"/>
                <a:gd name="T77" fmla="*/ 3 h 172"/>
                <a:gd name="T78" fmla="*/ 217 w 227"/>
                <a:gd name="T79" fmla="*/ 1 h 172"/>
                <a:gd name="T80" fmla="*/ 220 w 227"/>
                <a:gd name="T81" fmla="*/ 0 h 172"/>
                <a:gd name="T82" fmla="*/ 223 w 227"/>
                <a:gd name="T83" fmla="*/ 0 h 172"/>
                <a:gd name="T84" fmla="*/ 226 w 227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7"/>
                <a:gd name="T130" fmla="*/ 0 h 172"/>
                <a:gd name="T131" fmla="*/ 227 w 227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7" h="172">
                  <a:moveTo>
                    <a:pt x="0" y="69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6" y="34"/>
                  </a:lnTo>
                  <a:lnTo>
                    <a:pt x="19" y="33"/>
                  </a:lnTo>
                  <a:lnTo>
                    <a:pt x="25" y="34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56" y="130"/>
                  </a:lnTo>
                  <a:lnTo>
                    <a:pt x="59" y="135"/>
                  </a:lnTo>
                  <a:lnTo>
                    <a:pt x="61" y="136"/>
                  </a:lnTo>
                  <a:lnTo>
                    <a:pt x="66" y="137"/>
                  </a:lnTo>
                  <a:lnTo>
                    <a:pt x="69" y="138"/>
                  </a:lnTo>
                  <a:lnTo>
                    <a:pt x="73" y="137"/>
                  </a:lnTo>
                  <a:lnTo>
                    <a:pt x="77" y="135"/>
                  </a:lnTo>
                  <a:lnTo>
                    <a:pt x="80" y="130"/>
                  </a:lnTo>
                  <a:lnTo>
                    <a:pt x="107" y="22"/>
                  </a:lnTo>
                  <a:lnTo>
                    <a:pt x="108" y="17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5" y="13"/>
                  </a:lnTo>
                  <a:lnTo>
                    <a:pt x="119" y="13"/>
                  </a:lnTo>
                  <a:lnTo>
                    <a:pt x="124" y="13"/>
                  </a:lnTo>
                  <a:lnTo>
                    <a:pt x="127" y="15"/>
                  </a:lnTo>
                  <a:lnTo>
                    <a:pt x="129" y="16"/>
                  </a:lnTo>
                  <a:lnTo>
                    <a:pt x="131" y="17"/>
                  </a:lnTo>
                  <a:lnTo>
                    <a:pt x="133" y="22"/>
                  </a:lnTo>
                  <a:lnTo>
                    <a:pt x="157" y="159"/>
                  </a:lnTo>
                  <a:lnTo>
                    <a:pt x="159" y="166"/>
                  </a:lnTo>
                  <a:lnTo>
                    <a:pt x="161" y="168"/>
                  </a:lnTo>
                  <a:lnTo>
                    <a:pt x="165" y="170"/>
                  </a:lnTo>
                  <a:lnTo>
                    <a:pt x="170" y="171"/>
                  </a:lnTo>
                  <a:lnTo>
                    <a:pt x="174" y="170"/>
                  </a:lnTo>
                  <a:lnTo>
                    <a:pt x="176" y="168"/>
                  </a:lnTo>
                  <a:lnTo>
                    <a:pt x="178" y="166"/>
                  </a:lnTo>
                  <a:lnTo>
                    <a:pt x="179" y="160"/>
                  </a:lnTo>
                  <a:lnTo>
                    <a:pt x="211" y="9"/>
                  </a:lnTo>
                  <a:lnTo>
                    <a:pt x="213" y="6"/>
                  </a:lnTo>
                  <a:lnTo>
                    <a:pt x="215" y="3"/>
                  </a:lnTo>
                  <a:lnTo>
                    <a:pt x="217" y="1"/>
                  </a:lnTo>
                  <a:lnTo>
                    <a:pt x="220" y="0"/>
                  </a:lnTo>
                  <a:lnTo>
                    <a:pt x="223" y="0"/>
                  </a:lnTo>
                  <a:lnTo>
                    <a:pt x="226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64" name="Freeform 165"/>
            <p:cNvSpPr>
              <a:spLocks/>
            </p:cNvSpPr>
            <p:nvPr/>
          </p:nvSpPr>
          <p:spPr bwMode="auto">
            <a:xfrm>
              <a:off x="5298" y="2657"/>
              <a:ext cx="132" cy="62"/>
            </a:xfrm>
            <a:custGeom>
              <a:avLst/>
              <a:gdLst>
                <a:gd name="T0" fmla="*/ 131 w 132"/>
                <a:gd name="T1" fmla="*/ 29 h 62"/>
                <a:gd name="T2" fmla="*/ 129 w 132"/>
                <a:gd name="T3" fmla="*/ 23 h 62"/>
                <a:gd name="T4" fmla="*/ 126 w 132"/>
                <a:gd name="T5" fmla="*/ 18 h 62"/>
                <a:gd name="T6" fmla="*/ 125 w 132"/>
                <a:gd name="T7" fmla="*/ 14 h 62"/>
                <a:gd name="T8" fmla="*/ 122 w 132"/>
                <a:gd name="T9" fmla="*/ 13 h 62"/>
                <a:gd name="T10" fmla="*/ 118 w 132"/>
                <a:gd name="T11" fmla="*/ 12 h 62"/>
                <a:gd name="T12" fmla="*/ 115 w 132"/>
                <a:gd name="T13" fmla="*/ 11 h 62"/>
                <a:gd name="T14" fmla="*/ 111 w 132"/>
                <a:gd name="T15" fmla="*/ 12 h 62"/>
                <a:gd name="T16" fmla="*/ 108 w 132"/>
                <a:gd name="T17" fmla="*/ 13 h 62"/>
                <a:gd name="T18" fmla="*/ 106 w 132"/>
                <a:gd name="T19" fmla="*/ 16 h 62"/>
                <a:gd name="T20" fmla="*/ 104 w 132"/>
                <a:gd name="T21" fmla="*/ 18 h 62"/>
                <a:gd name="T22" fmla="*/ 97 w 132"/>
                <a:gd name="T23" fmla="*/ 37 h 62"/>
                <a:gd name="T24" fmla="*/ 95 w 132"/>
                <a:gd name="T25" fmla="*/ 40 h 62"/>
                <a:gd name="T26" fmla="*/ 94 w 132"/>
                <a:gd name="T27" fmla="*/ 42 h 62"/>
                <a:gd name="T28" fmla="*/ 90 w 132"/>
                <a:gd name="T29" fmla="*/ 43 h 62"/>
                <a:gd name="T30" fmla="*/ 86 w 132"/>
                <a:gd name="T31" fmla="*/ 43 h 62"/>
                <a:gd name="T32" fmla="*/ 82 w 132"/>
                <a:gd name="T33" fmla="*/ 43 h 62"/>
                <a:gd name="T34" fmla="*/ 81 w 132"/>
                <a:gd name="T35" fmla="*/ 40 h 62"/>
                <a:gd name="T36" fmla="*/ 79 w 132"/>
                <a:gd name="T37" fmla="*/ 37 h 62"/>
                <a:gd name="T38" fmla="*/ 70 w 132"/>
                <a:gd name="T39" fmla="*/ 9 h 62"/>
                <a:gd name="T40" fmla="*/ 68 w 132"/>
                <a:gd name="T41" fmla="*/ 5 h 62"/>
                <a:gd name="T42" fmla="*/ 66 w 132"/>
                <a:gd name="T43" fmla="*/ 3 h 62"/>
                <a:gd name="T44" fmla="*/ 64 w 132"/>
                <a:gd name="T45" fmla="*/ 1 h 62"/>
                <a:gd name="T46" fmla="*/ 61 w 132"/>
                <a:gd name="T47" fmla="*/ 0 h 62"/>
                <a:gd name="T48" fmla="*/ 57 w 132"/>
                <a:gd name="T49" fmla="*/ 0 h 62"/>
                <a:gd name="T50" fmla="*/ 53 w 132"/>
                <a:gd name="T51" fmla="*/ 0 h 62"/>
                <a:gd name="T52" fmla="*/ 50 w 132"/>
                <a:gd name="T53" fmla="*/ 3 h 62"/>
                <a:gd name="T54" fmla="*/ 48 w 132"/>
                <a:gd name="T55" fmla="*/ 4 h 62"/>
                <a:gd name="T56" fmla="*/ 47 w 132"/>
                <a:gd name="T57" fmla="*/ 8 h 62"/>
                <a:gd name="T58" fmla="*/ 33 w 132"/>
                <a:gd name="T59" fmla="*/ 52 h 62"/>
                <a:gd name="T60" fmla="*/ 31 w 132"/>
                <a:gd name="T61" fmla="*/ 56 h 62"/>
                <a:gd name="T62" fmla="*/ 29 w 132"/>
                <a:gd name="T63" fmla="*/ 59 h 62"/>
                <a:gd name="T64" fmla="*/ 26 w 132"/>
                <a:gd name="T65" fmla="*/ 60 h 62"/>
                <a:gd name="T66" fmla="*/ 21 w 132"/>
                <a:gd name="T67" fmla="*/ 61 h 62"/>
                <a:gd name="T68" fmla="*/ 17 w 132"/>
                <a:gd name="T69" fmla="*/ 59 h 62"/>
                <a:gd name="T70" fmla="*/ 15 w 132"/>
                <a:gd name="T71" fmla="*/ 56 h 62"/>
                <a:gd name="T72" fmla="*/ 13 w 132"/>
                <a:gd name="T73" fmla="*/ 52 h 62"/>
                <a:gd name="T74" fmla="*/ 0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131" y="29"/>
                  </a:moveTo>
                  <a:lnTo>
                    <a:pt x="129" y="23"/>
                  </a:lnTo>
                  <a:lnTo>
                    <a:pt x="126" y="18"/>
                  </a:lnTo>
                  <a:lnTo>
                    <a:pt x="125" y="14"/>
                  </a:lnTo>
                  <a:lnTo>
                    <a:pt x="122" y="13"/>
                  </a:lnTo>
                  <a:lnTo>
                    <a:pt x="118" y="12"/>
                  </a:lnTo>
                  <a:lnTo>
                    <a:pt x="115" y="11"/>
                  </a:lnTo>
                  <a:lnTo>
                    <a:pt x="111" y="12"/>
                  </a:lnTo>
                  <a:lnTo>
                    <a:pt x="108" y="13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7" y="37"/>
                  </a:lnTo>
                  <a:lnTo>
                    <a:pt x="95" y="40"/>
                  </a:lnTo>
                  <a:lnTo>
                    <a:pt x="94" y="42"/>
                  </a:lnTo>
                  <a:lnTo>
                    <a:pt x="90" y="43"/>
                  </a:lnTo>
                  <a:lnTo>
                    <a:pt x="86" y="43"/>
                  </a:lnTo>
                  <a:lnTo>
                    <a:pt x="82" y="43"/>
                  </a:lnTo>
                  <a:lnTo>
                    <a:pt x="81" y="40"/>
                  </a:lnTo>
                  <a:lnTo>
                    <a:pt x="79" y="37"/>
                  </a:lnTo>
                  <a:lnTo>
                    <a:pt x="70" y="9"/>
                  </a:lnTo>
                  <a:lnTo>
                    <a:pt x="68" y="5"/>
                  </a:lnTo>
                  <a:lnTo>
                    <a:pt x="66" y="3"/>
                  </a:lnTo>
                  <a:lnTo>
                    <a:pt x="64" y="1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0" y="3"/>
                  </a:lnTo>
                  <a:lnTo>
                    <a:pt x="48" y="4"/>
                  </a:lnTo>
                  <a:lnTo>
                    <a:pt x="47" y="8"/>
                  </a:lnTo>
                  <a:lnTo>
                    <a:pt x="33" y="52"/>
                  </a:lnTo>
                  <a:lnTo>
                    <a:pt x="31" y="56"/>
                  </a:lnTo>
                  <a:lnTo>
                    <a:pt x="29" y="59"/>
                  </a:lnTo>
                  <a:lnTo>
                    <a:pt x="26" y="60"/>
                  </a:lnTo>
                  <a:lnTo>
                    <a:pt x="21" y="61"/>
                  </a:lnTo>
                  <a:lnTo>
                    <a:pt x="17" y="59"/>
                  </a:lnTo>
                  <a:lnTo>
                    <a:pt x="15" y="56"/>
                  </a:lnTo>
                  <a:lnTo>
                    <a:pt x="13" y="52"/>
                  </a:lnTo>
                  <a:lnTo>
                    <a:pt x="0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65" name="Freeform 166"/>
            <p:cNvSpPr>
              <a:spLocks/>
            </p:cNvSpPr>
            <p:nvPr/>
          </p:nvSpPr>
          <p:spPr bwMode="auto">
            <a:xfrm>
              <a:off x="5071" y="2600"/>
              <a:ext cx="228" cy="172"/>
            </a:xfrm>
            <a:custGeom>
              <a:avLst/>
              <a:gdLst>
                <a:gd name="T0" fmla="*/ 227 w 228"/>
                <a:gd name="T1" fmla="*/ 70 h 172"/>
                <a:gd name="T2" fmla="*/ 215 w 228"/>
                <a:gd name="T3" fmla="*/ 37 h 172"/>
                <a:gd name="T4" fmla="*/ 213 w 228"/>
                <a:gd name="T5" fmla="*/ 35 h 172"/>
                <a:gd name="T6" fmla="*/ 209 w 228"/>
                <a:gd name="T7" fmla="*/ 34 h 172"/>
                <a:gd name="T8" fmla="*/ 206 w 228"/>
                <a:gd name="T9" fmla="*/ 33 h 172"/>
                <a:gd name="T10" fmla="*/ 201 w 228"/>
                <a:gd name="T11" fmla="*/ 34 h 172"/>
                <a:gd name="T12" fmla="*/ 198 w 228"/>
                <a:gd name="T13" fmla="*/ 35 h 172"/>
                <a:gd name="T14" fmla="*/ 197 w 228"/>
                <a:gd name="T15" fmla="*/ 37 h 172"/>
                <a:gd name="T16" fmla="*/ 169 w 228"/>
                <a:gd name="T17" fmla="*/ 130 h 172"/>
                <a:gd name="T18" fmla="*/ 167 w 228"/>
                <a:gd name="T19" fmla="*/ 135 h 172"/>
                <a:gd name="T20" fmla="*/ 164 w 228"/>
                <a:gd name="T21" fmla="*/ 136 h 172"/>
                <a:gd name="T22" fmla="*/ 160 w 228"/>
                <a:gd name="T23" fmla="*/ 137 h 172"/>
                <a:gd name="T24" fmla="*/ 157 w 228"/>
                <a:gd name="T25" fmla="*/ 138 h 172"/>
                <a:gd name="T26" fmla="*/ 152 w 228"/>
                <a:gd name="T27" fmla="*/ 137 h 172"/>
                <a:gd name="T28" fmla="*/ 148 w 228"/>
                <a:gd name="T29" fmla="*/ 135 h 172"/>
                <a:gd name="T30" fmla="*/ 146 w 228"/>
                <a:gd name="T31" fmla="*/ 130 h 172"/>
                <a:gd name="T32" fmla="*/ 118 w 228"/>
                <a:gd name="T33" fmla="*/ 22 h 172"/>
                <a:gd name="T34" fmla="*/ 116 w 228"/>
                <a:gd name="T35" fmla="*/ 17 h 172"/>
                <a:gd name="T36" fmla="*/ 116 w 228"/>
                <a:gd name="T37" fmla="*/ 16 h 172"/>
                <a:gd name="T38" fmla="*/ 113 w 228"/>
                <a:gd name="T39" fmla="*/ 14 h 172"/>
                <a:gd name="T40" fmla="*/ 110 w 228"/>
                <a:gd name="T41" fmla="*/ 13 h 172"/>
                <a:gd name="T42" fmla="*/ 107 w 228"/>
                <a:gd name="T43" fmla="*/ 13 h 172"/>
                <a:gd name="T44" fmla="*/ 102 w 228"/>
                <a:gd name="T45" fmla="*/ 13 h 172"/>
                <a:gd name="T46" fmla="*/ 98 w 228"/>
                <a:gd name="T47" fmla="*/ 15 h 172"/>
                <a:gd name="T48" fmla="*/ 96 w 228"/>
                <a:gd name="T49" fmla="*/ 16 h 172"/>
                <a:gd name="T50" fmla="*/ 95 w 228"/>
                <a:gd name="T51" fmla="*/ 17 h 172"/>
                <a:gd name="T52" fmla="*/ 93 w 228"/>
                <a:gd name="T53" fmla="*/ 22 h 172"/>
                <a:gd name="T54" fmla="*/ 68 w 228"/>
                <a:gd name="T55" fmla="*/ 159 h 172"/>
                <a:gd name="T56" fmla="*/ 66 w 228"/>
                <a:gd name="T57" fmla="*/ 166 h 172"/>
                <a:gd name="T58" fmla="*/ 64 w 228"/>
                <a:gd name="T59" fmla="*/ 168 h 172"/>
                <a:gd name="T60" fmla="*/ 60 w 228"/>
                <a:gd name="T61" fmla="*/ 170 h 172"/>
                <a:gd name="T62" fmla="*/ 56 w 228"/>
                <a:gd name="T63" fmla="*/ 171 h 172"/>
                <a:gd name="T64" fmla="*/ 52 w 228"/>
                <a:gd name="T65" fmla="*/ 170 h 172"/>
                <a:gd name="T66" fmla="*/ 49 w 228"/>
                <a:gd name="T67" fmla="*/ 168 h 172"/>
                <a:gd name="T68" fmla="*/ 47 w 228"/>
                <a:gd name="T69" fmla="*/ 166 h 172"/>
                <a:gd name="T70" fmla="*/ 46 w 228"/>
                <a:gd name="T71" fmla="*/ 160 h 172"/>
                <a:gd name="T72" fmla="*/ 14 w 228"/>
                <a:gd name="T73" fmla="*/ 9 h 172"/>
                <a:gd name="T74" fmla="*/ 13 w 228"/>
                <a:gd name="T75" fmla="*/ 6 h 172"/>
                <a:gd name="T76" fmla="*/ 11 w 228"/>
                <a:gd name="T77" fmla="*/ 3 h 172"/>
                <a:gd name="T78" fmla="*/ 8 w 228"/>
                <a:gd name="T79" fmla="*/ 1 h 172"/>
                <a:gd name="T80" fmla="*/ 5 w 228"/>
                <a:gd name="T81" fmla="*/ 0 h 172"/>
                <a:gd name="T82" fmla="*/ 2 w 228"/>
                <a:gd name="T83" fmla="*/ 0 h 172"/>
                <a:gd name="T84" fmla="*/ 0 w 228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8"/>
                <a:gd name="T130" fmla="*/ 0 h 172"/>
                <a:gd name="T131" fmla="*/ 228 w 228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8" h="172">
                  <a:moveTo>
                    <a:pt x="227" y="70"/>
                  </a:moveTo>
                  <a:lnTo>
                    <a:pt x="215" y="37"/>
                  </a:lnTo>
                  <a:lnTo>
                    <a:pt x="213" y="35"/>
                  </a:lnTo>
                  <a:lnTo>
                    <a:pt x="209" y="34"/>
                  </a:lnTo>
                  <a:lnTo>
                    <a:pt x="206" y="33"/>
                  </a:lnTo>
                  <a:lnTo>
                    <a:pt x="201" y="34"/>
                  </a:lnTo>
                  <a:lnTo>
                    <a:pt x="198" y="35"/>
                  </a:lnTo>
                  <a:lnTo>
                    <a:pt x="197" y="37"/>
                  </a:lnTo>
                  <a:lnTo>
                    <a:pt x="169" y="130"/>
                  </a:lnTo>
                  <a:lnTo>
                    <a:pt x="167" y="135"/>
                  </a:lnTo>
                  <a:lnTo>
                    <a:pt x="164" y="136"/>
                  </a:lnTo>
                  <a:lnTo>
                    <a:pt x="160" y="137"/>
                  </a:lnTo>
                  <a:lnTo>
                    <a:pt x="157" y="138"/>
                  </a:lnTo>
                  <a:lnTo>
                    <a:pt x="152" y="137"/>
                  </a:lnTo>
                  <a:lnTo>
                    <a:pt x="148" y="135"/>
                  </a:lnTo>
                  <a:lnTo>
                    <a:pt x="146" y="130"/>
                  </a:lnTo>
                  <a:lnTo>
                    <a:pt x="118" y="22"/>
                  </a:lnTo>
                  <a:lnTo>
                    <a:pt x="116" y="17"/>
                  </a:lnTo>
                  <a:lnTo>
                    <a:pt x="116" y="16"/>
                  </a:lnTo>
                  <a:lnTo>
                    <a:pt x="113" y="14"/>
                  </a:lnTo>
                  <a:lnTo>
                    <a:pt x="110" y="13"/>
                  </a:lnTo>
                  <a:lnTo>
                    <a:pt x="107" y="13"/>
                  </a:lnTo>
                  <a:lnTo>
                    <a:pt x="102" y="13"/>
                  </a:lnTo>
                  <a:lnTo>
                    <a:pt x="98" y="15"/>
                  </a:lnTo>
                  <a:lnTo>
                    <a:pt x="96" y="16"/>
                  </a:lnTo>
                  <a:lnTo>
                    <a:pt x="95" y="17"/>
                  </a:lnTo>
                  <a:lnTo>
                    <a:pt x="93" y="22"/>
                  </a:lnTo>
                  <a:lnTo>
                    <a:pt x="68" y="159"/>
                  </a:lnTo>
                  <a:lnTo>
                    <a:pt x="66" y="166"/>
                  </a:lnTo>
                  <a:lnTo>
                    <a:pt x="64" y="168"/>
                  </a:lnTo>
                  <a:lnTo>
                    <a:pt x="60" y="170"/>
                  </a:lnTo>
                  <a:lnTo>
                    <a:pt x="56" y="171"/>
                  </a:lnTo>
                  <a:lnTo>
                    <a:pt x="52" y="170"/>
                  </a:lnTo>
                  <a:lnTo>
                    <a:pt x="49" y="168"/>
                  </a:lnTo>
                  <a:lnTo>
                    <a:pt x="47" y="166"/>
                  </a:lnTo>
                  <a:lnTo>
                    <a:pt x="46" y="160"/>
                  </a:lnTo>
                  <a:lnTo>
                    <a:pt x="14" y="9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3" name="Group 167"/>
          <p:cNvGrpSpPr>
            <a:grpSpLocks/>
          </p:cNvGrpSpPr>
          <p:nvPr/>
        </p:nvGrpSpPr>
        <p:grpSpPr bwMode="auto">
          <a:xfrm>
            <a:off x="2643188" y="4450804"/>
            <a:ext cx="1130300" cy="273050"/>
            <a:chOff x="4718" y="2600"/>
            <a:chExt cx="712" cy="172"/>
          </a:xfrm>
        </p:grpSpPr>
        <p:sp>
          <p:nvSpPr>
            <p:cNvPr id="8258" name="Freeform 163"/>
            <p:cNvSpPr>
              <a:spLocks/>
            </p:cNvSpPr>
            <p:nvPr/>
          </p:nvSpPr>
          <p:spPr bwMode="auto">
            <a:xfrm>
              <a:off x="4718" y="2657"/>
              <a:ext cx="132" cy="62"/>
            </a:xfrm>
            <a:custGeom>
              <a:avLst/>
              <a:gdLst>
                <a:gd name="T0" fmla="*/ 0 w 132"/>
                <a:gd name="T1" fmla="*/ 29 h 62"/>
                <a:gd name="T2" fmla="*/ 1 w 132"/>
                <a:gd name="T3" fmla="*/ 23 h 62"/>
                <a:gd name="T4" fmla="*/ 4 w 132"/>
                <a:gd name="T5" fmla="*/ 18 h 62"/>
                <a:gd name="T6" fmla="*/ 5 w 132"/>
                <a:gd name="T7" fmla="*/ 14 h 62"/>
                <a:gd name="T8" fmla="*/ 9 w 132"/>
                <a:gd name="T9" fmla="*/ 13 h 62"/>
                <a:gd name="T10" fmla="*/ 12 w 132"/>
                <a:gd name="T11" fmla="*/ 12 h 62"/>
                <a:gd name="T12" fmla="*/ 15 w 132"/>
                <a:gd name="T13" fmla="*/ 11 h 62"/>
                <a:gd name="T14" fmla="*/ 19 w 132"/>
                <a:gd name="T15" fmla="*/ 12 h 62"/>
                <a:gd name="T16" fmla="*/ 23 w 132"/>
                <a:gd name="T17" fmla="*/ 13 h 62"/>
                <a:gd name="T18" fmla="*/ 25 w 132"/>
                <a:gd name="T19" fmla="*/ 16 h 62"/>
                <a:gd name="T20" fmla="*/ 26 w 132"/>
                <a:gd name="T21" fmla="*/ 18 h 62"/>
                <a:gd name="T22" fmla="*/ 33 w 132"/>
                <a:gd name="T23" fmla="*/ 37 h 62"/>
                <a:gd name="T24" fmla="*/ 35 w 132"/>
                <a:gd name="T25" fmla="*/ 40 h 62"/>
                <a:gd name="T26" fmla="*/ 36 w 132"/>
                <a:gd name="T27" fmla="*/ 42 h 62"/>
                <a:gd name="T28" fmla="*/ 40 w 132"/>
                <a:gd name="T29" fmla="*/ 43 h 62"/>
                <a:gd name="T30" fmla="*/ 44 w 132"/>
                <a:gd name="T31" fmla="*/ 43 h 62"/>
                <a:gd name="T32" fmla="*/ 48 w 132"/>
                <a:gd name="T33" fmla="*/ 43 h 62"/>
                <a:gd name="T34" fmla="*/ 50 w 132"/>
                <a:gd name="T35" fmla="*/ 40 h 62"/>
                <a:gd name="T36" fmla="*/ 51 w 132"/>
                <a:gd name="T37" fmla="*/ 37 h 62"/>
                <a:gd name="T38" fmla="*/ 60 w 132"/>
                <a:gd name="T39" fmla="*/ 9 h 62"/>
                <a:gd name="T40" fmla="*/ 62 w 132"/>
                <a:gd name="T41" fmla="*/ 5 h 62"/>
                <a:gd name="T42" fmla="*/ 64 w 132"/>
                <a:gd name="T43" fmla="*/ 3 h 62"/>
                <a:gd name="T44" fmla="*/ 66 w 132"/>
                <a:gd name="T45" fmla="*/ 1 h 62"/>
                <a:gd name="T46" fmla="*/ 69 w 132"/>
                <a:gd name="T47" fmla="*/ 0 h 62"/>
                <a:gd name="T48" fmla="*/ 72 w 132"/>
                <a:gd name="T49" fmla="*/ 0 h 62"/>
                <a:gd name="T50" fmla="*/ 77 w 132"/>
                <a:gd name="T51" fmla="*/ 0 h 62"/>
                <a:gd name="T52" fmla="*/ 80 w 132"/>
                <a:gd name="T53" fmla="*/ 3 h 62"/>
                <a:gd name="T54" fmla="*/ 82 w 132"/>
                <a:gd name="T55" fmla="*/ 4 h 62"/>
                <a:gd name="T56" fmla="*/ 83 w 132"/>
                <a:gd name="T57" fmla="*/ 8 h 62"/>
                <a:gd name="T58" fmla="*/ 97 w 132"/>
                <a:gd name="T59" fmla="*/ 52 h 62"/>
                <a:gd name="T60" fmla="*/ 99 w 132"/>
                <a:gd name="T61" fmla="*/ 56 h 62"/>
                <a:gd name="T62" fmla="*/ 101 w 132"/>
                <a:gd name="T63" fmla="*/ 59 h 62"/>
                <a:gd name="T64" fmla="*/ 104 w 132"/>
                <a:gd name="T65" fmla="*/ 60 h 62"/>
                <a:gd name="T66" fmla="*/ 109 w 132"/>
                <a:gd name="T67" fmla="*/ 61 h 62"/>
                <a:gd name="T68" fmla="*/ 113 w 132"/>
                <a:gd name="T69" fmla="*/ 59 h 62"/>
                <a:gd name="T70" fmla="*/ 115 w 132"/>
                <a:gd name="T71" fmla="*/ 56 h 62"/>
                <a:gd name="T72" fmla="*/ 117 w 132"/>
                <a:gd name="T73" fmla="*/ 52 h 62"/>
                <a:gd name="T74" fmla="*/ 131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0" y="29"/>
                  </a:moveTo>
                  <a:lnTo>
                    <a:pt x="1" y="23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5" y="11"/>
                  </a:lnTo>
                  <a:lnTo>
                    <a:pt x="19" y="12"/>
                  </a:lnTo>
                  <a:lnTo>
                    <a:pt x="23" y="13"/>
                  </a:lnTo>
                  <a:lnTo>
                    <a:pt x="25" y="16"/>
                  </a:lnTo>
                  <a:lnTo>
                    <a:pt x="26" y="18"/>
                  </a:lnTo>
                  <a:lnTo>
                    <a:pt x="33" y="37"/>
                  </a:lnTo>
                  <a:lnTo>
                    <a:pt x="35" y="40"/>
                  </a:lnTo>
                  <a:lnTo>
                    <a:pt x="36" y="42"/>
                  </a:lnTo>
                  <a:lnTo>
                    <a:pt x="40" y="43"/>
                  </a:lnTo>
                  <a:lnTo>
                    <a:pt x="44" y="43"/>
                  </a:lnTo>
                  <a:lnTo>
                    <a:pt x="48" y="43"/>
                  </a:lnTo>
                  <a:lnTo>
                    <a:pt x="50" y="40"/>
                  </a:lnTo>
                  <a:lnTo>
                    <a:pt x="51" y="37"/>
                  </a:lnTo>
                  <a:lnTo>
                    <a:pt x="60" y="9"/>
                  </a:lnTo>
                  <a:lnTo>
                    <a:pt x="62" y="5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0" y="3"/>
                  </a:lnTo>
                  <a:lnTo>
                    <a:pt x="82" y="4"/>
                  </a:lnTo>
                  <a:lnTo>
                    <a:pt x="83" y="8"/>
                  </a:lnTo>
                  <a:lnTo>
                    <a:pt x="97" y="52"/>
                  </a:lnTo>
                  <a:lnTo>
                    <a:pt x="99" y="56"/>
                  </a:lnTo>
                  <a:lnTo>
                    <a:pt x="101" y="59"/>
                  </a:lnTo>
                  <a:lnTo>
                    <a:pt x="104" y="60"/>
                  </a:lnTo>
                  <a:lnTo>
                    <a:pt x="109" y="61"/>
                  </a:lnTo>
                  <a:lnTo>
                    <a:pt x="113" y="59"/>
                  </a:lnTo>
                  <a:lnTo>
                    <a:pt x="115" y="56"/>
                  </a:lnTo>
                  <a:lnTo>
                    <a:pt x="117" y="52"/>
                  </a:lnTo>
                  <a:lnTo>
                    <a:pt x="131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9" name="Freeform 164"/>
            <p:cNvSpPr>
              <a:spLocks/>
            </p:cNvSpPr>
            <p:nvPr/>
          </p:nvSpPr>
          <p:spPr bwMode="auto">
            <a:xfrm>
              <a:off x="4849" y="2600"/>
              <a:ext cx="227" cy="172"/>
            </a:xfrm>
            <a:custGeom>
              <a:avLst/>
              <a:gdLst>
                <a:gd name="T0" fmla="*/ 0 w 227"/>
                <a:gd name="T1" fmla="*/ 69 h 172"/>
                <a:gd name="T2" fmla="*/ 11 w 227"/>
                <a:gd name="T3" fmla="*/ 37 h 172"/>
                <a:gd name="T4" fmla="*/ 12 w 227"/>
                <a:gd name="T5" fmla="*/ 35 h 172"/>
                <a:gd name="T6" fmla="*/ 16 w 227"/>
                <a:gd name="T7" fmla="*/ 34 h 172"/>
                <a:gd name="T8" fmla="*/ 19 w 227"/>
                <a:gd name="T9" fmla="*/ 33 h 172"/>
                <a:gd name="T10" fmla="*/ 25 w 227"/>
                <a:gd name="T11" fmla="*/ 34 h 172"/>
                <a:gd name="T12" fmla="*/ 27 w 227"/>
                <a:gd name="T13" fmla="*/ 35 h 172"/>
                <a:gd name="T14" fmla="*/ 28 w 227"/>
                <a:gd name="T15" fmla="*/ 37 h 172"/>
                <a:gd name="T16" fmla="*/ 56 w 227"/>
                <a:gd name="T17" fmla="*/ 130 h 172"/>
                <a:gd name="T18" fmla="*/ 59 w 227"/>
                <a:gd name="T19" fmla="*/ 135 h 172"/>
                <a:gd name="T20" fmla="*/ 61 w 227"/>
                <a:gd name="T21" fmla="*/ 136 h 172"/>
                <a:gd name="T22" fmla="*/ 66 w 227"/>
                <a:gd name="T23" fmla="*/ 137 h 172"/>
                <a:gd name="T24" fmla="*/ 69 w 227"/>
                <a:gd name="T25" fmla="*/ 138 h 172"/>
                <a:gd name="T26" fmla="*/ 73 w 227"/>
                <a:gd name="T27" fmla="*/ 137 h 172"/>
                <a:gd name="T28" fmla="*/ 77 w 227"/>
                <a:gd name="T29" fmla="*/ 135 h 172"/>
                <a:gd name="T30" fmla="*/ 80 w 227"/>
                <a:gd name="T31" fmla="*/ 130 h 172"/>
                <a:gd name="T32" fmla="*/ 107 w 227"/>
                <a:gd name="T33" fmla="*/ 22 h 172"/>
                <a:gd name="T34" fmla="*/ 108 w 227"/>
                <a:gd name="T35" fmla="*/ 17 h 172"/>
                <a:gd name="T36" fmla="*/ 110 w 227"/>
                <a:gd name="T37" fmla="*/ 16 h 172"/>
                <a:gd name="T38" fmla="*/ 112 w 227"/>
                <a:gd name="T39" fmla="*/ 14 h 172"/>
                <a:gd name="T40" fmla="*/ 115 w 227"/>
                <a:gd name="T41" fmla="*/ 13 h 172"/>
                <a:gd name="T42" fmla="*/ 119 w 227"/>
                <a:gd name="T43" fmla="*/ 13 h 172"/>
                <a:gd name="T44" fmla="*/ 124 w 227"/>
                <a:gd name="T45" fmla="*/ 13 h 172"/>
                <a:gd name="T46" fmla="*/ 127 w 227"/>
                <a:gd name="T47" fmla="*/ 15 h 172"/>
                <a:gd name="T48" fmla="*/ 129 w 227"/>
                <a:gd name="T49" fmla="*/ 16 h 172"/>
                <a:gd name="T50" fmla="*/ 131 w 227"/>
                <a:gd name="T51" fmla="*/ 17 h 172"/>
                <a:gd name="T52" fmla="*/ 133 w 227"/>
                <a:gd name="T53" fmla="*/ 22 h 172"/>
                <a:gd name="T54" fmla="*/ 157 w 227"/>
                <a:gd name="T55" fmla="*/ 159 h 172"/>
                <a:gd name="T56" fmla="*/ 159 w 227"/>
                <a:gd name="T57" fmla="*/ 166 h 172"/>
                <a:gd name="T58" fmla="*/ 161 w 227"/>
                <a:gd name="T59" fmla="*/ 168 h 172"/>
                <a:gd name="T60" fmla="*/ 165 w 227"/>
                <a:gd name="T61" fmla="*/ 170 h 172"/>
                <a:gd name="T62" fmla="*/ 170 w 227"/>
                <a:gd name="T63" fmla="*/ 171 h 172"/>
                <a:gd name="T64" fmla="*/ 174 w 227"/>
                <a:gd name="T65" fmla="*/ 170 h 172"/>
                <a:gd name="T66" fmla="*/ 176 w 227"/>
                <a:gd name="T67" fmla="*/ 168 h 172"/>
                <a:gd name="T68" fmla="*/ 178 w 227"/>
                <a:gd name="T69" fmla="*/ 166 h 172"/>
                <a:gd name="T70" fmla="*/ 179 w 227"/>
                <a:gd name="T71" fmla="*/ 160 h 172"/>
                <a:gd name="T72" fmla="*/ 211 w 227"/>
                <a:gd name="T73" fmla="*/ 9 h 172"/>
                <a:gd name="T74" fmla="*/ 213 w 227"/>
                <a:gd name="T75" fmla="*/ 6 h 172"/>
                <a:gd name="T76" fmla="*/ 215 w 227"/>
                <a:gd name="T77" fmla="*/ 3 h 172"/>
                <a:gd name="T78" fmla="*/ 217 w 227"/>
                <a:gd name="T79" fmla="*/ 1 h 172"/>
                <a:gd name="T80" fmla="*/ 220 w 227"/>
                <a:gd name="T81" fmla="*/ 0 h 172"/>
                <a:gd name="T82" fmla="*/ 223 w 227"/>
                <a:gd name="T83" fmla="*/ 0 h 172"/>
                <a:gd name="T84" fmla="*/ 226 w 227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7"/>
                <a:gd name="T130" fmla="*/ 0 h 172"/>
                <a:gd name="T131" fmla="*/ 227 w 227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7" h="172">
                  <a:moveTo>
                    <a:pt x="0" y="69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6" y="34"/>
                  </a:lnTo>
                  <a:lnTo>
                    <a:pt x="19" y="33"/>
                  </a:lnTo>
                  <a:lnTo>
                    <a:pt x="25" y="34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56" y="130"/>
                  </a:lnTo>
                  <a:lnTo>
                    <a:pt x="59" y="135"/>
                  </a:lnTo>
                  <a:lnTo>
                    <a:pt x="61" y="136"/>
                  </a:lnTo>
                  <a:lnTo>
                    <a:pt x="66" y="137"/>
                  </a:lnTo>
                  <a:lnTo>
                    <a:pt x="69" y="138"/>
                  </a:lnTo>
                  <a:lnTo>
                    <a:pt x="73" y="137"/>
                  </a:lnTo>
                  <a:lnTo>
                    <a:pt x="77" y="135"/>
                  </a:lnTo>
                  <a:lnTo>
                    <a:pt x="80" y="130"/>
                  </a:lnTo>
                  <a:lnTo>
                    <a:pt x="107" y="22"/>
                  </a:lnTo>
                  <a:lnTo>
                    <a:pt x="108" y="17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5" y="13"/>
                  </a:lnTo>
                  <a:lnTo>
                    <a:pt x="119" y="13"/>
                  </a:lnTo>
                  <a:lnTo>
                    <a:pt x="124" y="13"/>
                  </a:lnTo>
                  <a:lnTo>
                    <a:pt x="127" y="15"/>
                  </a:lnTo>
                  <a:lnTo>
                    <a:pt x="129" y="16"/>
                  </a:lnTo>
                  <a:lnTo>
                    <a:pt x="131" y="17"/>
                  </a:lnTo>
                  <a:lnTo>
                    <a:pt x="133" y="22"/>
                  </a:lnTo>
                  <a:lnTo>
                    <a:pt x="157" y="159"/>
                  </a:lnTo>
                  <a:lnTo>
                    <a:pt x="159" y="166"/>
                  </a:lnTo>
                  <a:lnTo>
                    <a:pt x="161" y="168"/>
                  </a:lnTo>
                  <a:lnTo>
                    <a:pt x="165" y="170"/>
                  </a:lnTo>
                  <a:lnTo>
                    <a:pt x="170" y="171"/>
                  </a:lnTo>
                  <a:lnTo>
                    <a:pt x="174" y="170"/>
                  </a:lnTo>
                  <a:lnTo>
                    <a:pt x="176" y="168"/>
                  </a:lnTo>
                  <a:lnTo>
                    <a:pt x="178" y="166"/>
                  </a:lnTo>
                  <a:lnTo>
                    <a:pt x="179" y="160"/>
                  </a:lnTo>
                  <a:lnTo>
                    <a:pt x="211" y="9"/>
                  </a:lnTo>
                  <a:lnTo>
                    <a:pt x="213" y="6"/>
                  </a:lnTo>
                  <a:lnTo>
                    <a:pt x="215" y="3"/>
                  </a:lnTo>
                  <a:lnTo>
                    <a:pt x="217" y="1"/>
                  </a:lnTo>
                  <a:lnTo>
                    <a:pt x="220" y="0"/>
                  </a:lnTo>
                  <a:lnTo>
                    <a:pt x="223" y="0"/>
                  </a:lnTo>
                  <a:lnTo>
                    <a:pt x="226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60" name="Freeform 165"/>
            <p:cNvSpPr>
              <a:spLocks/>
            </p:cNvSpPr>
            <p:nvPr/>
          </p:nvSpPr>
          <p:spPr bwMode="auto">
            <a:xfrm>
              <a:off x="5298" y="2657"/>
              <a:ext cx="132" cy="62"/>
            </a:xfrm>
            <a:custGeom>
              <a:avLst/>
              <a:gdLst>
                <a:gd name="T0" fmla="*/ 131 w 132"/>
                <a:gd name="T1" fmla="*/ 29 h 62"/>
                <a:gd name="T2" fmla="*/ 129 w 132"/>
                <a:gd name="T3" fmla="*/ 23 h 62"/>
                <a:gd name="T4" fmla="*/ 126 w 132"/>
                <a:gd name="T5" fmla="*/ 18 h 62"/>
                <a:gd name="T6" fmla="*/ 125 w 132"/>
                <a:gd name="T7" fmla="*/ 14 h 62"/>
                <a:gd name="T8" fmla="*/ 122 w 132"/>
                <a:gd name="T9" fmla="*/ 13 h 62"/>
                <a:gd name="T10" fmla="*/ 118 w 132"/>
                <a:gd name="T11" fmla="*/ 12 h 62"/>
                <a:gd name="T12" fmla="*/ 115 w 132"/>
                <a:gd name="T13" fmla="*/ 11 h 62"/>
                <a:gd name="T14" fmla="*/ 111 w 132"/>
                <a:gd name="T15" fmla="*/ 12 h 62"/>
                <a:gd name="T16" fmla="*/ 108 w 132"/>
                <a:gd name="T17" fmla="*/ 13 h 62"/>
                <a:gd name="T18" fmla="*/ 106 w 132"/>
                <a:gd name="T19" fmla="*/ 16 h 62"/>
                <a:gd name="T20" fmla="*/ 104 w 132"/>
                <a:gd name="T21" fmla="*/ 18 h 62"/>
                <a:gd name="T22" fmla="*/ 97 w 132"/>
                <a:gd name="T23" fmla="*/ 37 h 62"/>
                <a:gd name="T24" fmla="*/ 95 w 132"/>
                <a:gd name="T25" fmla="*/ 40 h 62"/>
                <a:gd name="T26" fmla="*/ 94 w 132"/>
                <a:gd name="T27" fmla="*/ 42 h 62"/>
                <a:gd name="T28" fmla="*/ 90 w 132"/>
                <a:gd name="T29" fmla="*/ 43 h 62"/>
                <a:gd name="T30" fmla="*/ 86 w 132"/>
                <a:gd name="T31" fmla="*/ 43 h 62"/>
                <a:gd name="T32" fmla="*/ 82 w 132"/>
                <a:gd name="T33" fmla="*/ 43 h 62"/>
                <a:gd name="T34" fmla="*/ 81 w 132"/>
                <a:gd name="T35" fmla="*/ 40 h 62"/>
                <a:gd name="T36" fmla="*/ 79 w 132"/>
                <a:gd name="T37" fmla="*/ 37 h 62"/>
                <a:gd name="T38" fmla="*/ 70 w 132"/>
                <a:gd name="T39" fmla="*/ 9 h 62"/>
                <a:gd name="T40" fmla="*/ 68 w 132"/>
                <a:gd name="T41" fmla="*/ 5 h 62"/>
                <a:gd name="T42" fmla="*/ 66 w 132"/>
                <a:gd name="T43" fmla="*/ 3 h 62"/>
                <a:gd name="T44" fmla="*/ 64 w 132"/>
                <a:gd name="T45" fmla="*/ 1 h 62"/>
                <a:gd name="T46" fmla="*/ 61 w 132"/>
                <a:gd name="T47" fmla="*/ 0 h 62"/>
                <a:gd name="T48" fmla="*/ 57 w 132"/>
                <a:gd name="T49" fmla="*/ 0 h 62"/>
                <a:gd name="T50" fmla="*/ 53 w 132"/>
                <a:gd name="T51" fmla="*/ 0 h 62"/>
                <a:gd name="T52" fmla="*/ 50 w 132"/>
                <a:gd name="T53" fmla="*/ 3 h 62"/>
                <a:gd name="T54" fmla="*/ 48 w 132"/>
                <a:gd name="T55" fmla="*/ 4 h 62"/>
                <a:gd name="T56" fmla="*/ 47 w 132"/>
                <a:gd name="T57" fmla="*/ 8 h 62"/>
                <a:gd name="T58" fmla="*/ 33 w 132"/>
                <a:gd name="T59" fmla="*/ 52 h 62"/>
                <a:gd name="T60" fmla="*/ 31 w 132"/>
                <a:gd name="T61" fmla="*/ 56 h 62"/>
                <a:gd name="T62" fmla="*/ 29 w 132"/>
                <a:gd name="T63" fmla="*/ 59 h 62"/>
                <a:gd name="T64" fmla="*/ 26 w 132"/>
                <a:gd name="T65" fmla="*/ 60 h 62"/>
                <a:gd name="T66" fmla="*/ 21 w 132"/>
                <a:gd name="T67" fmla="*/ 61 h 62"/>
                <a:gd name="T68" fmla="*/ 17 w 132"/>
                <a:gd name="T69" fmla="*/ 59 h 62"/>
                <a:gd name="T70" fmla="*/ 15 w 132"/>
                <a:gd name="T71" fmla="*/ 56 h 62"/>
                <a:gd name="T72" fmla="*/ 13 w 132"/>
                <a:gd name="T73" fmla="*/ 52 h 62"/>
                <a:gd name="T74" fmla="*/ 0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131" y="29"/>
                  </a:moveTo>
                  <a:lnTo>
                    <a:pt x="129" y="23"/>
                  </a:lnTo>
                  <a:lnTo>
                    <a:pt x="126" y="18"/>
                  </a:lnTo>
                  <a:lnTo>
                    <a:pt x="125" y="14"/>
                  </a:lnTo>
                  <a:lnTo>
                    <a:pt x="122" y="13"/>
                  </a:lnTo>
                  <a:lnTo>
                    <a:pt x="118" y="12"/>
                  </a:lnTo>
                  <a:lnTo>
                    <a:pt x="115" y="11"/>
                  </a:lnTo>
                  <a:lnTo>
                    <a:pt x="111" y="12"/>
                  </a:lnTo>
                  <a:lnTo>
                    <a:pt x="108" y="13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7" y="37"/>
                  </a:lnTo>
                  <a:lnTo>
                    <a:pt x="95" y="40"/>
                  </a:lnTo>
                  <a:lnTo>
                    <a:pt x="94" y="42"/>
                  </a:lnTo>
                  <a:lnTo>
                    <a:pt x="90" y="43"/>
                  </a:lnTo>
                  <a:lnTo>
                    <a:pt x="86" y="43"/>
                  </a:lnTo>
                  <a:lnTo>
                    <a:pt x="82" y="43"/>
                  </a:lnTo>
                  <a:lnTo>
                    <a:pt x="81" y="40"/>
                  </a:lnTo>
                  <a:lnTo>
                    <a:pt x="79" y="37"/>
                  </a:lnTo>
                  <a:lnTo>
                    <a:pt x="70" y="9"/>
                  </a:lnTo>
                  <a:lnTo>
                    <a:pt x="68" y="5"/>
                  </a:lnTo>
                  <a:lnTo>
                    <a:pt x="66" y="3"/>
                  </a:lnTo>
                  <a:lnTo>
                    <a:pt x="64" y="1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0" y="3"/>
                  </a:lnTo>
                  <a:lnTo>
                    <a:pt x="48" y="4"/>
                  </a:lnTo>
                  <a:lnTo>
                    <a:pt x="47" y="8"/>
                  </a:lnTo>
                  <a:lnTo>
                    <a:pt x="33" y="52"/>
                  </a:lnTo>
                  <a:lnTo>
                    <a:pt x="31" y="56"/>
                  </a:lnTo>
                  <a:lnTo>
                    <a:pt x="29" y="59"/>
                  </a:lnTo>
                  <a:lnTo>
                    <a:pt x="26" y="60"/>
                  </a:lnTo>
                  <a:lnTo>
                    <a:pt x="21" y="61"/>
                  </a:lnTo>
                  <a:lnTo>
                    <a:pt x="17" y="59"/>
                  </a:lnTo>
                  <a:lnTo>
                    <a:pt x="15" y="56"/>
                  </a:lnTo>
                  <a:lnTo>
                    <a:pt x="13" y="52"/>
                  </a:lnTo>
                  <a:lnTo>
                    <a:pt x="0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61" name="Freeform 166"/>
            <p:cNvSpPr>
              <a:spLocks/>
            </p:cNvSpPr>
            <p:nvPr/>
          </p:nvSpPr>
          <p:spPr bwMode="auto">
            <a:xfrm>
              <a:off x="5071" y="2600"/>
              <a:ext cx="228" cy="172"/>
            </a:xfrm>
            <a:custGeom>
              <a:avLst/>
              <a:gdLst>
                <a:gd name="T0" fmla="*/ 227 w 228"/>
                <a:gd name="T1" fmla="*/ 70 h 172"/>
                <a:gd name="T2" fmla="*/ 215 w 228"/>
                <a:gd name="T3" fmla="*/ 37 h 172"/>
                <a:gd name="T4" fmla="*/ 213 w 228"/>
                <a:gd name="T5" fmla="*/ 35 h 172"/>
                <a:gd name="T6" fmla="*/ 209 w 228"/>
                <a:gd name="T7" fmla="*/ 34 h 172"/>
                <a:gd name="T8" fmla="*/ 206 w 228"/>
                <a:gd name="T9" fmla="*/ 33 h 172"/>
                <a:gd name="T10" fmla="*/ 201 w 228"/>
                <a:gd name="T11" fmla="*/ 34 h 172"/>
                <a:gd name="T12" fmla="*/ 198 w 228"/>
                <a:gd name="T13" fmla="*/ 35 h 172"/>
                <a:gd name="T14" fmla="*/ 197 w 228"/>
                <a:gd name="T15" fmla="*/ 37 h 172"/>
                <a:gd name="T16" fmla="*/ 169 w 228"/>
                <a:gd name="T17" fmla="*/ 130 h 172"/>
                <a:gd name="T18" fmla="*/ 167 w 228"/>
                <a:gd name="T19" fmla="*/ 135 h 172"/>
                <a:gd name="T20" fmla="*/ 164 w 228"/>
                <a:gd name="T21" fmla="*/ 136 h 172"/>
                <a:gd name="T22" fmla="*/ 160 w 228"/>
                <a:gd name="T23" fmla="*/ 137 h 172"/>
                <a:gd name="T24" fmla="*/ 157 w 228"/>
                <a:gd name="T25" fmla="*/ 138 h 172"/>
                <a:gd name="T26" fmla="*/ 152 w 228"/>
                <a:gd name="T27" fmla="*/ 137 h 172"/>
                <a:gd name="T28" fmla="*/ 148 w 228"/>
                <a:gd name="T29" fmla="*/ 135 h 172"/>
                <a:gd name="T30" fmla="*/ 146 w 228"/>
                <a:gd name="T31" fmla="*/ 130 h 172"/>
                <a:gd name="T32" fmla="*/ 118 w 228"/>
                <a:gd name="T33" fmla="*/ 22 h 172"/>
                <a:gd name="T34" fmla="*/ 116 w 228"/>
                <a:gd name="T35" fmla="*/ 17 h 172"/>
                <a:gd name="T36" fmla="*/ 116 w 228"/>
                <a:gd name="T37" fmla="*/ 16 h 172"/>
                <a:gd name="T38" fmla="*/ 113 w 228"/>
                <a:gd name="T39" fmla="*/ 14 h 172"/>
                <a:gd name="T40" fmla="*/ 110 w 228"/>
                <a:gd name="T41" fmla="*/ 13 h 172"/>
                <a:gd name="T42" fmla="*/ 107 w 228"/>
                <a:gd name="T43" fmla="*/ 13 h 172"/>
                <a:gd name="T44" fmla="*/ 102 w 228"/>
                <a:gd name="T45" fmla="*/ 13 h 172"/>
                <a:gd name="T46" fmla="*/ 98 w 228"/>
                <a:gd name="T47" fmla="*/ 15 h 172"/>
                <a:gd name="T48" fmla="*/ 96 w 228"/>
                <a:gd name="T49" fmla="*/ 16 h 172"/>
                <a:gd name="T50" fmla="*/ 95 w 228"/>
                <a:gd name="T51" fmla="*/ 17 h 172"/>
                <a:gd name="T52" fmla="*/ 93 w 228"/>
                <a:gd name="T53" fmla="*/ 22 h 172"/>
                <a:gd name="T54" fmla="*/ 68 w 228"/>
                <a:gd name="T55" fmla="*/ 159 h 172"/>
                <a:gd name="T56" fmla="*/ 66 w 228"/>
                <a:gd name="T57" fmla="*/ 166 h 172"/>
                <a:gd name="T58" fmla="*/ 64 w 228"/>
                <a:gd name="T59" fmla="*/ 168 h 172"/>
                <a:gd name="T60" fmla="*/ 60 w 228"/>
                <a:gd name="T61" fmla="*/ 170 h 172"/>
                <a:gd name="T62" fmla="*/ 56 w 228"/>
                <a:gd name="T63" fmla="*/ 171 h 172"/>
                <a:gd name="T64" fmla="*/ 52 w 228"/>
                <a:gd name="T65" fmla="*/ 170 h 172"/>
                <a:gd name="T66" fmla="*/ 49 w 228"/>
                <a:gd name="T67" fmla="*/ 168 h 172"/>
                <a:gd name="T68" fmla="*/ 47 w 228"/>
                <a:gd name="T69" fmla="*/ 166 h 172"/>
                <a:gd name="T70" fmla="*/ 46 w 228"/>
                <a:gd name="T71" fmla="*/ 160 h 172"/>
                <a:gd name="T72" fmla="*/ 14 w 228"/>
                <a:gd name="T73" fmla="*/ 9 h 172"/>
                <a:gd name="T74" fmla="*/ 13 w 228"/>
                <a:gd name="T75" fmla="*/ 6 h 172"/>
                <a:gd name="T76" fmla="*/ 11 w 228"/>
                <a:gd name="T77" fmla="*/ 3 h 172"/>
                <a:gd name="T78" fmla="*/ 8 w 228"/>
                <a:gd name="T79" fmla="*/ 1 h 172"/>
                <a:gd name="T80" fmla="*/ 5 w 228"/>
                <a:gd name="T81" fmla="*/ 0 h 172"/>
                <a:gd name="T82" fmla="*/ 2 w 228"/>
                <a:gd name="T83" fmla="*/ 0 h 172"/>
                <a:gd name="T84" fmla="*/ 0 w 228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8"/>
                <a:gd name="T130" fmla="*/ 0 h 172"/>
                <a:gd name="T131" fmla="*/ 228 w 228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8" h="172">
                  <a:moveTo>
                    <a:pt x="227" y="70"/>
                  </a:moveTo>
                  <a:lnTo>
                    <a:pt x="215" y="37"/>
                  </a:lnTo>
                  <a:lnTo>
                    <a:pt x="213" y="35"/>
                  </a:lnTo>
                  <a:lnTo>
                    <a:pt x="209" y="34"/>
                  </a:lnTo>
                  <a:lnTo>
                    <a:pt x="206" y="33"/>
                  </a:lnTo>
                  <a:lnTo>
                    <a:pt x="201" y="34"/>
                  </a:lnTo>
                  <a:lnTo>
                    <a:pt x="198" y="35"/>
                  </a:lnTo>
                  <a:lnTo>
                    <a:pt x="197" y="37"/>
                  </a:lnTo>
                  <a:lnTo>
                    <a:pt x="169" y="130"/>
                  </a:lnTo>
                  <a:lnTo>
                    <a:pt x="167" y="135"/>
                  </a:lnTo>
                  <a:lnTo>
                    <a:pt x="164" y="136"/>
                  </a:lnTo>
                  <a:lnTo>
                    <a:pt x="160" y="137"/>
                  </a:lnTo>
                  <a:lnTo>
                    <a:pt x="157" y="138"/>
                  </a:lnTo>
                  <a:lnTo>
                    <a:pt x="152" y="137"/>
                  </a:lnTo>
                  <a:lnTo>
                    <a:pt x="148" y="135"/>
                  </a:lnTo>
                  <a:lnTo>
                    <a:pt x="146" y="130"/>
                  </a:lnTo>
                  <a:lnTo>
                    <a:pt x="118" y="22"/>
                  </a:lnTo>
                  <a:lnTo>
                    <a:pt x="116" y="17"/>
                  </a:lnTo>
                  <a:lnTo>
                    <a:pt x="116" y="16"/>
                  </a:lnTo>
                  <a:lnTo>
                    <a:pt x="113" y="14"/>
                  </a:lnTo>
                  <a:lnTo>
                    <a:pt x="110" y="13"/>
                  </a:lnTo>
                  <a:lnTo>
                    <a:pt x="107" y="13"/>
                  </a:lnTo>
                  <a:lnTo>
                    <a:pt x="102" y="13"/>
                  </a:lnTo>
                  <a:lnTo>
                    <a:pt x="98" y="15"/>
                  </a:lnTo>
                  <a:lnTo>
                    <a:pt x="96" y="16"/>
                  </a:lnTo>
                  <a:lnTo>
                    <a:pt x="95" y="17"/>
                  </a:lnTo>
                  <a:lnTo>
                    <a:pt x="93" y="22"/>
                  </a:lnTo>
                  <a:lnTo>
                    <a:pt x="68" y="159"/>
                  </a:lnTo>
                  <a:lnTo>
                    <a:pt x="66" y="166"/>
                  </a:lnTo>
                  <a:lnTo>
                    <a:pt x="64" y="168"/>
                  </a:lnTo>
                  <a:lnTo>
                    <a:pt x="60" y="170"/>
                  </a:lnTo>
                  <a:lnTo>
                    <a:pt x="56" y="171"/>
                  </a:lnTo>
                  <a:lnTo>
                    <a:pt x="52" y="170"/>
                  </a:lnTo>
                  <a:lnTo>
                    <a:pt x="49" y="168"/>
                  </a:lnTo>
                  <a:lnTo>
                    <a:pt x="47" y="166"/>
                  </a:lnTo>
                  <a:lnTo>
                    <a:pt x="46" y="160"/>
                  </a:lnTo>
                  <a:lnTo>
                    <a:pt x="14" y="9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4" name="Group 167"/>
          <p:cNvGrpSpPr>
            <a:grpSpLocks/>
          </p:cNvGrpSpPr>
          <p:nvPr/>
        </p:nvGrpSpPr>
        <p:grpSpPr bwMode="auto">
          <a:xfrm rot="-3777432">
            <a:off x="3641725" y="5052467"/>
            <a:ext cx="714375" cy="273050"/>
            <a:chOff x="4718" y="2600"/>
            <a:chExt cx="712" cy="172"/>
          </a:xfrm>
        </p:grpSpPr>
        <p:sp>
          <p:nvSpPr>
            <p:cNvPr id="8254" name="Freeform 163"/>
            <p:cNvSpPr>
              <a:spLocks/>
            </p:cNvSpPr>
            <p:nvPr/>
          </p:nvSpPr>
          <p:spPr bwMode="auto">
            <a:xfrm>
              <a:off x="4723" y="2654"/>
              <a:ext cx="130" cy="62"/>
            </a:xfrm>
            <a:custGeom>
              <a:avLst/>
              <a:gdLst>
                <a:gd name="T0" fmla="*/ 0 w 132"/>
                <a:gd name="T1" fmla="*/ 29 h 62"/>
                <a:gd name="T2" fmla="*/ 1 w 132"/>
                <a:gd name="T3" fmla="*/ 23 h 62"/>
                <a:gd name="T4" fmla="*/ 4 w 132"/>
                <a:gd name="T5" fmla="*/ 18 h 62"/>
                <a:gd name="T6" fmla="*/ 5 w 132"/>
                <a:gd name="T7" fmla="*/ 14 h 62"/>
                <a:gd name="T8" fmla="*/ 9 w 132"/>
                <a:gd name="T9" fmla="*/ 13 h 62"/>
                <a:gd name="T10" fmla="*/ 12 w 132"/>
                <a:gd name="T11" fmla="*/ 12 h 62"/>
                <a:gd name="T12" fmla="*/ 15 w 132"/>
                <a:gd name="T13" fmla="*/ 11 h 62"/>
                <a:gd name="T14" fmla="*/ 19 w 132"/>
                <a:gd name="T15" fmla="*/ 12 h 62"/>
                <a:gd name="T16" fmla="*/ 23 w 132"/>
                <a:gd name="T17" fmla="*/ 13 h 62"/>
                <a:gd name="T18" fmla="*/ 25 w 132"/>
                <a:gd name="T19" fmla="*/ 16 h 62"/>
                <a:gd name="T20" fmla="*/ 26 w 132"/>
                <a:gd name="T21" fmla="*/ 18 h 62"/>
                <a:gd name="T22" fmla="*/ 33 w 132"/>
                <a:gd name="T23" fmla="*/ 37 h 62"/>
                <a:gd name="T24" fmla="*/ 35 w 132"/>
                <a:gd name="T25" fmla="*/ 40 h 62"/>
                <a:gd name="T26" fmla="*/ 36 w 132"/>
                <a:gd name="T27" fmla="*/ 42 h 62"/>
                <a:gd name="T28" fmla="*/ 40 w 132"/>
                <a:gd name="T29" fmla="*/ 43 h 62"/>
                <a:gd name="T30" fmla="*/ 44 w 132"/>
                <a:gd name="T31" fmla="*/ 43 h 62"/>
                <a:gd name="T32" fmla="*/ 48 w 132"/>
                <a:gd name="T33" fmla="*/ 43 h 62"/>
                <a:gd name="T34" fmla="*/ 50 w 132"/>
                <a:gd name="T35" fmla="*/ 40 h 62"/>
                <a:gd name="T36" fmla="*/ 51 w 132"/>
                <a:gd name="T37" fmla="*/ 37 h 62"/>
                <a:gd name="T38" fmla="*/ 60 w 132"/>
                <a:gd name="T39" fmla="*/ 9 h 62"/>
                <a:gd name="T40" fmla="*/ 62 w 132"/>
                <a:gd name="T41" fmla="*/ 5 h 62"/>
                <a:gd name="T42" fmla="*/ 64 w 132"/>
                <a:gd name="T43" fmla="*/ 3 h 62"/>
                <a:gd name="T44" fmla="*/ 66 w 132"/>
                <a:gd name="T45" fmla="*/ 1 h 62"/>
                <a:gd name="T46" fmla="*/ 69 w 132"/>
                <a:gd name="T47" fmla="*/ 0 h 62"/>
                <a:gd name="T48" fmla="*/ 72 w 132"/>
                <a:gd name="T49" fmla="*/ 0 h 62"/>
                <a:gd name="T50" fmla="*/ 77 w 132"/>
                <a:gd name="T51" fmla="*/ 0 h 62"/>
                <a:gd name="T52" fmla="*/ 80 w 132"/>
                <a:gd name="T53" fmla="*/ 3 h 62"/>
                <a:gd name="T54" fmla="*/ 82 w 132"/>
                <a:gd name="T55" fmla="*/ 4 h 62"/>
                <a:gd name="T56" fmla="*/ 83 w 132"/>
                <a:gd name="T57" fmla="*/ 8 h 62"/>
                <a:gd name="T58" fmla="*/ 97 w 132"/>
                <a:gd name="T59" fmla="*/ 52 h 62"/>
                <a:gd name="T60" fmla="*/ 99 w 132"/>
                <a:gd name="T61" fmla="*/ 56 h 62"/>
                <a:gd name="T62" fmla="*/ 101 w 132"/>
                <a:gd name="T63" fmla="*/ 59 h 62"/>
                <a:gd name="T64" fmla="*/ 104 w 132"/>
                <a:gd name="T65" fmla="*/ 60 h 62"/>
                <a:gd name="T66" fmla="*/ 109 w 132"/>
                <a:gd name="T67" fmla="*/ 61 h 62"/>
                <a:gd name="T68" fmla="*/ 113 w 132"/>
                <a:gd name="T69" fmla="*/ 59 h 62"/>
                <a:gd name="T70" fmla="*/ 115 w 132"/>
                <a:gd name="T71" fmla="*/ 56 h 62"/>
                <a:gd name="T72" fmla="*/ 117 w 132"/>
                <a:gd name="T73" fmla="*/ 52 h 62"/>
                <a:gd name="T74" fmla="*/ 131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0" y="29"/>
                  </a:moveTo>
                  <a:lnTo>
                    <a:pt x="1" y="23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5" y="11"/>
                  </a:lnTo>
                  <a:lnTo>
                    <a:pt x="19" y="12"/>
                  </a:lnTo>
                  <a:lnTo>
                    <a:pt x="23" y="13"/>
                  </a:lnTo>
                  <a:lnTo>
                    <a:pt x="25" y="16"/>
                  </a:lnTo>
                  <a:lnTo>
                    <a:pt x="26" y="18"/>
                  </a:lnTo>
                  <a:lnTo>
                    <a:pt x="33" y="37"/>
                  </a:lnTo>
                  <a:lnTo>
                    <a:pt x="35" y="40"/>
                  </a:lnTo>
                  <a:lnTo>
                    <a:pt x="36" y="42"/>
                  </a:lnTo>
                  <a:lnTo>
                    <a:pt x="40" y="43"/>
                  </a:lnTo>
                  <a:lnTo>
                    <a:pt x="44" y="43"/>
                  </a:lnTo>
                  <a:lnTo>
                    <a:pt x="48" y="43"/>
                  </a:lnTo>
                  <a:lnTo>
                    <a:pt x="50" y="40"/>
                  </a:lnTo>
                  <a:lnTo>
                    <a:pt x="51" y="37"/>
                  </a:lnTo>
                  <a:lnTo>
                    <a:pt x="60" y="9"/>
                  </a:lnTo>
                  <a:lnTo>
                    <a:pt x="62" y="5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0" y="3"/>
                  </a:lnTo>
                  <a:lnTo>
                    <a:pt x="82" y="4"/>
                  </a:lnTo>
                  <a:lnTo>
                    <a:pt x="83" y="8"/>
                  </a:lnTo>
                  <a:lnTo>
                    <a:pt x="97" y="52"/>
                  </a:lnTo>
                  <a:lnTo>
                    <a:pt x="99" y="56"/>
                  </a:lnTo>
                  <a:lnTo>
                    <a:pt x="101" y="59"/>
                  </a:lnTo>
                  <a:lnTo>
                    <a:pt x="104" y="60"/>
                  </a:lnTo>
                  <a:lnTo>
                    <a:pt x="109" y="61"/>
                  </a:lnTo>
                  <a:lnTo>
                    <a:pt x="113" y="59"/>
                  </a:lnTo>
                  <a:lnTo>
                    <a:pt x="115" y="56"/>
                  </a:lnTo>
                  <a:lnTo>
                    <a:pt x="117" y="52"/>
                  </a:lnTo>
                  <a:lnTo>
                    <a:pt x="131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5" name="Freeform 164"/>
            <p:cNvSpPr>
              <a:spLocks/>
            </p:cNvSpPr>
            <p:nvPr/>
          </p:nvSpPr>
          <p:spPr bwMode="auto">
            <a:xfrm>
              <a:off x="4855" y="2597"/>
              <a:ext cx="226" cy="172"/>
            </a:xfrm>
            <a:custGeom>
              <a:avLst/>
              <a:gdLst>
                <a:gd name="T0" fmla="*/ 0 w 227"/>
                <a:gd name="T1" fmla="*/ 69 h 172"/>
                <a:gd name="T2" fmla="*/ 11 w 227"/>
                <a:gd name="T3" fmla="*/ 37 h 172"/>
                <a:gd name="T4" fmla="*/ 12 w 227"/>
                <a:gd name="T5" fmla="*/ 35 h 172"/>
                <a:gd name="T6" fmla="*/ 16 w 227"/>
                <a:gd name="T7" fmla="*/ 34 h 172"/>
                <a:gd name="T8" fmla="*/ 19 w 227"/>
                <a:gd name="T9" fmla="*/ 33 h 172"/>
                <a:gd name="T10" fmla="*/ 25 w 227"/>
                <a:gd name="T11" fmla="*/ 34 h 172"/>
                <a:gd name="T12" fmla="*/ 27 w 227"/>
                <a:gd name="T13" fmla="*/ 35 h 172"/>
                <a:gd name="T14" fmla="*/ 28 w 227"/>
                <a:gd name="T15" fmla="*/ 37 h 172"/>
                <a:gd name="T16" fmla="*/ 56 w 227"/>
                <a:gd name="T17" fmla="*/ 130 h 172"/>
                <a:gd name="T18" fmla="*/ 59 w 227"/>
                <a:gd name="T19" fmla="*/ 135 h 172"/>
                <a:gd name="T20" fmla="*/ 61 w 227"/>
                <a:gd name="T21" fmla="*/ 136 h 172"/>
                <a:gd name="T22" fmla="*/ 66 w 227"/>
                <a:gd name="T23" fmla="*/ 137 h 172"/>
                <a:gd name="T24" fmla="*/ 69 w 227"/>
                <a:gd name="T25" fmla="*/ 138 h 172"/>
                <a:gd name="T26" fmla="*/ 73 w 227"/>
                <a:gd name="T27" fmla="*/ 137 h 172"/>
                <a:gd name="T28" fmla="*/ 77 w 227"/>
                <a:gd name="T29" fmla="*/ 135 h 172"/>
                <a:gd name="T30" fmla="*/ 80 w 227"/>
                <a:gd name="T31" fmla="*/ 130 h 172"/>
                <a:gd name="T32" fmla="*/ 107 w 227"/>
                <a:gd name="T33" fmla="*/ 22 h 172"/>
                <a:gd name="T34" fmla="*/ 108 w 227"/>
                <a:gd name="T35" fmla="*/ 17 h 172"/>
                <a:gd name="T36" fmla="*/ 110 w 227"/>
                <a:gd name="T37" fmla="*/ 16 h 172"/>
                <a:gd name="T38" fmla="*/ 112 w 227"/>
                <a:gd name="T39" fmla="*/ 14 h 172"/>
                <a:gd name="T40" fmla="*/ 115 w 227"/>
                <a:gd name="T41" fmla="*/ 13 h 172"/>
                <a:gd name="T42" fmla="*/ 119 w 227"/>
                <a:gd name="T43" fmla="*/ 13 h 172"/>
                <a:gd name="T44" fmla="*/ 124 w 227"/>
                <a:gd name="T45" fmla="*/ 13 h 172"/>
                <a:gd name="T46" fmla="*/ 127 w 227"/>
                <a:gd name="T47" fmla="*/ 15 h 172"/>
                <a:gd name="T48" fmla="*/ 129 w 227"/>
                <a:gd name="T49" fmla="*/ 16 h 172"/>
                <a:gd name="T50" fmla="*/ 131 w 227"/>
                <a:gd name="T51" fmla="*/ 17 h 172"/>
                <a:gd name="T52" fmla="*/ 133 w 227"/>
                <a:gd name="T53" fmla="*/ 22 h 172"/>
                <a:gd name="T54" fmla="*/ 157 w 227"/>
                <a:gd name="T55" fmla="*/ 159 h 172"/>
                <a:gd name="T56" fmla="*/ 159 w 227"/>
                <a:gd name="T57" fmla="*/ 166 h 172"/>
                <a:gd name="T58" fmla="*/ 161 w 227"/>
                <a:gd name="T59" fmla="*/ 168 h 172"/>
                <a:gd name="T60" fmla="*/ 165 w 227"/>
                <a:gd name="T61" fmla="*/ 170 h 172"/>
                <a:gd name="T62" fmla="*/ 170 w 227"/>
                <a:gd name="T63" fmla="*/ 171 h 172"/>
                <a:gd name="T64" fmla="*/ 174 w 227"/>
                <a:gd name="T65" fmla="*/ 170 h 172"/>
                <a:gd name="T66" fmla="*/ 176 w 227"/>
                <a:gd name="T67" fmla="*/ 168 h 172"/>
                <a:gd name="T68" fmla="*/ 178 w 227"/>
                <a:gd name="T69" fmla="*/ 166 h 172"/>
                <a:gd name="T70" fmla="*/ 179 w 227"/>
                <a:gd name="T71" fmla="*/ 160 h 172"/>
                <a:gd name="T72" fmla="*/ 211 w 227"/>
                <a:gd name="T73" fmla="*/ 9 h 172"/>
                <a:gd name="T74" fmla="*/ 213 w 227"/>
                <a:gd name="T75" fmla="*/ 6 h 172"/>
                <a:gd name="T76" fmla="*/ 215 w 227"/>
                <a:gd name="T77" fmla="*/ 3 h 172"/>
                <a:gd name="T78" fmla="*/ 217 w 227"/>
                <a:gd name="T79" fmla="*/ 1 h 172"/>
                <a:gd name="T80" fmla="*/ 220 w 227"/>
                <a:gd name="T81" fmla="*/ 0 h 172"/>
                <a:gd name="T82" fmla="*/ 223 w 227"/>
                <a:gd name="T83" fmla="*/ 0 h 172"/>
                <a:gd name="T84" fmla="*/ 226 w 227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7"/>
                <a:gd name="T130" fmla="*/ 0 h 172"/>
                <a:gd name="T131" fmla="*/ 227 w 227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7" h="172">
                  <a:moveTo>
                    <a:pt x="0" y="69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6" y="34"/>
                  </a:lnTo>
                  <a:lnTo>
                    <a:pt x="19" y="33"/>
                  </a:lnTo>
                  <a:lnTo>
                    <a:pt x="25" y="34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56" y="130"/>
                  </a:lnTo>
                  <a:lnTo>
                    <a:pt x="59" y="135"/>
                  </a:lnTo>
                  <a:lnTo>
                    <a:pt x="61" y="136"/>
                  </a:lnTo>
                  <a:lnTo>
                    <a:pt x="66" y="137"/>
                  </a:lnTo>
                  <a:lnTo>
                    <a:pt x="69" y="138"/>
                  </a:lnTo>
                  <a:lnTo>
                    <a:pt x="73" y="137"/>
                  </a:lnTo>
                  <a:lnTo>
                    <a:pt x="77" y="135"/>
                  </a:lnTo>
                  <a:lnTo>
                    <a:pt x="80" y="130"/>
                  </a:lnTo>
                  <a:lnTo>
                    <a:pt x="107" y="22"/>
                  </a:lnTo>
                  <a:lnTo>
                    <a:pt x="108" y="17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5" y="13"/>
                  </a:lnTo>
                  <a:lnTo>
                    <a:pt x="119" y="13"/>
                  </a:lnTo>
                  <a:lnTo>
                    <a:pt x="124" y="13"/>
                  </a:lnTo>
                  <a:lnTo>
                    <a:pt x="127" y="15"/>
                  </a:lnTo>
                  <a:lnTo>
                    <a:pt x="129" y="16"/>
                  </a:lnTo>
                  <a:lnTo>
                    <a:pt x="131" y="17"/>
                  </a:lnTo>
                  <a:lnTo>
                    <a:pt x="133" y="22"/>
                  </a:lnTo>
                  <a:lnTo>
                    <a:pt x="157" y="159"/>
                  </a:lnTo>
                  <a:lnTo>
                    <a:pt x="159" y="166"/>
                  </a:lnTo>
                  <a:lnTo>
                    <a:pt x="161" y="168"/>
                  </a:lnTo>
                  <a:lnTo>
                    <a:pt x="165" y="170"/>
                  </a:lnTo>
                  <a:lnTo>
                    <a:pt x="170" y="171"/>
                  </a:lnTo>
                  <a:lnTo>
                    <a:pt x="174" y="170"/>
                  </a:lnTo>
                  <a:lnTo>
                    <a:pt x="176" y="168"/>
                  </a:lnTo>
                  <a:lnTo>
                    <a:pt x="178" y="166"/>
                  </a:lnTo>
                  <a:lnTo>
                    <a:pt x="179" y="160"/>
                  </a:lnTo>
                  <a:lnTo>
                    <a:pt x="211" y="9"/>
                  </a:lnTo>
                  <a:lnTo>
                    <a:pt x="213" y="6"/>
                  </a:lnTo>
                  <a:lnTo>
                    <a:pt x="215" y="3"/>
                  </a:lnTo>
                  <a:lnTo>
                    <a:pt x="217" y="1"/>
                  </a:lnTo>
                  <a:lnTo>
                    <a:pt x="220" y="0"/>
                  </a:lnTo>
                  <a:lnTo>
                    <a:pt x="223" y="0"/>
                  </a:lnTo>
                  <a:lnTo>
                    <a:pt x="226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6" name="Freeform 165"/>
            <p:cNvSpPr>
              <a:spLocks/>
            </p:cNvSpPr>
            <p:nvPr/>
          </p:nvSpPr>
          <p:spPr bwMode="auto">
            <a:xfrm>
              <a:off x="5306" y="2655"/>
              <a:ext cx="131" cy="62"/>
            </a:xfrm>
            <a:custGeom>
              <a:avLst/>
              <a:gdLst>
                <a:gd name="T0" fmla="*/ 131 w 132"/>
                <a:gd name="T1" fmla="*/ 29 h 62"/>
                <a:gd name="T2" fmla="*/ 129 w 132"/>
                <a:gd name="T3" fmla="*/ 23 h 62"/>
                <a:gd name="T4" fmla="*/ 126 w 132"/>
                <a:gd name="T5" fmla="*/ 18 h 62"/>
                <a:gd name="T6" fmla="*/ 125 w 132"/>
                <a:gd name="T7" fmla="*/ 14 h 62"/>
                <a:gd name="T8" fmla="*/ 122 w 132"/>
                <a:gd name="T9" fmla="*/ 13 h 62"/>
                <a:gd name="T10" fmla="*/ 118 w 132"/>
                <a:gd name="T11" fmla="*/ 12 h 62"/>
                <a:gd name="T12" fmla="*/ 115 w 132"/>
                <a:gd name="T13" fmla="*/ 11 h 62"/>
                <a:gd name="T14" fmla="*/ 111 w 132"/>
                <a:gd name="T15" fmla="*/ 12 h 62"/>
                <a:gd name="T16" fmla="*/ 108 w 132"/>
                <a:gd name="T17" fmla="*/ 13 h 62"/>
                <a:gd name="T18" fmla="*/ 106 w 132"/>
                <a:gd name="T19" fmla="*/ 16 h 62"/>
                <a:gd name="T20" fmla="*/ 104 w 132"/>
                <a:gd name="T21" fmla="*/ 18 h 62"/>
                <a:gd name="T22" fmla="*/ 97 w 132"/>
                <a:gd name="T23" fmla="*/ 37 h 62"/>
                <a:gd name="T24" fmla="*/ 95 w 132"/>
                <a:gd name="T25" fmla="*/ 40 h 62"/>
                <a:gd name="T26" fmla="*/ 94 w 132"/>
                <a:gd name="T27" fmla="*/ 42 h 62"/>
                <a:gd name="T28" fmla="*/ 90 w 132"/>
                <a:gd name="T29" fmla="*/ 43 h 62"/>
                <a:gd name="T30" fmla="*/ 86 w 132"/>
                <a:gd name="T31" fmla="*/ 43 h 62"/>
                <a:gd name="T32" fmla="*/ 82 w 132"/>
                <a:gd name="T33" fmla="*/ 43 h 62"/>
                <a:gd name="T34" fmla="*/ 81 w 132"/>
                <a:gd name="T35" fmla="*/ 40 h 62"/>
                <a:gd name="T36" fmla="*/ 79 w 132"/>
                <a:gd name="T37" fmla="*/ 37 h 62"/>
                <a:gd name="T38" fmla="*/ 70 w 132"/>
                <a:gd name="T39" fmla="*/ 9 h 62"/>
                <a:gd name="T40" fmla="*/ 68 w 132"/>
                <a:gd name="T41" fmla="*/ 5 h 62"/>
                <a:gd name="T42" fmla="*/ 66 w 132"/>
                <a:gd name="T43" fmla="*/ 3 h 62"/>
                <a:gd name="T44" fmla="*/ 64 w 132"/>
                <a:gd name="T45" fmla="*/ 1 h 62"/>
                <a:gd name="T46" fmla="*/ 61 w 132"/>
                <a:gd name="T47" fmla="*/ 0 h 62"/>
                <a:gd name="T48" fmla="*/ 57 w 132"/>
                <a:gd name="T49" fmla="*/ 0 h 62"/>
                <a:gd name="T50" fmla="*/ 53 w 132"/>
                <a:gd name="T51" fmla="*/ 0 h 62"/>
                <a:gd name="T52" fmla="*/ 50 w 132"/>
                <a:gd name="T53" fmla="*/ 3 h 62"/>
                <a:gd name="T54" fmla="*/ 48 w 132"/>
                <a:gd name="T55" fmla="*/ 4 h 62"/>
                <a:gd name="T56" fmla="*/ 47 w 132"/>
                <a:gd name="T57" fmla="*/ 8 h 62"/>
                <a:gd name="T58" fmla="*/ 33 w 132"/>
                <a:gd name="T59" fmla="*/ 52 h 62"/>
                <a:gd name="T60" fmla="*/ 31 w 132"/>
                <a:gd name="T61" fmla="*/ 56 h 62"/>
                <a:gd name="T62" fmla="*/ 29 w 132"/>
                <a:gd name="T63" fmla="*/ 59 h 62"/>
                <a:gd name="T64" fmla="*/ 26 w 132"/>
                <a:gd name="T65" fmla="*/ 60 h 62"/>
                <a:gd name="T66" fmla="*/ 21 w 132"/>
                <a:gd name="T67" fmla="*/ 61 h 62"/>
                <a:gd name="T68" fmla="*/ 17 w 132"/>
                <a:gd name="T69" fmla="*/ 59 h 62"/>
                <a:gd name="T70" fmla="*/ 15 w 132"/>
                <a:gd name="T71" fmla="*/ 56 h 62"/>
                <a:gd name="T72" fmla="*/ 13 w 132"/>
                <a:gd name="T73" fmla="*/ 52 h 62"/>
                <a:gd name="T74" fmla="*/ 0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131" y="29"/>
                  </a:moveTo>
                  <a:lnTo>
                    <a:pt x="129" y="23"/>
                  </a:lnTo>
                  <a:lnTo>
                    <a:pt x="126" y="18"/>
                  </a:lnTo>
                  <a:lnTo>
                    <a:pt x="125" y="14"/>
                  </a:lnTo>
                  <a:lnTo>
                    <a:pt x="122" y="13"/>
                  </a:lnTo>
                  <a:lnTo>
                    <a:pt x="118" y="12"/>
                  </a:lnTo>
                  <a:lnTo>
                    <a:pt x="115" y="11"/>
                  </a:lnTo>
                  <a:lnTo>
                    <a:pt x="111" y="12"/>
                  </a:lnTo>
                  <a:lnTo>
                    <a:pt x="108" y="13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7" y="37"/>
                  </a:lnTo>
                  <a:lnTo>
                    <a:pt x="95" y="40"/>
                  </a:lnTo>
                  <a:lnTo>
                    <a:pt x="94" y="42"/>
                  </a:lnTo>
                  <a:lnTo>
                    <a:pt x="90" y="43"/>
                  </a:lnTo>
                  <a:lnTo>
                    <a:pt x="86" y="43"/>
                  </a:lnTo>
                  <a:lnTo>
                    <a:pt x="82" y="43"/>
                  </a:lnTo>
                  <a:lnTo>
                    <a:pt x="81" y="40"/>
                  </a:lnTo>
                  <a:lnTo>
                    <a:pt x="79" y="37"/>
                  </a:lnTo>
                  <a:lnTo>
                    <a:pt x="70" y="9"/>
                  </a:lnTo>
                  <a:lnTo>
                    <a:pt x="68" y="5"/>
                  </a:lnTo>
                  <a:lnTo>
                    <a:pt x="66" y="3"/>
                  </a:lnTo>
                  <a:lnTo>
                    <a:pt x="64" y="1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0" y="3"/>
                  </a:lnTo>
                  <a:lnTo>
                    <a:pt x="48" y="4"/>
                  </a:lnTo>
                  <a:lnTo>
                    <a:pt x="47" y="8"/>
                  </a:lnTo>
                  <a:lnTo>
                    <a:pt x="33" y="52"/>
                  </a:lnTo>
                  <a:lnTo>
                    <a:pt x="31" y="56"/>
                  </a:lnTo>
                  <a:lnTo>
                    <a:pt x="29" y="59"/>
                  </a:lnTo>
                  <a:lnTo>
                    <a:pt x="26" y="60"/>
                  </a:lnTo>
                  <a:lnTo>
                    <a:pt x="21" y="61"/>
                  </a:lnTo>
                  <a:lnTo>
                    <a:pt x="17" y="59"/>
                  </a:lnTo>
                  <a:lnTo>
                    <a:pt x="15" y="56"/>
                  </a:lnTo>
                  <a:lnTo>
                    <a:pt x="13" y="52"/>
                  </a:lnTo>
                  <a:lnTo>
                    <a:pt x="0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7" name="Freeform 166"/>
            <p:cNvSpPr>
              <a:spLocks/>
            </p:cNvSpPr>
            <p:nvPr/>
          </p:nvSpPr>
          <p:spPr bwMode="auto">
            <a:xfrm>
              <a:off x="5072" y="2597"/>
              <a:ext cx="229" cy="172"/>
            </a:xfrm>
            <a:custGeom>
              <a:avLst/>
              <a:gdLst>
                <a:gd name="T0" fmla="*/ 227 w 228"/>
                <a:gd name="T1" fmla="*/ 70 h 172"/>
                <a:gd name="T2" fmla="*/ 215 w 228"/>
                <a:gd name="T3" fmla="*/ 37 h 172"/>
                <a:gd name="T4" fmla="*/ 213 w 228"/>
                <a:gd name="T5" fmla="*/ 35 h 172"/>
                <a:gd name="T6" fmla="*/ 209 w 228"/>
                <a:gd name="T7" fmla="*/ 34 h 172"/>
                <a:gd name="T8" fmla="*/ 206 w 228"/>
                <a:gd name="T9" fmla="*/ 33 h 172"/>
                <a:gd name="T10" fmla="*/ 201 w 228"/>
                <a:gd name="T11" fmla="*/ 34 h 172"/>
                <a:gd name="T12" fmla="*/ 198 w 228"/>
                <a:gd name="T13" fmla="*/ 35 h 172"/>
                <a:gd name="T14" fmla="*/ 197 w 228"/>
                <a:gd name="T15" fmla="*/ 37 h 172"/>
                <a:gd name="T16" fmla="*/ 169 w 228"/>
                <a:gd name="T17" fmla="*/ 130 h 172"/>
                <a:gd name="T18" fmla="*/ 167 w 228"/>
                <a:gd name="T19" fmla="*/ 135 h 172"/>
                <a:gd name="T20" fmla="*/ 164 w 228"/>
                <a:gd name="T21" fmla="*/ 136 h 172"/>
                <a:gd name="T22" fmla="*/ 160 w 228"/>
                <a:gd name="T23" fmla="*/ 137 h 172"/>
                <a:gd name="T24" fmla="*/ 157 w 228"/>
                <a:gd name="T25" fmla="*/ 138 h 172"/>
                <a:gd name="T26" fmla="*/ 152 w 228"/>
                <a:gd name="T27" fmla="*/ 137 h 172"/>
                <a:gd name="T28" fmla="*/ 148 w 228"/>
                <a:gd name="T29" fmla="*/ 135 h 172"/>
                <a:gd name="T30" fmla="*/ 146 w 228"/>
                <a:gd name="T31" fmla="*/ 130 h 172"/>
                <a:gd name="T32" fmla="*/ 118 w 228"/>
                <a:gd name="T33" fmla="*/ 22 h 172"/>
                <a:gd name="T34" fmla="*/ 116 w 228"/>
                <a:gd name="T35" fmla="*/ 17 h 172"/>
                <a:gd name="T36" fmla="*/ 116 w 228"/>
                <a:gd name="T37" fmla="*/ 16 h 172"/>
                <a:gd name="T38" fmla="*/ 113 w 228"/>
                <a:gd name="T39" fmla="*/ 14 h 172"/>
                <a:gd name="T40" fmla="*/ 110 w 228"/>
                <a:gd name="T41" fmla="*/ 13 h 172"/>
                <a:gd name="T42" fmla="*/ 107 w 228"/>
                <a:gd name="T43" fmla="*/ 13 h 172"/>
                <a:gd name="T44" fmla="*/ 102 w 228"/>
                <a:gd name="T45" fmla="*/ 13 h 172"/>
                <a:gd name="T46" fmla="*/ 98 w 228"/>
                <a:gd name="T47" fmla="*/ 15 h 172"/>
                <a:gd name="T48" fmla="*/ 96 w 228"/>
                <a:gd name="T49" fmla="*/ 16 h 172"/>
                <a:gd name="T50" fmla="*/ 95 w 228"/>
                <a:gd name="T51" fmla="*/ 17 h 172"/>
                <a:gd name="T52" fmla="*/ 93 w 228"/>
                <a:gd name="T53" fmla="*/ 22 h 172"/>
                <a:gd name="T54" fmla="*/ 68 w 228"/>
                <a:gd name="T55" fmla="*/ 159 h 172"/>
                <a:gd name="T56" fmla="*/ 66 w 228"/>
                <a:gd name="T57" fmla="*/ 166 h 172"/>
                <a:gd name="T58" fmla="*/ 64 w 228"/>
                <a:gd name="T59" fmla="*/ 168 h 172"/>
                <a:gd name="T60" fmla="*/ 60 w 228"/>
                <a:gd name="T61" fmla="*/ 170 h 172"/>
                <a:gd name="T62" fmla="*/ 56 w 228"/>
                <a:gd name="T63" fmla="*/ 171 h 172"/>
                <a:gd name="T64" fmla="*/ 52 w 228"/>
                <a:gd name="T65" fmla="*/ 170 h 172"/>
                <a:gd name="T66" fmla="*/ 49 w 228"/>
                <a:gd name="T67" fmla="*/ 168 h 172"/>
                <a:gd name="T68" fmla="*/ 47 w 228"/>
                <a:gd name="T69" fmla="*/ 166 h 172"/>
                <a:gd name="T70" fmla="*/ 46 w 228"/>
                <a:gd name="T71" fmla="*/ 160 h 172"/>
                <a:gd name="T72" fmla="*/ 14 w 228"/>
                <a:gd name="T73" fmla="*/ 9 h 172"/>
                <a:gd name="T74" fmla="*/ 13 w 228"/>
                <a:gd name="T75" fmla="*/ 6 h 172"/>
                <a:gd name="T76" fmla="*/ 11 w 228"/>
                <a:gd name="T77" fmla="*/ 3 h 172"/>
                <a:gd name="T78" fmla="*/ 8 w 228"/>
                <a:gd name="T79" fmla="*/ 1 h 172"/>
                <a:gd name="T80" fmla="*/ 5 w 228"/>
                <a:gd name="T81" fmla="*/ 0 h 172"/>
                <a:gd name="T82" fmla="*/ 2 w 228"/>
                <a:gd name="T83" fmla="*/ 0 h 172"/>
                <a:gd name="T84" fmla="*/ 0 w 228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8"/>
                <a:gd name="T130" fmla="*/ 0 h 172"/>
                <a:gd name="T131" fmla="*/ 228 w 228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8" h="172">
                  <a:moveTo>
                    <a:pt x="227" y="70"/>
                  </a:moveTo>
                  <a:lnTo>
                    <a:pt x="215" y="37"/>
                  </a:lnTo>
                  <a:lnTo>
                    <a:pt x="213" y="35"/>
                  </a:lnTo>
                  <a:lnTo>
                    <a:pt x="209" y="34"/>
                  </a:lnTo>
                  <a:lnTo>
                    <a:pt x="206" y="33"/>
                  </a:lnTo>
                  <a:lnTo>
                    <a:pt x="201" y="34"/>
                  </a:lnTo>
                  <a:lnTo>
                    <a:pt x="198" y="35"/>
                  </a:lnTo>
                  <a:lnTo>
                    <a:pt x="197" y="37"/>
                  </a:lnTo>
                  <a:lnTo>
                    <a:pt x="169" y="130"/>
                  </a:lnTo>
                  <a:lnTo>
                    <a:pt x="167" y="135"/>
                  </a:lnTo>
                  <a:lnTo>
                    <a:pt x="164" y="136"/>
                  </a:lnTo>
                  <a:lnTo>
                    <a:pt x="160" y="137"/>
                  </a:lnTo>
                  <a:lnTo>
                    <a:pt x="157" y="138"/>
                  </a:lnTo>
                  <a:lnTo>
                    <a:pt x="152" y="137"/>
                  </a:lnTo>
                  <a:lnTo>
                    <a:pt x="148" y="135"/>
                  </a:lnTo>
                  <a:lnTo>
                    <a:pt x="146" y="130"/>
                  </a:lnTo>
                  <a:lnTo>
                    <a:pt x="118" y="22"/>
                  </a:lnTo>
                  <a:lnTo>
                    <a:pt x="116" y="17"/>
                  </a:lnTo>
                  <a:lnTo>
                    <a:pt x="116" y="16"/>
                  </a:lnTo>
                  <a:lnTo>
                    <a:pt x="113" y="14"/>
                  </a:lnTo>
                  <a:lnTo>
                    <a:pt x="110" y="13"/>
                  </a:lnTo>
                  <a:lnTo>
                    <a:pt x="107" y="13"/>
                  </a:lnTo>
                  <a:lnTo>
                    <a:pt x="102" y="13"/>
                  </a:lnTo>
                  <a:lnTo>
                    <a:pt x="98" y="15"/>
                  </a:lnTo>
                  <a:lnTo>
                    <a:pt x="96" y="16"/>
                  </a:lnTo>
                  <a:lnTo>
                    <a:pt x="95" y="17"/>
                  </a:lnTo>
                  <a:lnTo>
                    <a:pt x="93" y="22"/>
                  </a:lnTo>
                  <a:lnTo>
                    <a:pt x="68" y="159"/>
                  </a:lnTo>
                  <a:lnTo>
                    <a:pt x="66" y="166"/>
                  </a:lnTo>
                  <a:lnTo>
                    <a:pt x="64" y="168"/>
                  </a:lnTo>
                  <a:lnTo>
                    <a:pt x="60" y="170"/>
                  </a:lnTo>
                  <a:lnTo>
                    <a:pt x="56" y="171"/>
                  </a:lnTo>
                  <a:lnTo>
                    <a:pt x="52" y="170"/>
                  </a:lnTo>
                  <a:lnTo>
                    <a:pt x="49" y="168"/>
                  </a:lnTo>
                  <a:lnTo>
                    <a:pt x="47" y="166"/>
                  </a:lnTo>
                  <a:lnTo>
                    <a:pt x="46" y="160"/>
                  </a:lnTo>
                  <a:lnTo>
                    <a:pt x="14" y="9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5" name="Group 167"/>
          <p:cNvGrpSpPr>
            <a:grpSpLocks/>
          </p:cNvGrpSpPr>
          <p:nvPr/>
        </p:nvGrpSpPr>
        <p:grpSpPr bwMode="auto">
          <a:xfrm rot="-6866631">
            <a:off x="4700587" y="5052467"/>
            <a:ext cx="714375" cy="273050"/>
            <a:chOff x="4718" y="2600"/>
            <a:chExt cx="712" cy="172"/>
          </a:xfrm>
        </p:grpSpPr>
        <p:sp>
          <p:nvSpPr>
            <p:cNvPr id="8250" name="Freeform 163"/>
            <p:cNvSpPr>
              <a:spLocks/>
            </p:cNvSpPr>
            <p:nvPr/>
          </p:nvSpPr>
          <p:spPr bwMode="auto">
            <a:xfrm>
              <a:off x="4727" y="2656"/>
              <a:ext cx="131" cy="62"/>
            </a:xfrm>
            <a:custGeom>
              <a:avLst/>
              <a:gdLst>
                <a:gd name="T0" fmla="*/ 0 w 132"/>
                <a:gd name="T1" fmla="*/ 29 h 62"/>
                <a:gd name="T2" fmla="*/ 1 w 132"/>
                <a:gd name="T3" fmla="*/ 23 h 62"/>
                <a:gd name="T4" fmla="*/ 4 w 132"/>
                <a:gd name="T5" fmla="*/ 18 h 62"/>
                <a:gd name="T6" fmla="*/ 5 w 132"/>
                <a:gd name="T7" fmla="*/ 14 h 62"/>
                <a:gd name="T8" fmla="*/ 9 w 132"/>
                <a:gd name="T9" fmla="*/ 13 h 62"/>
                <a:gd name="T10" fmla="*/ 12 w 132"/>
                <a:gd name="T11" fmla="*/ 12 h 62"/>
                <a:gd name="T12" fmla="*/ 15 w 132"/>
                <a:gd name="T13" fmla="*/ 11 h 62"/>
                <a:gd name="T14" fmla="*/ 19 w 132"/>
                <a:gd name="T15" fmla="*/ 12 h 62"/>
                <a:gd name="T16" fmla="*/ 23 w 132"/>
                <a:gd name="T17" fmla="*/ 13 h 62"/>
                <a:gd name="T18" fmla="*/ 25 w 132"/>
                <a:gd name="T19" fmla="*/ 16 h 62"/>
                <a:gd name="T20" fmla="*/ 26 w 132"/>
                <a:gd name="T21" fmla="*/ 18 h 62"/>
                <a:gd name="T22" fmla="*/ 33 w 132"/>
                <a:gd name="T23" fmla="*/ 37 h 62"/>
                <a:gd name="T24" fmla="*/ 35 w 132"/>
                <a:gd name="T25" fmla="*/ 40 h 62"/>
                <a:gd name="T26" fmla="*/ 36 w 132"/>
                <a:gd name="T27" fmla="*/ 42 h 62"/>
                <a:gd name="T28" fmla="*/ 40 w 132"/>
                <a:gd name="T29" fmla="*/ 43 h 62"/>
                <a:gd name="T30" fmla="*/ 44 w 132"/>
                <a:gd name="T31" fmla="*/ 43 h 62"/>
                <a:gd name="T32" fmla="*/ 48 w 132"/>
                <a:gd name="T33" fmla="*/ 43 h 62"/>
                <a:gd name="T34" fmla="*/ 50 w 132"/>
                <a:gd name="T35" fmla="*/ 40 h 62"/>
                <a:gd name="T36" fmla="*/ 51 w 132"/>
                <a:gd name="T37" fmla="*/ 37 h 62"/>
                <a:gd name="T38" fmla="*/ 60 w 132"/>
                <a:gd name="T39" fmla="*/ 9 h 62"/>
                <a:gd name="T40" fmla="*/ 62 w 132"/>
                <a:gd name="T41" fmla="*/ 5 h 62"/>
                <a:gd name="T42" fmla="*/ 64 w 132"/>
                <a:gd name="T43" fmla="*/ 3 h 62"/>
                <a:gd name="T44" fmla="*/ 66 w 132"/>
                <a:gd name="T45" fmla="*/ 1 h 62"/>
                <a:gd name="T46" fmla="*/ 69 w 132"/>
                <a:gd name="T47" fmla="*/ 0 h 62"/>
                <a:gd name="T48" fmla="*/ 72 w 132"/>
                <a:gd name="T49" fmla="*/ 0 h 62"/>
                <a:gd name="T50" fmla="*/ 77 w 132"/>
                <a:gd name="T51" fmla="*/ 0 h 62"/>
                <a:gd name="T52" fmla="*/ 80 w 132"/>
                <a:gd name="T53" fmla="*/ 3 h 62"/>
                <a:gd name="T54" fmla="*/ 82 w 132"/>
                <a:gd name="T55" fmla="*/ 4 h 62"/>
                <a:gd name="T56" fmla="*/ 83 w 132"/>
                <a:gd name="T57" fmla="*/ 8 h 62"/>
                <a:gd name="T58" fmla="*/ 97 w 132"/>
                <a:gd name="T59" fmla="*/ 52 h 62"/>
                <a:gd name="T60" fmla="*/ 99 w 132"/>
                <a:gd name="T61" fmla="*/ 56 h 62"/>
                <a:gd name="T62" fmla="*/ 101 w 132"/>
                <a:gd name="T63" fmla="*/ 59 h 62"/>
                <a:gd name="T64" fmla="*/ 104 w 132"/>
                <a:gd name="T65" fmla="*/ 60 h 62"/>
                <a:gd name="T66" fmla="*/ 109 w 132"/>
                <a:gd name="T67" fmla="*/ 61 h 62"/>
                <a:gd name="T68" fmla="*/ 113 w 132"/>
                <a:gd name="T69" fmla="*/ 59 h 62"/>
                <a:gd name="T70" fmla="*/ 115 w 132"/>
                <a:gd name="T71" fmla="*/ 56 h 62"/>
                <a:gd name="T72" fmla="*/ 117 w 132"/>
                <a:gd name="T73" fmla="*/ 52 h 62"/>
                <a:gd name="T74" fmla="*/ 131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0" y="29"/>
                  </a:moveTo>
                  <a:lnTo>
                    <a:pt x="1" y="23"/>
                  </a:lnTo>
                  <a:lnTo>
                    <a:pt x="4" y="18"/>
                  </a:lnTo>
                  <a:lnTo>
                    <a:pt x="5" y="14"/>
                  </a:lnTo>
                  <a:lnTo>
                    <a:pt x="9" y="13"/>
                  </a:lnTo>
                  <a:lnTo>
                    <a:pt x="12" y="12"/>
                  </a:lnTo>
                  <a:lnTo>
                    <a:pt x="15" y="11"/>
                  </a:lnTo>
                  <a:lnTo>
                    <a:pt x="19" y="12"/>
                  </a:lnTo>
                  <a:lnTo>
                    <a:pt x="23" y="13"/>
                  </a:lnTo>
                  <a:lnTo>
                    <a:pt x="25" y="16"/>
                  </a:lnTo>
                  <a:lnTo>
                    <a:pt x="26" y="18"/>
                  </a:lnTo>
                  <a:lnTo>
                    <a:pt x="33" y="37"/>
                  </a:lnTo>
                  <a:lnTo>
                    <a:pt x="35" y="40"/>
                  </a:lnTo>
                  <a:lnTo>
                    <a:pt x="36" y="42"/>
                  </a:lnTo>
                  <a:lnTo>
                    <a:pt x="40" y="43"/>
                  </a:lnTo>
                  <a:lnTo>
                    <a:pt x="44" y="43"/>
                  </a:lnTo>
                  <a:lnTo>
                    <a:pt x="48" y="43"/>
                  </a:lnTo>
                  <a:lnTo>
                    <a:pt x="50" y="40"/>
                  </a:lnTo>
                  <a:lnTo>
                    <a:pt x="51" y="37"/>
                  </a:lnTo>
                  <a:lnTo>
                    <a:pt x="60" y="9"/>
                  </a:lnTo>
                  <a:lnTo>
                    <a:pt x="62" y="5"/>
                  </a:lnTo>
                  <a:lnTo>
                    <a:pt x="64" y="3"/>
                  </a:lnTo>
                  <a:lnTo>
                    <a:pt x="66" y="1"/>
                  </a:lnTo>
                  <a:lnTo>
                    <a:pt x="69" y="0"/>
                  </a:lnTo>
                  <a:lnTo>
                    <a:pt x="72" y="0"/>
                  </a:lnTo>
                  <a:lnTo>
                    <a:pt x="77" y="0"/>
                  </a:lnTo>
                  <a:lnTo>
                    <a:pt x="80" y="3"/>
                  </a:lnTo>
                  <a:lnTo>
                    <a:pt x="82" y="4"/>
                  </a:lnTo>
                  <a:lnTo>
                    <a:pt x="83" y="8"/>
                  </a:lnTo>
                  <a:lnTo>
                    <a:pt x="97" y="52"/>
                  </a:lnTo>
                  <a:lnTo>
                    <a:pt x="99" y="56"/>
                  </a:lnTo>
                  <a:lnTo>
                    <a:pt x="101" y="59"/>
                  </a:lnTo>
                  <a:lnTo>
                    <a:pt x="104" y="60"/>
                  </a:lnTo>
                  <a:lnTo>
                    <a:pt x="109" y="61"/>
                  </a:lnTo>
                  <a:lnTo>
                    <a:pt x="113" y="59"/>
                  </a:lnTo>
                  <a:lnTo>
                    <a:pt x="115" y="56"/>
                  </a:lnTo>
                  <a:lnTo>
                    <a:pt x="117" y="52"/>
                  </a:lnTo>
                  <a:lnTo>
                    <a:pt x="131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1" name="Freeform 164"/>
            <p:cNvSpPr>
              <a:spLocks/>
            </p:cNvSpPr>
            <p:nvPr/>
          </p:nvSpPr>
          <p:spPr bwMode="auto">
            <a:xfrm>
              <a:off x="4858" y="2600"/>
              <a:ext cx="225" cy="172"/>
            </a:xfrm>
            <a:custGeom>
              <a:avLst/>
              <a:gdLst>
                <a:gd name="T0" fmla="*/ 0 w 227"/>
                <a:gd name="T1" fmla="*/ 69 h 172"/>
                <a:gd name="T2" fmla="*/ 11 w 227"/>
                <a:gd name="T3" fmla="*/ 37 h 172"/>
                <a:gd name="T4" fmla="*/ 12 w 227"/>
                <a:gd name="T5" fmla="*/ 35 h 172"/>
                <a:gd name="T6" fmla="*/ 16 w 227"/>
                <a:gd name="T7" fmla="*/ 34 h 172"/>
                <a:gd name="T8" fmla="*/ 19 w 227"/>
                <a:gd name="T9" fmla="*/ 33 h 172"/>
                <a:gd name="T10" fmla="*/ 25 w 227"/>
                <a:gd name="T11" fmla="*/ 34 h 172"/>
                <a:gd name="T12" fmla="*/ 27 w 227"/>
                <a:gd name="T13" fmla="*/ 35 h 172"/>
                <a:gd name="T14" fmla="*/ 28 w 227"/>
                <a:gd name="T15" fmla="*/ 37 h 172"/>
                <a:gd name="T16" fmla="*/ 56 w 227"/>
                <a:gd name="T17" fmla="*/ 130 h 172"/>
                <a:gd name="T18" fmla="*/ 59 w 227"/>
                <a:gd name="T19" fmla="*/ 135 h 172"/>
                <a:gd name="T20" fmla="*/ 61 w 227"/>
                <a:gd name="T21" fmla="*/ 136 h 172"/>
                <a:gd name="T22" fmla="*/ 66 w 227"/>
                <a:gd name="T23" fmla="*/ 137 h 172"/>
                <a:gd name="T24" fmla="*/ 69 w 227"/>
                <a:gd name="T25" fmla="*/ 138 h 172"/>
                <a:gd name="T26" fmla="*/ 73 w 227"/>
                <a:gd name="T27" fmla="*/ 137 h 172"/>
                <a:gd name="T28" fmla="*/ 77 w 227"/>
                <a:gd name="T29" fmla="*/ 135 h 172"/>
                <a:gd name="T30" fmla="*/ 80 w 227"/>
                <a:gd name="T31" fmla="*/ 130 h 172"/>
                <a:gd name="T32" fmla="*/ 107 w 227"/>
                <a:gd name="T33" fmla="*/ 22 h 172"/>
                <a:gd name="T34" fmla="*/ 108 w 227"/>
                <a:gd name="T35" fmla="*/ 17 h 172"/>
                <a:gd name="T36" fmla="*/ 110 w 227"/>
                <a:gd name="T37" fmla="*/ 16 h 172"/>
                <a:gd name="T38" fmla="*/ 112 w 227"/>
                <a:gd name="T39" fmla="*/ 14 h 172"/>
                <a:gd name="T40" fmla="*/ 115 w 227"/>
                <a:gd name="T41" fmla="*/ 13 h 172"/>
                <a:gd name="T42" fmla="*/ 119 w 227"/>
                <a:gd name="T43" fmla="*/ 13 h 172"/>
                <a:gd name="T44" fmla="*/ 124 w 227"/>
                <a:gd name="T45" fmla="*/ 13 h 172"/>
                <a:gd name="T46" fmla="*/ 127 w 227"/>
                <a:gd name="T47" fmla="*/ 15 h 172"/>
                <a:gd name="T48" fmla="*/ 129 w 227"/>
                <a:gd name="T49" fmla="*/ 16 h 172"/>
                <a:gd name="T50" fmla="*/ 131 w 227"/>
                <a:gd name="T51" fmla="*/ 17 h 172"/>
                <a:gd name="T52" fmla="*/ 133 w 227"/>
                <a:gd name="T53" fmla="*/ 22 h 172"/>
                <a:gd name="T54" fmla="*/ 157 w 227"/>
                <a:gd name="T55" fmla="*/ 159 h 172"/>
                <a:gd name="T56" fmla="*/ 159 w 227"/>
                <a:gd name="T57" fmla="*/ 166 h 172"/>
                <a:gd name="T58" fmla="*/ 161 w 227"/>
                <a:gd name="T59" fmla="*/ 168 h 172"/>
                <a:gd name="T60" fmla="*/ 165 w 227"/>
                <a:gd name="T61" fmla="*/ 170 h 172"/>
                <a:gd name="T62" fmla="*/ 170 w 227"/>
                <a:gd name="T63" fmla="*/ 171 h 172"/>
                <a:gd name="T64" fmla="*/ 174 w 227"/>
                <a:gd name="T65" fmla="*/ 170 h 172"/>
                <a:gd name="T66" fmla="*/ 176 w 227"/>
                <a:gd name="T67" fmla="*/ 168 h 172"/>
                <a:gd name="T68" fmla="*/ 178 w 227"/>
                <a:gd name="T69" fmla="*/ 166 h 172"/>
                <a:gd name="T70" fmla="*/ 179 w 227"/>
                <a:gd name="T71" fmla="*/ 160 h 172"/>
                <a:gd name="T72" fmla="*/ 211 w 227"/>
                <a:gd name="T73" fmla="*/ 9 h 172"/>
                <a:gd name="T74" fmla="*/ 213 w 227"/>
                <a:gd name="T75" fmla="*/ 6 h 172"/>
                <a:gd name="T76" fmla="*/ 215 w 227"/>
                <a:gd name="T77" fmla="*/ 3 h 172"/>
                <a:gd name="T78" fmla="*/ 217 w 227"/>
                <a:gd name="T79" fmla="*/ 1 h 172"/>
                <a:gd name="T80" fmla="*/ 220 w 227"/>
                <a:gd name="T81" fmla="*/ 0 h 172"/>
                <a:gd name="T82" fmla="*/ 223 w 227"/>
                <a:gd name="T83" fmla="*/ 0 h 172"/>
                <a:gd name="T84" fmla="*/ 226 w 227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7"/>
                <a:gd name="T130" fmla="*/ 0 h 172"/>
                <a:gd name="T131" fmla="*/ 227 w 227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7" h="172">
                  <a:moveTo>
                    <a:pt x="0" y="69"/>
                  </a:moveTo>
                  <a:lnTo>
                    <a:pt x="11" y="37"/>
                  </a:lnTo>
                  <a:lnTo>
                    <a:pt x="12" y="35"/>
                  </a:lnTo>
                  <a:lnTo>
                    <a:pt x="16" y="34"/>
                  </a:lnTo>
                  <a:lnTo>
                    <a:pt x="19" y="33"/>
                  </a:lnTo>
                  <a:lnTo>
                    <a:pt x="25" y="34"/>
                  </a:lnTo>
                  <a:lnTo>
                    <a:pt x="27" y="35"/>
                  </a:lnTo>
                  <a:lnTo>
                    <a:pt x="28" y="37"/>
                  </a:lnTo>
                  <a:lnTo>
                    <a:pt x="56" y="130"/>
                  </a:lnTo>
                  <a:lnTo>
                    <a:pt x="59" y="135"/>
                  </a:lnTo>
                  <a:lnTo>
                    <a:pt x="61" y="136"/>
                  </a:lnTo>
                  <a:lnTo>
                    <a:pt x="66" y="137"/>
                  </a:lnTo>
                  <a:lnTo>
                    <a:pt x="69" y="138"/>
                  </a:lnTo>
                  <a:lnTo>
                    <a:pt x="73" y="137"/>
                  </a:lnTo>
                  <a:lnTo>
                    <a:pt x="77" y="135"/>
                  </a:lnTo>
                  <a:lnTo>
                    <a:pt x="80" y="130"/>
                  </a:lnTo>
                  <a:lnTo>
                    <a:pt x="107" y="22"/>
                  </a:lnTo>
                  <a:lnTo>
                    <a:pt x="108" y="17"/>
                  </a:lnTo>
                  <a:lnTo>
                    <a:pt x="110" y="16"/>
                  </a:lnTo>
                  <a:lnTo>
                    <a:pt x="112" y="14"/>
                  </a:lnTo>
                  <a:lnTo>
                    <a:pt x="115" y="13"/>
                  </a:lnTo>
                  <a:lnTo>
                    <a:pt x="119" y="13"/>
                  </a:lnTo>
                  <a:lnTo>
                    <a:pt x="124" y="13"/>
                  </a:lnTo>
                  <a:lnTo>
                    <a:pt x="127" y="15"/>
                  </a:lnTo>
                  <a:lnTo>
                    <a:pt x="129" y="16"/>
                  </a:lnTo>
                  <a:lnTo>
                    <a:pt x="131" y="17"/>
                  </a:lnTo>
                  <a:lnTo>
                    <a:pt x="133" y="22"/>
                  </a:lnTo>
                  <a:lnTo>
                    <a:pt x="157" y="159"/>
                  </a:lnTo>
                  <a:lnTo>
                    <a:pt x="159" y="166"/>
                  </a:lnTo>
                  <a:lnTo>
                    <a:pt x="161" y="168"/>
                  </a:lnTo>
                  <a:lnTo>
                    <a:pt x="165" y="170"/>
                  </a:lnTo>
                  <a:lnTo>
                    <a:pt x="170" y="171"/>
                  </a:lnTo>
                  <a:lnTo>
                    <a:pt x="174" y="170"/>
                  </a:lnTo>
                  <a:lnTo>
                    <a:pt x="176" y="168"/>
                  </a:lnTo>
                  <a:lnTo>
                    <a:pt x="178" y="166"/>
                  </a:lnTo>
                  <a:lnTo>
                    <a:pt x="179" y="160"/>
                  </a:lnTo>
                  <a:lnTo>
                    <a:pt x="211" y="9"/>
                  </a:lnTo>
                  <a:lnTo>
                    <a:pt x="213" y="6"/>
                  </a:lnTo>
                  <a:lnTo>
                    <a:pt x="215" y="3"/>
                  </a:lnTo>
                  <a:lnTo>
                    <a:pt x="217" y="1"/>
                  </a:lnTo>
                  <a:lnTo>
                    <a:pt x="220" y="0"/>
                  </a:lnTo>
                  <a:lnTo>
                    <a:pt x="223" y="0"/>
                  </a:lnTo>
                  <a:lnTo>
                    <a:pt x="226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2" name="Freeform 165"/>
            <p:cNvSpPr>
              <a:spLocks/>
            </p:cNvSpPr>
            <p:nvPr/>
          </p:nvSpPr>
          <p:spPr bwMode="auto">
            <a:xfrm>
              <a:off x="5307" y="2657"/>
              <a:ext cx="131" cy="62"/>
            </a:xfrm>
            <a:custGeom>
              <a:avLst/>
              <a:gdLst>
                <a:gd name="T0" fmla="*/ 131 w 132"/>
                <a:gd name="T1" fmla="*/ 29 h 62"/>
                <a:gd name="T2" fmla="*/ 129 w 132"/>
                <a:gd name="T3" fmla="*/ 23 h 62"/>
                <a:gd name="T4" fmla="*/ 126 w 132"/>
                <a:gd name="T5" fmla="*/ 18 h 62"/>
                <a:gd name="T6" fmla="*/ 125 w 132"/>
                <a:gd name="T7" fmla="*/ 14 h 62"/>
                <a:gd name="T8" fmla="*/ 122 w 132"/>
                <a:gd name="T9" fmla="*/ 13 h 62"/>
                <a:gd name="T10" fmla="*/ 118 w 132"/>
                <a:gd name="T11" fmla="*/ 12 h 62"/>
                <a:gd name="T12" fmla="*/ 115 w 132"/>
                <a:gd name="T13" fmla="*/ 11 h 62"/>
                <a:gd name="T14" fmla="*/ 111 w 132"/>
                <a:gd name="T15" fmla="*/ 12 h 62"/>
                <a:gd name="T16" fmla="*/ 108 w 132"/>
                <a:gd name="T17" fmla="*/ 13 h 62"/>
                <a:gd name="T18" fmla="*/ 106 w 132"/>
                <a:gd name="T19" fmla="*/ 16 h 62"/>
                <a:gd name="T20" fmla="*/ 104 w 132"/>
                <a:gd name="T21" fmla="*/ 18 h 62"/>
                <a:gd name="T22" fmla="*/ 97 w 132"/>
                <a:gd name="T23" fmla="*/ 37 h 62"/>
                <a:gd name="T24" fmla="*/ 95 w 132"/>
                <a:gd name="T25" fmla="*/ 40 h 62"/>
                <a:gd name="T26" fmla="*/ 94 w 132"/>
                <a:gd name="T27" fmla="*/ 42 h 62"/>
                <a:gd name="T28" fmla="*/ 90 w 132"/>
                <a:gd name="T29" fmla="*/ 43 h 62"/>
                <a:gd name="T30" fmla="*/ 86 w 132"/>
                <a:gd name="T31" fmla="*/ 43 h 62"/>
                <a:gd name="T32" fmla="*/ 82 w 132"/>
                <a:gd name="T33" fmla="*/ 43 h 62"/>
                <a:gd name="T34" fmla="*/ 81 w 132"/>
                <a:gd name="T35" fmla="*/ 40 h 62"/>
                <a:gd name="T36" fmla="*/ 79 w 132"/>
                <a:gd name="T37" fmla="*/ 37 h 62"/>
                <a:gd name="T38" fmla="*/ 70 w 132"/>
                <a:gd name="T39" fmla="*/ 9 h 62"/>
                <a:gd name="T40" fmla="*/ 68 w 132"/>
                <a:gd name="T41" fmla="*/ 5 h 62"/>
                <a:gd name="T42" fmla="*/ 66 w 132"/>
                <a:gd name="T43" fmla="*/ 3 h 62"/>
                <a:gd name="T44" fmla="*/ 64 w 132"/>
                <a:gd name="T45" fmla="*/ 1 h 62"/>
                <a:gd name="T46" fmla="*/ 61 w 132"/>
                <a:gd name="T47" fmla="*/ 0 h 62"/>
                <a:gd name="T48" fmla="*/ 57 w 132"/>
                <a:gd name="T49" fmla="*/ 0 h 62"/>
                <a:gd name="T50" fmla="*/ 53 w 132"/>
                <a:gd name="T51" fmla="*/ 0 h 62"/>
                <a:gd name="T52" fmla="*/ 50 w 132"/>
                <a:gd name="T53" fmla="*/ 3 h 62"/>
                <a:gd name="T54" fmla="*/ 48 w 132"/>
                <a:gd name="T55" fmla="*/ 4 h 62"/>
                <a:gd name="T56" fmla="*/ 47 w 132"/>
                <a:gd name="T57" fmla="*/ 8 h 62"/>
                <a:gd name="T58" fmla="*/ 33 w 132"/>
                <a:gd name="T59" fmla="*/ 52 h 62"/>
                <a:gd name="T60" fmla="*/ 31 w 132"/>
                <a:gd name="T61" fmla="*/ 56 h 62"/>
                <a:gd name="T62" fmla="*/ 29 w 132"/>
                <a:gd name="T63" fmla="*/ 59 h 62"/>
                <a:gd name="T64" fmla="*/ 26 w 132"/>
                <a:gd name="T65" fmla="*/ 60 h 62"/>
                <a:gd name="T66" fmla="*/ 21 w 132"/>
                <a:gd name="T67" fmla="*/ 61 h 62"/>
                <a:gd name="T68" fmla="*/ 17 w 132"/>
                <a:gd name="T69" fmla="*/ 59 h 62"/>
                <a:gd name="T70" fmla="*/ 15 w 132"/>
                <a:gd name="T71" fmla="*/ 56 h 62"/>
                <a:gd name="T72" fmla="*/ 13 w 132"/>
                <a:gd name="T73" fmla="*/ 52 h 62"/>
                <a:gd name="T74" fmla="*/ 0 w 132"/>
                <a:gd name="T75" fmla="*/ 12 h 62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w 132"/>
                <a:gd name="T115" fmla="*/ 0 h 62"/>
                <a:gd name="T116" fmla="*/ 132 w 132"/>
                <a:gd name="T117" fmla="*/ 62 h 62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T114" t="T115" r="T116" b="T117"/>
              <a:pathLst>
                <a:path w="132" h="62">
                  <a:moveTo>
                    <a:pt x="131" y="29"/>
                  </a:moveTo>
                  <a:lnTo>
                    <a:pt x="129" y="23"/>
                  </a:lnTo>
                  <a:lnTo>
                    <a:pt x="126" y="18"/>
                  </a:lnTo>
                  <a:lnTo>
                    <a:pt x="125" y="14"/>
                  </a:lnTo>
                  <a:lnTo>
                    <a:pt x="122" y="13"/>
                  </a:lnTo>
                  <a:lnTo>
                    <a:pt x="118" y="12"/>
                  </a:lnTo>
                  <a:lnTo>
                    <a:pt x="115" y="11"/>
                  </a:lnTo>
                  <a:lnTo>
                    <a:pt x="111" y="12"/>
                  </a:lnTo>
                  <a:lnTo>
                    <a:pt x="108" y="13"/>
                  </a:lnTo>
                  <a:lnTo>
                    <a:pt x="106" y="16"/>
                  </a:lnTo>
                  <a:lnTo>
                    <a:pt x="104" y="18"/>
                  </a:lnTo>
                  <a:lnTo>
                    <a:pt x="97" y="37"/>
                  </a:lnTo>
                  <a:lnTo>
                    <a:pt x="95" y="40"/>
                  </a:lnTo>
                  <a:lnTo>
                    <a:pt x="94" y="42"/>
                  </a:lnTo>
                  <a:lnTo>
                    <a:pt x="90" y="43"/>
                  </a:lnTo>
                  <a:lnTo>
                    <a:pt x="86" y="43"/>
                  </a:lnTo>
                  <a:lnTo>
                    <a:pt x="82" y="43"/>
                  </a:lnTo>
                  <a:lnTo>
                    <a:pt x="81" y="40"/>
                  </a:lnTo>
                  <a:lnTo>
                    <a:pt x="79" y="37"/>
                  </a:lnTo>
                  <a:lnTo>
                    <a:pt x="70" y="9"/>
                  </a:lnTo>
                  <a:lnTo>
                    <a:pt x="68" y="5"/>
                  </a:lnTo>
                  <a:lnTo>
                    <a:pt x="66" y="3"/>
                  </a:lnTo>
                  <a:lnTo>
                    <a:pt x="64" y="1"/>
                  </a:lnTo>
                  <a:lnTo>
                    <a:pt x="61" y="0"/>
                  </a:lnTo>
                  <a:lnTo>
                    <a:pt x="57" y="0"/>
                  </a:lnTo>
                  <a:lnTo>
                    <a:pt x="53" y="0"/>
                  </a:lnTo>
                  <a:lnTo>
                    <a:pt x="50" y="3"/>
                  </a:lnTo>
                  <a:lnTo>
                    <a:pt x="48" y="4"/>
                  </a:lnTo>
                  <a:lnTo>
                    <a:pt x="47" y="8"/>
                  </a:lnTo>
                  <a:lnTo>
                    <a:pt x="33" y="52"/>
                  </a:lnTo>
                  <a:lnTo>
                    <a:pt x="31" y="56"/>
                  </a:lnTo>
                  <a:lnTo>
                    <a:pt x="29" y="59"/>
                  </a:lnTo>
                  <a:lnTo>
                    <a:pt x="26" y="60"/>
                  </a:lnTo>
                  <a:lnTo>
                    <a:pt x="21" y="61"/>
                  </a:lnTo>
                  <a:lnTo>
                    <a:pt x="17" y="59"/>
                  </a:lnTo>
                  <a:lnTo>
                    <a:pt x="15" y="56"/>
                  </a:lnTo>
                  <a:lnTo>
                    <a:pt x="13" y="52"/>
                  </a:lnTo>
                  <a:lnTo>
                    <a:pt x="0" y="12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53" name="Freeform 166"/>
            <p:cNvSpPr>
              <a:spLocks/>
            </p:cNvSpPr>
            <p:nvPr/>
          </p:nvSpPr>
          <p:spPr bwMode="auto">
            <a:xfrm>
              <a:off x="5071" y="2600"/>
              <a:ext cx="228" cy="172"/>
            </a:xfrm>
            <a:custGeom>
              <a:avLst/>
              <a:gdLst>
                <a:gd name="T0" fmla="*/ 227 w 228"/>
                <a:gd name="T1" fmla="*/ 70 h 172"/>
                <a:gd name="T2" fmla="*/ 215 w 228"/>
                <a:gd name="T3" fmla="*/ 37 h 172"/>
                <a:gd name="T4" fmla="*/ 213 w 228"/>
                <a:gd name="T5" fmla="*/ 35 h 172"/>
                <a:gd name="T6" fmla="*/ 209 w 228"/>
                <a:gd name="T7" fmla="*/ 34 h 172"/>
                <a:gd name="T8" fmla="*/ 206 w 228"/>
                <a:gd name="T9" fmla="*/ 33 h 172"/>
                <a:gd name="T10" fmla="*/ 201 w 228"/>
                <a:gd name="T11" fmla="*/ 34 h 172"/>
                <a:gd name="T12" fmla="*/ 198 w 228"/>
                <a:gd name="T13" fmla="*/ 35 h 172"/>
                <a:gd name="T14" fmla="*/ 197 w 228"/>
                <a:gd name="T15" fmla="*/ 37 h 172"/>
                <a:gd name="T16" fmla="*/ 169 w 228"/>
                <a:gd name="T17" fmla="*/ 130 h 172"/>
                <a:gd name="T18" fmla="*/ 167 w 228"/>
                <a:gd name="T19" fmla="*/ 135 h 172"/>
                <a:gd name="T20" fmla="*/ 164 w 228"/>
                <a:gd name="T21" fmla="*/ 136 h 172"/>
                <a:gd name="T22" fmla="*/ 160 w 228"/>
                <a:gd name="T23" fmla="*/ 137 h 172"/>
                <a:gd name="T24" fmla="*/ 157 w 228"/>
                <a:gd name="T25" fmla="*/ 138 h 172"/>
                <a:gd name="T26" fmla="*/ 152 w 228"/>
                <a:gd name="T27" fmla="*/ 137 h 172"/>
                <a:gd name="T28" fmla="*/ 148 w 228"/>
                <a:gd name="T29" fmla="*/ 135 h 172"/>
                <a:gd name="T30" fmla="*/ 146 w 228"/>
                <a:gd name="T31" fmla="*/ 130 h 172"/>
                <a:gd name="T32" fmla="*/ 118 w 228"/>
                <a:gd name="T33" fmla="*/ 22 h 172"/>
                <a:gd name="T34" fmla="*/ 116 w 228"/>
                <a:gd name="T35" fmla="*/ 17 h 172"/>
                <a:gd name="T36" fmla="*/ 116 w 228"/>
                <a:gd name="T37" fmla="*/ 16 h 172"/>
                <a:gd name="T38" fmla="*/ 113 w 228"/>
                <a:gd name="T39" fmla="*/ 14 h 172"/>
                <a:gd name="T40" fmla="*/ 110 w 228"/>
                <a:gd name="T41" fmla="*/ 13 h 172"/>
                <a:gd name="T42" fmla="*/ 107 w 228"/>
                <a:gd name="T43" fmla="*/ 13 h 172"/>
                <a:gd name="T44" fmla="*/ 102 w 228"/>
                <a:gd name="T45" fmla="*/ 13 h 172"/>
                <a:gd name="T46" fmla="*/ 98 w 228"/>
                <a:gd name="T47" fmla="*/ 15 h 172"/>
                <a:gd name="T48" fmla="*/ 96 w 228"/>
                <a:gd name="T49" fmla="*/ 16 h 172"/>
                <a:gd name="T50" fmla="*/ 95 w 228"/>
                <a:gd name="T51" fmla="*/ 17 h 172"/>
                <a:gd name="T52" fmla="*/ 93 w 228"/>
                <a:gd name="T53" fmla="*/ 22 h 172"/>
                <a:gd name="T54" fmla="*/ 68 w 228"/>
                <a:gd name="T55" fmla="*/ 159 h 172"/>
                <a:gd name="T56" fmla="*/ 66 w 228"/>
                <a:gd name="T57" fmla="*/ 166 h 172"/>
                <a:gd name="T58" fmla="*/ 64 w 228"/>
                <a:gd name="T59" fmla="*/ 168 h 172"/>
                <a:gd name="T60" fmla="*/ 60 w 228"/>
                <a:gd name="T61" fmla="*/ 170 h 172"/>
                <a:gd name="T62" fmla="*/ 56 w 228"/>
                <a:gd name="T63" fmla="*/ 171 h 172"/>
                <a:gd name="T64" fmla="*/ 52 w 228"/>
                <a:gd name="T65" fmla="*/ 170 h 172"/>
                <a:gd name="T66" fmla="*/ 49 w 228"/>
                <a:gd name="T67" fmla="*/ 168 h 172"/>
                <a:gd name="T68" fmla="*/ 47 w 228"/>
                <a:gd name="T69" fmla="*/ 166 h 172"/>
                <a:gd name="T70" fmla="*/ 46 w 228"/>
                <a:gd name="T71" fmla="*/ 160 h 172"/>
                <a:gd name="T72" fmla="*/ 14 w 228"/>
                <a:gd name="T73" fmla="*/ 9 h 172"/>
                <a:gd name="T74" fmla="*/ 13 w 228"/>
                <a:gd name="T75" fmla="*/ 6 h 172"/>
                <a:gd name="T76" fmla="*/ 11 w 228"/>
                <a:gd name="T77" fmla="*/ 3 h 172"/>
                <a:gd name="T78" fmla="*/ 8 w 228"/>
                <a:gd name="T79" fmla="*/ 1 h 172"/>
                <a:gd name="T80" fmla="*/ 5 w 228"/>
                <a:gd name="T81" fmla="*/ 0 h 172"/>
                <a:gd name="T82" fmla="*/ 2 w 228"/>
                <a:gd name="T83" fmla="*/ 0 h 172"/>
                <a:gd name="T84" fmla="*/ 0 w 228"/>
                <a:gd name="T85" fmla="*/ 0 h 17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w 228"/>
                <a:gd name="T130" fmla="*/ 0 h 172"/>
                <a:gd name="T131" fmla="*/ 228 w 228"/>
                <a:gd name="T132" fmla="*/ 172 h 172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T129" t="T130" r="T131" b="T132"/>
              <a:pathLst>
                <a:path w="228" h="172">
                  <a:moveTo>
                    <a:pt x="227" y="70"/>
                  </a:moveTo>
                  <a:lnTo>
                    <a:pt x="215" y="37"/>
                  </a:lnTo>
                  <a:lnTo>
                    <a:pt x="213" y="35"/>
                  </a:lnTo>
                  <a:lnTo>
                    <a:pt x="209" y="34"/>
                  </a:lnTo>
                  <a:lnTo>
                    <a:pt x="206" y="33"/>
                  </a:lnTo>
                  <a:lnTo>
                    <a:pt x="201" y="34"/>
                  </a:lnTo>
                  <a:lnTo>
                    <a:pt x="198" y="35"/>
                  </a:lnTo>
                  <a:lnTo>
                    <a:pt x="197" y="37"/>
                  </a:lnTo>
                  <a:lnTo>
                    <a:pt x="169" y="130"/>
                  </a:lnTo>
                  <a:lnTo>
                    <a:pt x="167" y="135"/>
                  </a:lnTo>
                  <a:lnTo>
                    <a:pt x="164" y="136"/>
                  </a:lnTo>
                  <a:lnTo>
                    <a:pt x="160" y="137"/>
                  </a:lnTo>
                  <a:lnTo>
                    <a:pt x="157" y="138"/>
                  </a:lnTo>
                  <a:lnTo>
                    <a:pt x="152" y="137"/>
                  </a:lnTo>
                  <a:lnTo>
                    <a:pt x="148" y="135"/>
                  </a:lnTo>
                  <a:lnTo>
                    <a:pt x="146" y="130"/>
                  </a:lnTo>
                  <a:lnTo>
                    <a:pt x="118" y="22"/>
                  </a:lnTo>
                  <a:lnTo>
                    <a:pt x="116" y="17"/>
                  </a:lnTo>
                  <a:lnTo>
                    <a:pt x="116" y="16"/>
                  </a:lnTo>
                  <a:lnTo>
                    <a:pt x="113" y="14"/>
                  </a:lnTo>
                  <a:lnTo>
                    <a:pt x="110" y="13"/>
                  </a:lnTo>
                  <a:lnTo>
                    <a:pt x="107" y="13"/>
                  </a:lnTo>
                  <a:lnTo>
                    <a:pt x="102" y="13"/>
                  </a:lnTo>
                  <a:lnTo>
                    <a:pt x="98" y="15"/>
                  </a:lnTo>
                  <a:lnTo>
                    <a:pt x="96" y="16"/>
                  </a:lnTo>
                  <a:lnTo>
                    <a:pt x="95" y="17"/>
                  </a:lnTo>
                  <a:lnTo>
                    <a:pt x="93" y="22"/>
                  </a:lnTo>
                  <a:lnTo>
                    <a:pt x="68" y="159"/>
                  </a:lnTo>
                  <a:lnTo>
                    <a:pt x="66" y="166"/>
                  </a:lnTo>
                  <a:lnTo>
                    <a:pt x="64" y="168"/>
                  </a:lnTo>
                  <a:lnTo>
                    <a:pt x="60" y="170"/>
                  </a:lnTo>
                  <a:lnTo>
                    <a:pt x="56" y="171"/>
                  </a:lnTo>
                  <a:lnTo>
                    <a:pt x="52" y="170"/>
                  </a:lnTo>
                  <a:lnTo>
                    <a:pt x="49" y="168"/>
                  </a:lnTo>
                  <a:lnTo>
                    <a:pt x="47" y="166"/>
                  </a:lnTo>
                  <a:lnTo>
                    <a:pt x="46" y="160"/>
                  </a:lnTo>
                  <a:lnTo>
                    <a:pt x="14" y="9"/>
                  </a:lnTo>
                  <a:lnTo>
                    <a:pt x="13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2" y="0"/>
                  </a:lnTo>
                  <a:lnTo>
                    <a:pt x="0" y="0"/>
                  </a:lnTo>
                </a:path>
              </a:pathLst>
            </a:custGeom>
            <a:noFill/>
            <a:ln w="25400" cap="rnd" cmpd="sng">
              <a:solidFill>
                <a:srgbClr val="FF404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cxnSp>
        <p:nvCxnSpPr>
          <p:cNvPr id="52" name="직선 화살표 연결선 51"/>
          <p:cNvCxnSpPr>
            <a:stCxn id="30" idx="3"/>
          </p:cNvCxnSpPr>
          <p:nvPr/>
        </p:nvCxnSpPr>
        <p:spPr>
          <a:xfrm flipV="1">
            <a:off x="5072063" y="3093491"/>
            <a:ext cx="1071562" cy="1082675"/>
          </a:xfrm>
          <a:prstGeom prst="straightConnector1">
            <a:avLst/>
          </a:prstGeom>
          <a:ln w="1905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직선 화살표 연결선 53"/>
          <p:cNvCxnSpPr/>
          <p:nvPr/>
        </p:nvCxnSpPr>
        <p:spPr>
          <a:xfrm rot="10800000">
            <a:off x="3143250" y="2736304"/>
            <a:ext cx="2928938" cy="428625"/>
          </a:xfrm>
          <a:prstGeom prst="straightConnector1">
            <a:avLst/>
          </a:prstGeom>
          <a:ln w="1905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직선 화살표 연결선 55"/>
          <p:cNvCxnSpPr/>
          <p:nvPr/>
        </p:nvCxnSpPr>
        <p:spPr>
          <a:xfrm flipV="1">
            <a:off x="3143250" y="2450554"/>
            <a:ext cx="2000250" cy="285750"/>
          </a:xfrm>
          <a:prstGeom prst="straightConnector1">
            <a:avLst/>
          </a:prstGeom>
          <a:ln w="19050">
            <a:solidFill>
              <a:srgbClr val="FF0000"/>
            </a:solidFill>
            <a:prstDash val="dash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구름 모양 설명선 56"/>
          <p:cNvSpPr/>
          <p:nvPr/>
        </p:nvSpPr>
        <p:spPr>
          <a:xfrm>
            <a:off x="4000500" y="2736304"/>
            <a:ext cx="1143000" cy="1214437"/>
          </a:xfrm>
          <a:prstGeom prst="cloudCallout">
            <a:avLst/>
          </a:prstGeom>
          <a:solidFill>
            <a:srgbClr val="90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latin typeface="+mn-ea"/>
            </a:endParaRPr>
          </a:p>
        </p:txBody>
      </p:sp>
      <p:sp>
        <p:nvSpPr>
          <p:cNvPr id="58" name="구름 모양 설명선 57"/>
          <p:cNvSpPr/>
          <p:nvPr/>
        </p:nvSpPr>
        <p:spPr>
          <a:xfrm>
            <a:off x="5572125" y="3307804"/>
            <a:ext cx="857250" cy="857250"/>
          </a:xfrm>
          <a:prstGeom prst="cloudCallout">
            <a:avLst>
              <a:gd name="adj1" fmla="val -61775"/>
              <a:gd name="adj2" fmla="val 34487"/>
            </a:avLst>
          </a:prstGeom>
          <a:solidFill>
            <a:srgbClr val="90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latin typeface="Franklin Gothic Demi" pitchFamily="34" charset="0"/>
            </a:endParaRPr>
          </a:p>
        </p:txBody>
      </p:sp>
      <p:sp>
        <p:nvSpPr>
          <p:cNvPr id="59" name="구름 모양 설명선 58"/>
          <p:cNvSpPr/>
          <p:nvPr/>
        </p:nvSpPr>
        <p:spPr>
          <a:xfrm>
            <a:off x="2428875" y="3093491"/>
            <a:ext cx="714375" cy="642938"/>
          </a:xfrm>
          <a:prstGeom prst="cloudCallout">
            <a:avLst>
              <a:gd name="adj1" fmla="val 73550"/>
              <a:gd name="adj2" fmla="val 40951"/>
            </a:avLst>
          </a:prstGeom>
          <a:solidFill>
            <a:srgbClr val="90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latin typeface="+mn-ea"/>
            </a:endParaRPr>
          </a:p>
        </p:txBody>
      </p:sp>
      <p:cxnSp>
        <p:nvCxnSpPr>
          <p:cNvPr id="61" name="직선 화살표 연결선 60"/>
          <p:cNvCxnSpPr>
            <a:stCxn id="30" idx="1"/>
          </p:cNvCxnSpPr>
          <p:nvPr/>
        </p:nvCxnSpPr>
        <p:spPr>
          <a:xfrm rot="10800000">
            <a:off x="2357438" y="3522116"/>
            <a:ext cx="1643062" cy="798513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직선 화살표 연결선 62"/>
          <p:cNvCxnSpPr/>
          <p:nvPr/>
        </p:nvCxnSpPr>
        <p:spPr>
          <a:xfrm flipV="1">
            <a:off x="2357438" y="2736304"/>
            <a:ext cx="3286125" cy="785812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직선 화살표 연결선 64"/>
          <p:cNvCxnSpPr/>
          <p:nvPr/>
        </p:nvCxnSpPr>
        <p:spPr>
          <a:xfrm rot="10800000" flipV="1">
            <a:off x="3429000" y="2736304"/>
            <a:ext cx="2214563" cy="1785937"/>
          </a:xfrm>
          <a:prstGeom prst="straightConnector1">
            <a:avLst/>
          </a:prstGeom>
          <a:ln w="19050">
            <a:solidFill>
              <a:srgbClr val="FF0000"/>
            </a:solidFill>
            <a:prstDash val="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줄무늬가 있는 오른쪽 화살표 66"/>
          <p:cNvSpPr/>
          <p:nvPr/>
        </p:nvSpPr>
        <p:spPr>
          <a:xfrm rot="5400000">
            <a:off x="4179094" y="4629397"/>
            <a:ext cx="571500" cy="642938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ko-KR" altLang="en-US">
              <a:latin typeface="+mn-ea"/>
            </a:endParaRPr>
          </a:p>
        </p:txBody>
      </p:sp>
      <p:grpSp>
        <p:nvGrpSpPr>
          <p:cNvPr id="6" name="Group 16"/>
          <p:cNvGrpSpPr>
            <a:grpSpLocks/>
          </p:cNvGrpSpPr>
          <p:nvPr/>
        </p:nvGrpSpPr>
        <p:grpSpPr bwMode="auto">
          <a:xfrm flipV="1">
            <a:off x="1714500" y="1809898"/>
            <a:ext cx="1044575" cy="1071563"/>
            <a:chOff x="1316" y="671"/>
            <a:chExt cx="658" cy="270"/>
          </a:xfrm>
        </p:grpSpPr>
        <p:sp>
          <p:nvSpPr>
            <p:cNvPr id="8241" name="Freeform 7"/>
            <p:cNvSpPr>
              <a:spLocks/>
            </p:cNvSpPr>
            <p:nvPr/>
          </p:nvSpPr>
          <p:spPr bwMode="auto">
            <a:xfrm>
              <a:off x="1316" y="696"/>
              <a:ext cx="327" cy="245"/>
            </a:xfrm>
            <a:custGeom>
              <a:avLst/>
              <a:gdLst>
                <a:gd name="T0" fmla="*/ 306 w 327"/>
                <a:gd name="T1" fmla="*/ 244 h 245"/>
                <a:gd name="T2" fmla="*/ 295 w 327"/>
                <a:gd name="T3" fmla="*/ 239 h 245"/>
                <a:gd name="T4" fmla="*/ 277 w 327"/>
                <a:gd name="T5" fmla="*/ 232 h 245"/>
                <a:gd name="T6" fmla="*/ 261 w 327"/>
                <a:gd name="T7" fmla="*/ 225 h 245"/>
                <a:gd name="T8" fmla="*/ 245 w 327"/>
                <a:gd name="T9" fmla="*/ 218 h 245"/>
                <a:gd name="T10" fmla="*/ 230 w 327"/>
                <a:gd name="T11" fmla="*/ 211 h 245"/>
                <a:gd name="T12" fmla="*/ 214 w 327"/>
                <a:gd name="T13" fmla="*/ 202 h 245"/>
                <a:gd name="T14" fmla="*/ 198 w 327"/>
                <a:gd name="T15" fmla="*/ 194 h 245"/>
                <a:gd name="T16" fmla="*/ 180 w 327"/>
                <a:gd name="T17" fmla="*/ 183 h 245"/>
                <a:gd name="T18" fmla="*/ 165 w 327"/>
                <a:gd name="T19" fmla="*/ 175 h 245"/>
                <a:gd name="T20" fmla="*/ 150 w 327"/>
                <a:gd name="T21" fmla="*/ 164 h 245"/>
                <a:gd name="T22" fmla="*/ 136 w 327"/>
                <a:gd name="T23" fmla="*/ 156 h 245"/>
                <a:gd name="T24" fmla="*/ 120 w 327"/>
                <a:gd name="T25" fmla="*/ 144 h 245"/>
                <a:gd name="T26" fmla="*/ 106 w 327"/>
                <a:gd name="T27" fmla="*/ 132 h 245"/>
                <a:gd name="T28" fmla="*/ 90 w 327"/>
                <a:gd name="T29" fmla="*/ 120 h 245"/>
                <a:gd name="T30" fmla="*/ 79 w 327"/>
                <a:gd name="T31" fmla="*/ 111 h 245"/>
                <a:gd name="T32" fmla="*/ 70 w 327"/>
                <a:gd name="T33" fmla="*/ 102 h 245"/>
                <a:gd name="T34" fmla="*/ 58 w 327"/>
                <a:gd name="T35" fmla="*/ 91 h 245"/>
                <a:gd name="T36" fmla="*/ 48 w 327"/>
                <a:gd name="T37" fmla="*/ 80 h 245"/>
                <a:gd name="T38" fmla="*/ 38 w 327"/>
                <a:gd name="T39" fmla="*/ 69 h 245"/>
                <a:gd name="T40" fmla="*/ 29 w 327"/>
                <a:gd name="T41" fmla="*/ 58 h 245"/>
                <a:gd name="T42" fmla="*/ 21 w 327"/>
                <a:gd name="T43" fmla="*/ 47 h 245"/>
                <a:gd name="T44" fmla="*/ 14 w 327"/>
                <a:gd name="T45" fmla="*/ 37 h 245"/>
                <a:gd name="T46" fmla="*/ 9 w 327"/>
                <a:gd name="T47" fmla="*/ 26 h 245"/>
                <a:gd name="T48" fmla="*/ 4 w 327"/>
                <a:gd name="T49" fmla="*/ 15 h 245"/>
                <a:gd name="T50" fmla="*/ 0 w 327"/>
                <a:gd name="T51" fmla="*/ 4 h 245"/>
                <a:gd name="T52" fmla="*/ 0 w 327"/>
                <a:gd name="T53" fmla="*/ 1 h 245"/>
                <a:gd name="T54" fmla="*/ 35 w 327"/>
                <a:gd name="T55" fmla="*/ 0 h 245"/>
                <a:gd name="T56" fmla="*/ 35 w 327"/>
                <a:gd name="T57" fmla="*/ 9 h 245"/>
                <a:gd name="T58" fmla="*/ 38 w 327"/>
                <a:gd name="T59" fmla="*/ 19 h 245"/>
                <a:gd name="T60" fmla="*/ 44 w 327"/>
                <a:gd name="T61" fmla="*/ 29 h 245"/>
                <a:gd name="T62" fmla="*/ 51 w 327"/>
                <a:gd name="T63" fmla="*/ 40 h 245"/>
                <a:gd name="T64" fmla="*/ 59 w 327"/>
                <a:gd name="T65" fmla="*/ 53 h 245"/>
                <a:gd name="T66" fmla="*/ 68 w 327"/>
                <a:gd name="T67" fmla="*/ 64 h 245"/>
                <a:gd name="T68" fmla="*/ 77 w 327"/>
                <a:gd name="T69" fmla="*/ 74 h 245"/>
                <a:gd name="T70" fmla="*/ 89 w 327"/>
                <a:gd name="T71" fmla="*/ 87 h 245"/>
                <a:gd name="T72" fmla="*/ 101 w 327"/>
                <a:gd name="T73" fmla="*/ 98 h 245"/>
                <a:gd name="T74" fmla="*/ 113 w 327"/>
                <a:gd name="T75" fmla="*/ 108 h 245"/>
                <a:gd name="T76" fmla="*/ 126 w 327"/>
                <a:gd name="T77" fmla="*/ 119 h 245"/>
                <a:gd name="T78" fmla="*/ 136 w 327"/>
                <a:gd name="T79" fmla="*/ 127 h 245"/>
                <a:gd name="T80" fmla="*/ 151 w 327"/>
                <a:gd name="T81" fmla="*/ 138 h 245"/>
                <a:gd name="T82" fmla="*/ 167 w 327"/>
                <a:gd name="T83" fmla="*/ 149 h 245"/>
                <a:gd name="T84" fmla="*/ 182 w 327"/>
                <a:gd name="T85" fmla="*/ 159 h 245"/>
                <a:gd name="T86" fmla="*/ 198 w 327"/>
                <a:gd name="T87" fmla="*/ 170 h 245"/>
                <a:gd name="T88" fmla="*/ 216 w 327"/>
                <a:gd name="T89" fmla="*/ 180 h 245"/>
                <a:gd name="T90" fmla="*/ 233 w 327"/>
                <a:gd name="T91" fmla="*/ 189 h 245"/>
                <a:gd name="T92" fmla="*/ 251 w 327"/>
                <a:gd name="T93" fmla="*/ 199 h 245"/>
                <a:gd name="T94" fmla="*/ 268 w 327"/>
                <a:gd name="T95" fmla="*/ 207 h 245"/>
                <a:gd name="T96" fmla="*/ 289 w 327"/>
                <a:gd name="T97" fmla="*/ 216 h 245"/>
                <a:gd name="T98" fmla="*/ 307 w 327"/>
                <a:gd name="T99" fmla="*/ 223 h 245"/>
                <a:gd name="T100" fmla="*/ 326 w 327"/>
                <a:gd name="T101" fmla="*/ 229 h 245"/>
                <a:gd name="T102" fmla="*/ 306 w 327"/>
                <a:gd name="T103" fmla="*/ 244 h 2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7"/>
                <a:gd name="T157" fmla="*/ 0 h 245"/>
                <a:gd name="T158" fmla="*/ 327 w 327"/>
                <a:gd name="T159" fmla="*/ 245 h 2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7" h="245">
                  <a:moveTo>
                    <a:pt x="306" y="244"/>
                  </a:moveTo>
                  <a:lnTo>
                    <a:pt x="295" y="239"/>
                  </a:lnTo>
                  <a:lnTo>
                    <a:pt x="277" y="232"/>
                  </a:lnTo>
                  <a:lnTo>
                    <a:pt x="261" y="225"/>
                  </a:lnTo>
                  <a:lnTo>
                    <a:pt x="245" y="218"/>
                  </a:lnTo>
                  <a:lnTo>
                    <a:pt x="230" y="211"/>
                  </a:lnTo>
                  <a:lnTo>
                    <a:pt x="214" y="202"/>
                  </a:lnTo>
                  <a:lnTo>
                    <a:pt x="198" y="194"/>
                  </a:lnTo>
                  <a:lnTo>
                    <a:pt x="180" y="183"/>
                  </a:lnTo>
                  <a:lnTo>
                    <a:pt x="165" y="175"/>
                  </a:lnTo>
                  <a:lnTo>
                    <a:pt x="150" y="164"/>
                  </a:lnTo>
                  <a:lnTo>
                    <a:pt x="136" y="156"/>
                  </a:lnTo>
                  <a:lnTo>
                    <a:pt x="120" y="144"/>
                  </a:lnTo>
                  <a:lnTo>
                    <a:pt x="106" y="132"/>
                  </a:lnTo>
                  <a:lnTo>
                    <a:pt x="90" y="120"/>
                  </a:lnTo>
                  <a:lnTo>
                    <a:pt x="79" y="111"/>
                  </a:lnTo>
                  <a:lnTo>
                    <a:pt x="70" y="102"/>
                  </a:lnTo>
                  <a:lnTo>
                    <a:pt x="58" y="91"/>
                  </a:lnTo>
                  <a:lnTo>
                    <a:pt x="48" y="80"/>
                  </a:lnTo>
                  <a:lnTo>
                    <a:pt x="38" y="69"/>
                  </a:lnTo>
                  <a:lnTo>
                    <a:pt x="29" y="58"/>
                  </a:lnTo>
                  <a:lnTo>
                    <a:pt x="21" y="47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4" y="1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5" y="0"/>
                  </a:lnTo>
                  <a:lnTo>
                    <a:pt x="35" y="9"/>
                  </a:lnTo>
                  <a:lnTo>
                    <a:pt x="38" y="19"/>
                  </a:lnTo>
                  <a:lnTo>
                    <a:pt x="44" y="29"/>
                  </a:lnTo>
                  <a:lnTo>
                    <a:pt x="51" y="40"/>
                  </a:lnTo>
                  <a:lnTo>
                    <a:pt x="59" y="53"/>
                  </a:lnTo>
                  <a:lnTo>
                    <a:pt x="68" y="64"/>
                  </a:lnTo>
                  <a:lnTo>
                    <a:pt x="77" y="74"/>
                  </a:lnTo>
                  <a:lnTo>
                    <a:pt x="89" y="87"/>
                  </a:lnTo>
                  <a:lnTo>
                    <a:pt x="101" y="98"/>
                  </a:lnTo>
                  <a:lnTo>
                    <a:pt x="113" y="108"/>
                  </a:lnTo>
                  <a:lnTo>
                    <a:pt x="126" y="119"/>
                  </a:lnTo>
                  <a:lnTo>
                    <a:pt x="136" y="127"/>
                  </a:lnTo>
                  <a:lnTo>
                    <a:pt x="151" y="138"/>
                  </a:lnTo>
                  <a:lnTo>
                    <a:pt x="167" y="149"/>
                  </a:lnTo>
                  <a:lnTo>
                    <a:pt x="182" y="159"/>
                  </a:lnTo>
                  <a:lnTo>
                    <a:pt x="198" y="170"/>
                  </a:lnTo>
                  <a:lnTo>
                    <a:pt x="216" y="180"/>
                  </a:lnTo>
                  <a:lnTo>
                    <a:pt x="233" y="189"/>
                  </a:lnTo>
                  <a:lnTo>
                    <a:pt x="251" y="199"/>
                  </a:lnTo>
                  <a:lnTo>
                    <a:pt x="268" y="207"/>
                  </a:lnTo>
                  <a:lnTo>
                    <a:pt x="289" y="216"/>
                  </a:lnTo>
                  <a:lnTo>
                    <a:pt x="307" y="223"/>
                  </a:lnTo>
                  <a:lnTo>
                    <a:pt x="326" y="229"/>
                  </a:lnTo>
                  <a:lnTo>
                    <a:pt x="306" y="244"/>
                  </a:lnTo>
                </a:path>
              </a:pathLst>
            </a:custGeom>
            <a:solidFill>
              <a:srgbClr val="804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2" name="Freeform 8"/>
            <p:cNvSpPr>
              <a:spLocks/>
            </p:cNvSpPr>
            <p:nvPr/>
          </p:nvSpPr>
          <p:spPr bwMode="auto">
            <a:xfrm>
              <a:off x="1392" y="693"/>
              <a:ext cx="296" cy="217"/>
            </a:xfrm>
            <a:custGeom>
              <a:avLst/>
              <a:gdLst>
                <a:gd name="T0" fmla="*/ 273 w 296"/>
                <a:gd name="T1" fmla="*/ 216 h 217"/>
                <a:gd name="T2" fmla="*/ 255 w 296"/>
                <a:gd name="T3" fmla="*/ 208 h 217"/>
                <a:gd name="T4" fmla="*/ 240 w 296"/>
                <a:gd name="T5" fmla="*/ 201 h 217"/>
                <a:gd name="T6" fmla="*/ 224 w 296"/>
                <a:gd name="T7" fmla="*/ 194 h 217"/>
                <a:gd name="T8" fmla="*/ 208 w 296"/>
                <a:gd name="T9" fmla="*/ 186 h 217"/>
                <a:gd name="T10" fmla="*/ 192 w 296"/>
                <a:gd name="T11" fmla="*/ 177 h 217"/>
                <a:gd name="T12" fmla="*/ 174 w 296"/>
                <a:gd name="T13" fmla="*/ 167 h 217"/>
                <a:gd name="T14" fmla="*/ 159 w 296"/>
                <a:gd name="T15" fmla="*/ 158 h 217"/>
                <a:gd name="T16" fmla="*/ 144 w 296"/>
                <a:gd name="T17" fmla="*/ 148 h 217"/>
                <a:gd name="T18" fmla="*/ 130 w 296"/>
                <a:gd name="T19" fmla="*/ 139 h 217"/>
                <a:gd name="T20" fmla="*/ 115 w 296"/>
                <a:gd name="T21" fmla="*/ 128 h 217"/>
                <a:gd name="T22" fmla="*/ 100 w 296"/>
                <a:gd name="T23" fmla="*/ 116 h 217"/>
                <a:gd name="T24" fmla="*/ 84 w 296"/>
                <a:gd name="T25" fmla="*/ 103 h 217"/>
                <a:gd name="T26" fmla="*/ 73 w 296"/>
                <a:gd name="T27" fmla="*/ 94 h 217"/>
                <a:gd name="T28" fmla="*/ 63 w 296"/>
                <a:gd name="T29" fmla="*/ 85 h 217"/>
                <a:gd name="T30" fmla="*/ 52 w 296"/>
                <a:gd name="T31" fmla="*/ 74 h 217"/>
                <a:gd name="T32" fmla="*/ 42 w 296"/>
                <a:gd name="T33" fmla="*/ 64 h 217"/>
                <a:gd name="T34" fmla="*/ 32 w 296"/>
                <a:gd name="T35" fmla="*/ 52 h 217"/>
                <a:gd name="T36" fmla="*/ 23 w 296"/>
                <a:gd name="T37" fmla="*/ 41 h 217"/>
                <a:gd name="T38" fmla="*/ 15 w 296"/>
                <a:gd name="T39" fmla="*/ 30 h 217"/>
                <a:gd name="T40" fmla="*/ 9 w 296"/>
                <a:gd name="T41" fmla="*/ 20 h 217"/>
                <a:gd name="T42" fmla="*/ 3 w 296"/>
                <a:gd name="T43" fmla="*/ 9 h 217"/>
                <a:gd name="T44" fmla="*/ 0 w 296"/>
                <a:gd name="T45" fmla="*/ 1 h 217"/>
                <a:gd name="T46" fmla="*/ 34 w 296"/>
                <a:gd name="T47" fmla="*/ 0 h 217"/>
                <a:gd name="T48" fmla="*/ 33 w 296"/>
                <a:gd name="T49" fmla="*/ 3 h 217"/>
                <a:gd name="T50" fmla="*/ 37 w 296"/>
                <a:gd name="T51" fmla="*/ 13 h 217"/>
                <a:gd name="T52" fmla="*/ 45 w 296"/>
                <a:gd name="T53" fmla="*/ 24 h 217"/>
                <a:gd name="T54" fmla="*/ 53 w 296"/>
                <a:gd name="T55" fmla="*/ 36 h 217"/>
                <a:gd name="T56" fmla="*/ 62 w 296"/>
                <a:gd name="T57" fmla="*/ 47 h 217"/>
                <a:gd name="T58" fmla="*/ 71 w 296"/>
                <a:gd name="T59" fmla="*/ 58 h 217"/>
                <a:gd name="T60" fmla="*/ 83 w 296"/>
                <a:gd name="T61" fmla="*/ 70 h 217"/>
                <a:gd name="T62" fmla="*/ 95 w 296"/>
                <a:gd name="T63" fmla="*/ 81 h 217"/>
                <a:gd name="T64" fmla="*/ 107 w 296"/>
                <a:gd name="T65" fmla="*/ 92 h 217"/>
                <a:gd name="T66" fmla="*/ 120 w 296"/>
                <a:gd name="T67" fmla="*/ 102 h 217"/>
                <a:gd name="T68" fmla="*/ 130 w 296"/>
                <a:gd name="T69" fmla="*/ 111 h 217"/>
                <a:gd name="T70" fmla="*/ 145 w 296"/>
                <a:gd name="T71" fmla="*/ 121 h 217"/>
                <a:gd name="T72" fmla="*/ 161 w 296"/>
                <a:gd name="T73" fmla="*/ 133 h 217"/>
                <a:gd name="T74" fmla="*/ 176 w 296"/>
                <a:gd name="T75" fmla="*/ 143 h 217"/>
                <a:gd name="T76" fmla="*/ 192 w 296"/>
                <a:gd name="T77" fmla="*/ 153 h 217"/>
                <a:gd name="T78" fmla="*/ 210 w 296"/>
                <a:gd name="T79" fmla="*/ 163 h 217"/>
                <a:gd name="T80" fmla="*/ 227 w 296"/>
                <a:gd name="T81" fmla="*/ 173 h 217"/>
                <a:gd name="T82" fmla="*/ 245 w 296"/>
                <a:gd name="T83" fmla="*/ 182 h 217"/>
                <a:gd name="T84" fmla="*/ 262 w 296"/>
                <a:gd name="T85" fmla="*/ 190 h 217"/>
                <a:gd name="T86" fmla="*/ 283 w 296"/>
                <a:gd name="T87" fmla="*/ 199 h 217"/>
                <a:gd name="T88" fmla="*/ 295 w 296"/>
                <a:gd name="T89" fmla="*/ 203 h 217"/>
                <a:gd name="T90" fmla="*/ 273 w 296"/>
                <a:gd name="T91" fmla="*/ 216 h 2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6"/>
                <a:gd name="T139" fmla="*/ 0 h 217"/>
                <a:gd name="T140" fmla="*/ 296 w 296"/>
                <a:gd name="T141" fmla="*/ 217 h 2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6" h="217">
                  <a:moveTo>
                    <a:pt x="273" y="216"/>
                  </a:moveTo>
                  <a:lnTo>
                    <a:pt x="255" y="208"/>
                  </a:lnTo>
                  <a:lnTo>
                    <a:pt x="240" y="201"/>
                  </a:lnTo>
                  <a:lnTo>
                    <a:pt x="224" y="194"/>
                  </a:lnTo>
                  <a:lnTo>
                    <a:pt x="208" y="186"/>
                  </a:lnTo>
                  <a:lnTo>
                    <a:pt x="192" y="177"/>
                  </a:lnTo>
                  <a:lnTo>
                    <a:pt x="174" y="167"/>
                  </a:lnTo>
                  <a:lnTo>
                    <a:pt x="159" y="158"/>
                  </a:lnTo>
                  <a:lnTo>
                    <a:pt x="144" y="148"/>
                  </a:lnTo>
                  <a:lnTo>
                    <a:pt x="130" y="139"/>
                  </a:lnTo>
                  <a:lnTo>
                    <a:pt x="115" y="128"/>
                  </a:lnTo>
                  <a:lnTo>
                    <a:pt x="100" y="116"/>
                  </a:lnTo>
                  <a:lnTo>
                    <a:pt x="84" y="103"/>
                  </a:lnTo>
                  <a:lnTo>
                    <a:pt x="73" y="94"/>
                  </a:lnTo>
                  <a:lnTo>
                    <a:pt x="63" y="85"/>
                  </a:lnTo>
                  <a:lnTo>
                    <a:pt x="52" y="74"/>
                  </a:lnTo>
                  <a:lnTo>
                    <a:pt x="42" y="64"/>
                  </a:lnTo>
                  <a:lnTo>
                    <a:pt x="32" y="52"/>
                  </a:lnTo>
                  <a:lnTo>
                    <a:pt x="23" y="41"/>
                  </a:lnTo>
                  <a:lnTo>
                    <a:pt x="15" y="30"/>
                  </a:lnTo>
                  <a:lnTo>
                    <a:pt x="9" y="20"/>
                  </a:lnTo>
                  <a:lnTo>
                    <a:pt x="3" y="9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3" y="3"/>
                  </a:lnTo>
                  <a:lnTo>
                    <a:pt x="37" y="13"/>
                  </a:lnTo>
                  <a:lnTo>
                    <a:pt x="45" y="24"/>
                  </a:lnTo>
                  <a:lnTo>
                    <a:pt x="53" y="36"/>
                  </a:lnTo>
                  <a:lnTo>
                    <a:pt x="62" y="47"/>
                  </a:lnTo>
                  <a:lnTo>
                    <a:pt x="71" y="58"/>
                  </a:lnTo>
                  <a:lnTo>
                    <a:pt x="83" y="70"/>
                  </a:lnTo>
                  <a:lnTo>
                    <a:pt x="95" y="81"/>
                  </a:lnTo>
                  <a:lnTo>
                    <a:pt x="107" y="92"/>
                  </a:lnTo>
                  <a:lnTo>
                    <a:pt x="120" y="102"/>
                  </a:lnTo>
                  <a:lnTo>
                    <a:pt x="130" y="111"/>
                  </a:lnTo>
                  <a:lnTo>
                    <a:pt x="145" y="121"/>
                  </a:lnTo>
                  <a:lnTo>
                    <a:pt x="161" y="133"/>
                  </a:lnTo>
                  <a:lnTo>
                    <a:pt x="176" y="143"/>
                  </a:lnTo>
                  <a:lnTo>
                    <a:pt x="192" y="153"/>
                  </a:lnTo>
                  <a:lnTo>
                    <a:pt x="210" y="163"/>
                  </a:lnTo>
                  <a:lnTo>
                    <a:pt x="227" y="173"/>
                  </a:lnTo>
                  <a:lnTo>
                    <a:pt x="245" y="182"/>
                  </a:lnTo>
                  <a:lnTo>
                    <a:pt x="262" y="190"/>
                  </a:lnTo>
                  <a:lnTo>
                    <a:pt x="283" y="199"/>
                  </a:lnTo>
                  <a:lnTo>
                    <a:pt x="295" y="203"/>
                  </a:lnTo>
                  <a:lnTo>
                    <a:pt x="273" y="216"/>
                  </a:lnTo>
                </a:path>
              </a:pathLst>
            </a:custGeom>
            <a:solidFill>
              <a:srgbClr val="A05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3" name="Freeform 9"/>
            <p:cNvSpPr>
              <a:spLocks/>
            </p:cNvSpPr>
            <p:nvPr/>
          </p:nvSpPr>
          <p:spPr bwMode="auto">
            <a:xfrm>
              <a:off x="1471" y="689"/>
              <a:ext cx="260" cy="193"/>
            </a:xfrm>
            <a:custGeom>
              <a:avLst/>
              <a:gdLst>
                <a:gd name="T0" fmla="*/ 230 w 260"/>
                <a:gd name="T1" fmla="*/ 187 h 193"/>
                <a:gd name="T2" fmla="*/ 215 w 260"/>
                <a:gd name="T3" fmla="*/ 180 h 193"/>
                <a:gd name="T4" fmla="*/ 199 w 260"/>
                <a:gd name="T5" fmla="*/ 172 h 193"/>
                <a:gd name="T6" fmla="*/ 183 w 260"/>
                <a:gd name="T7" fmla="*/ 163 h 193"/>
                <a:gd name="T8" fmla="*/ 165 w 260"/>
                <a:gd name="T9" fmla="*/ 152 h 193"/>
                <a:gd name="T10" fmla="*/ 151 w 260"/>
                <a:gd name="T11" fmla="*/ 144 h 193"/>
                <a:gd name="T12" fmla="*/ 135 w 260"/>
                <a:gd name="T13" fmla="*/ 133 h 193"/>
                <a:gd name="T14" fmla="*/ 122 w 260"/>
                <a:gd name="T15" fmla="*/ 124 h 193"/>
                <a:gd name="T16" fmla="*/ 106 w 260"/>
                <a:gd name="T17" fmla="*/ 113 h 193"/>
                <a:gd name="T18" fmla="*/ 89 w 260"/>
                <a:gd name="T19" fmla="*/ 99 h 193"/>
                <a:gd name="T20" fmla="*/ 76 w 260"/>
                <a:gd name="T21" fmla="*/ 89 h 193"/>
                <a:gd name="T22" fmla="*/ 64 w 260"/>
                <a:gd name="T23" fmla="*/ 79 h 193"/>
                <a:gd name="T24" fmla="*/ 55 w 260"/>
                <a:gd name="T25" fmla="*/ 70 h 193"/>
                <a:gd name="T26" fmla="*/ 44 w 260"/>
                <a:gd name="T27" fmla="*/ 59 h 193"/>
                <a:gd name="T28" fmla="*/ 34 w 260"/>
                <a:gd name="T29" fmla="*/ 49 h 193"/>
                <a:gd name="T30" fmla="*/ 23 w 260"/>
                <a:gd name="T31" fmla="*/ 37 h 193"/>
                <a:gd name="T32" fmla="*/ 15 w 260"/>
                <a:gd name="T33" fmla="*/ 26 h 193"/>
                <a:gd name="T34" fmla="*/ 7 w 260"/>
                <a:gd name="T35" fmla="*/ 15 h 193"/>
                <a:gd name="T36" fmla="*/ 0 w 260"/>
                <a:gd name="T37" fmla="*/ 5 h 193"/>
                <a:gd name="T38" fmla="*/ 0 w 260"/>
                <a:gd name="T39" fmla="*/ 1 h 193"/>
                <a:gd name="T40" fmla="*/ 33 w 260"/>
                <a:gd name="T41" fmla="*/ 0 h 193"/>
                <a:gd name="T42" fmla="*/ 36 w 260"/>
                <a:gd name="T43" fmla="*/ 8 h 193"/>
                <a:gd name="T44" fmla="*/ 44 w 260"/>
                <a:gd name="T45" fmla="*/ 21 h 193"/>
                <a:gd name="T46" fmla="*/ 54 w 260"/>
                <a:gd name="T47" fmla="*/ 31 h 193"/>
                <a:gd name="T48" fmla="*/ 63 w 260"/>
                <a:gd name="T49" fmla="*/ 42 h 193"/>
                <a:gd name="T50" fmla="*/ 75 w 260"/>
                <a:gd name="T51" fmla="*/ 55 h 193"/>
                <a:gd name="T52" fmla="*/ 86 w 260"/>
                <a:gd name="T53" fmla="*/ 66 h 193"/>
                <a:gd name="T54" fmla="*/ 98 w 260"/>
                <a:gd name="T55" fmla="*/ 77 h 193"/>
                <a:gd name="T56" fmla="*/ 111 w 260"/>
                <a:gd name="T57" fmla="*/ 87 h 193"/>
                <a:gd name="T58" fmla="*/ 121 w 260"/>
                <a:gd name="T59" fmla="*/ 96 h 193"/>
                <a:gd name="T60" fmla="*/ 136 w 260"/>
                <a:gd name="T61" fmla="*/ 107 h 193"/>
                <a:gd name="T62" fmla="*/ 151 w 260"/>
                <a:gd name="T63" fmla="*/ 118 h 193"/>
                <a:gd name="T64" fmla="*/ 167 w 260"/>
                <a:gd name="T65" fmla="*/ 128 h 193"/>
                <a:gd name="T66" fmla="*/ 183 w 260"/>
                <a:gd name="T67" fmla="*/ 139 h 193"/>
                <a:gd name="T68" fmla="*/ 201 w 260"/>
                <a:gd name="T69" fmla="*/ 149 h 193"/>
                <a:gd name="T70" fmla="*/ 218 w 260"/>
                <a:gd name="T71" fmla="*/ 158 h 193"/>
                <a:gd name="T72" fmla="*/ 236 w 260"/>
                <a:gd name="T73" fmla="*/ 168 h 193"/>
                <a:gd name="T74" fmla="*/ 253 w 260"/>
                <a:gd name="T75" fmla="*/ 176 h 193"/>
                <a:gd name="T76" fmla="*/ 259 w 260"/>
                <a:gd name="T77" fmla="*/ 178 h 193"/>
                <a:gd name="T78" fmla="*/ 240 w 260"/>
                <a:gd name="T79" fmla="*/ 192 h 193"/>
                <a:gd name="T80" fmla="*/ 230 w 260"/>
                <a:gd name="T81" fmla="*/ 187 h 1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0"/>
                <a:gd name="T124" fmla="*/ 0 h 193"/>
                <a:gd name="T125" fmla="*/ 260 w 260"/>
                <a:gd name="T126" fmla="*/ 193 h 1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0" h="193">
                  <a:moveTo>
                    <a:pt x="230" y="187"/>
                  </a:moveTo>
                  <a:lnTo>
                    <a:pt x="215" y="180"/>
                  </a:lnTo>
                  <a:lnTo>
                    <a:pt x="199" y="172"/>
                  </a:lnTo>
                  <a:lnTo>
                    <a:pt x="183" y="163"/>
                  </a:lnTo>
                  <a:lnTo>
                    <a:pt x="165" y="152"/>
                  </a:lnTo>
                  <a:lnTo>
                    <a:pt x="151" y="144"/>
                  </a:lnTo>
                  <a:lnTo>
                    <a:pt x="135" y="133"/>
                  </a:lnTo>
                  <a:lnTo>
                    <a:pt x="122" y="124"/>
                  </a:lnTo>
                  <a:lnTo>
                    <a:pt x="106" y="113"/>
                  </a:lnTo>
                  <a:lnTo>
                    <a:pt x="89" y="99"/>
                  </a:lnTo>
                  <a:lnTo>
                    <a:pt x="76" y="89"/>
                  </a:lnTo>
                  <a:lnTo>
                    <a:pt x="64" y="79"/>
                  </a:lnTo>
                  <a:lnTo>
                    <a:pt x="55" y="70"/>
                  </a:lnTo>
                  <a:lnTo>
                    <a:pt x="44" y="59"/>
                  </a:lnTo>
                  <a:lnTo>
                    <a:pt x="34" y="49"/>
                  </a:lnTo>
                  <a:lnTo>
                    <a:pt x="23" y="37"/>
                  </a:lnTo>
                  <a:lnTo>
                    <a:pt x="15" y="26"/>
                  </a:lnTo>
                  <a:lnTo>
                    <a:pt x="7" y="15"/>
                  </a:lnTo>
                  <a:lnTo>
                    <a:pt x="0" y="5"/>
                  </a:lnTo>
                  <a:lnTo>
                    <a:pt x="0" y="1"/>
                  </a:lnTo>
                  <a:lnTo>
                    <a:pt x="33" y="0"/>
                  </a:lnTo>
                  <a:lnTo>
                    <a:pt x="36" y="8"/>
                  </a:lnTo>
                  <a:lnTo>
                    <a:pt x="44" y="21"/>
                  </a:lnTo>
                  <a:lnTo>
                    <a:pt x="54" y="31"/>
                  </a:lnTo>
                  <a:lnTo>
                    <a:pt x="63" y="42"/>
                  </a:lnTo>
                  <a:lnTo>
                    <a:pt x="75" y="55"/>
                  </a:lnTo>
                  <a:lnTo>
                    <a:pt x="86" y="66"/>
                  </a:lnTo>
                  <a:lnTo>
                    <a:pt x="98" y="77"/>
                  </a:lnTo>
                  <a:lnTo>
                    <a:pt x="111" y="87"/>
                  </a:lnTo>
                  <a:lnTo>
                    <a:pt x="121" y="96"/>
                  </a:lnTo>
                  <a:lnTo>
                    <a:pt x="136" y="107"/>
                  </a:lnTo>
                  <a:lnTo>
                    <a:pt x="151" y="118"/>
                  </a:lnTo>
                  <a:lnTo>
                    <a:pt x="167" y="128"/>
                  </a:lnTo>
                  <a:lnTo>
                    <a:pt x="183" y="139"/>
                  </a:lnTo>
                  <a:lnTo>
                    <a:pt x="201" y="149"/>
                  </a:lnTo>
                  <a:lnTo>
                    <a:pt x="218" y="158"/>
                  </a:lnTo>
                  <a:lnTo>
                    <a:pt x="236" y="168"/>
                  </a:lnTo>
                  <a:lnTo>
                    <a:pt x="253" y="176"/>
                  </a:lnTo>
                  <a:lnTo>
                    <a:pt x="259" y="178"/>
                  </a:lnTo>
                  <a:lnTo>
                    <a:pt x="240" y="192"/>
                  </a:lnTo>
                  <a:lnTo>
                    <a:pt x="230" y="187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4" name="Freeform 10"/>
            <p:cNvSpPr>
              <a:spLocks/>
            </p:cNvSpPr>
            <p:nvPr/>
          </p:nvSpPr>
          <p:spPr bwMode="auto">
            <a:xfrm>
              <a:off x="1543" y="687"/>
              <a:ext cx="228" cy="167"/>
            </a:xfrm>
            <a:custGeom>
              <a:avLst/>
              <a:gdLst>
                <a:gd name="T0" fmla="*/ 206 w 228"/>
                <a:gd name="T1" fmla="*/ 166 h 167"/>
                <a:gd name="T2" fmla="*/ 191 w 228"/>
                <a:gd name="T3" fmla="*/ 157 h 167"/>
                <a:gd name="T4" fmla="*/ 174 w 228"/>
                <a:gd name="T5" fmla="*/ 148 h 167"/>
                <a:gd name="T6" fmla="*/ 157 w 228"/>
                <a:gd name="T7" fmla="*/ 138 h 167"/>
                <a:gd name="T8" fmla="*/ 143 w 228"/>
                <a:gd name="T9" fmla="*/ 129 h 167"/>
                <a:gd name="T10" fmla="*/ 128 w 228"/>
                <a:gd name="T11" fmla="*/ 119 h 167"/>
                <a:gd name="T12" fmla="*/ 114 w 228"/>
                <a:gd name="T13" fmla="*/ 110 h 167"/>
                <a:gd name="T14" fmla="*/ 98 w 228"/>
                <a:gd name="T15" fmla="*/ 99 h 167"/>
                <a:gd name="T16" fmla="*/ 83 w 228"/>
                <a:gd name="T17" fmla="*/ 87 h 167"/>
                <a:gd name="T18" fmla="*/ 68 w 228"/>
                <a:gd name="T19" fmla="*/ 75 h 167"/>
                <a:gd name="T20" fmla="*/ 57 w 228"/>
                <a:gd name="T21" fmla="*/ 65 h 167"/>
                <a:gd name="T22" fmla="*/ 47 w 228"/>
                <a:gd name="T23" fmla="*/ 56 h 167"/>
                <a:gd name="T24" fmla="*/ 36 w 228"/>
                <a:gd name="T25" fmla="*/ 45 h 167"/>
                <a:gd name="T26" fmla="*/ 26 w 228"/>
                <a:gd name="T27" fmla="*/ 35 h 167"/>
                <a:gd name="T28" fmla="*/ 16 w 228"/>
                <a:gd name="T29" fmla="*/ 23 h 167"/>
                <a:gd name="T30" fmla="*/ 7 w 228"/>
                <a:gd name="T31" fmla="*/ 12 h 167"/>
                <a:gd name="T32" fmla="*/ 0 w 228"/>
                <a:gd name="T33" fmla="*/ 1 h 167"/>
                <a:gd name="T34" fmla="*/ 33 w 228"/>
                <a:gd name="T35" fmla="*/ 0 h 167"/>
                <a:gd name="T36" fmla="*/ 37 w 228"/>
                <a:gd name="T37" fmla="*/ 7 h 167"/>
                <a:gd name="T38" fmla="*/ 46 w 228"/>
                <a:gd name="T39" fmla="*/ 18 h 167"/>
                <a:gd name="T40" fmla="*/ 55 w 228"/>
                <a:gd name="T41" fmla="*/ 29 h 167"/>
                <a:gd name="T42" fmla="*/ 68 w 228"/>
                <a:gd name="T43" fmla="*/ 41 h 167"/>
                <a:gd name="T44" fmla="*/ 78 w 228"/>
                <a:gd name="T45" fmla="*/ 52 h 167"/>
                <a:gd name="T46" fmla="*/ 90 w 228"/>
                <a:gd name="T47" fmla="*/ 63 h 167"/>
                <a:gd name="T48" fmla="*/ 103 w 228"/>
                <a:gd name="T49" fmla="*/ 73 h 167"/>
                <a:gd name="T50" fmla="*/ 113 w 228"/>
                <a:gd name="T51" fmla="*/ 82 h 167"/>
                <a:gd name="T52" fmla="*/ 128 w 228"/>
                <a:gd name="T53" fmla="*/ 92 h 167"/>
                <a:gd name="T54" fmla="*/ 144 w 228"/>
                <a:gd name="T55" fmla="*/ 104 h 167"/>
                <a:gd name="T56" fmla="*/ 159 w 228"/>
                <a:gd name="T57" fmla="*/ 114 h 167"/>
                <a:gd name="T58" fmla="*/ 175 w 228"/>
                <a:gd name="T59" fmla="*/ 124 h 167"/>
                <a:gd name="T60" fmla="*/ 193 w 228"/>
                <a:gd name="T61" fmla="*/ 135 h 167"/>
                <a:gd name="T62" fmla="*/ 209 w 228"/>
                <a:gd name="T63" fmla="*/ 144 h 167"/>
                <a:gd name="T64" fmla="*/ 227 w 228"/>
                <a:gd name="T65" fmla="*/ 152 h 167"/>
                <a:gd name="T66" fmla="*/ 206 w 228"/>
                <a:gd name="T67" fmla="*/ 166 h 1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8"/>
                <a:gd name="T103" fmla="*/ 0 h 167"/>
                <a:gd name="T104" fmla="*/ 228 w 228"/>
                <a:gd name="T105" fmla="*/ 167 h 1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8" h="167">
                  <a:moveTo>
                    <a:pt x="206" y="166"/>
                  </a:moveTo>
                  <a:lnTo>
                    <a:pt x="191" y="157"/>
                  </a:lnTo>
                  <a:lnTo>
                    <a:pt x="174" y="148"/>
                  </a:lnTo>
                  <a:lnTo>
                    <a:pt x="157" y="138"/>
                  </a:lnTo>
                  <a:lnTo>
                    <a:pt x="143" y="129"/>
                  </a:lnTo>
                  <a:lnTo>
                    <a:pt x="128" y="119"/>
                  </a:lnTo>
                  <a:lnTo>
                    <a:pt x="114" y="110"/>
                  </a:lnTo>
                  <a:lnTo>
                    <a:pt x="98" y="99"/>
                  </a:lnTo>
                  <a:lnTo>
                    <a:pt x="83" y="87"/>
                  </a:lnTo>
                  <a:lnTo>
                    <a:pt x="68" y="75"/>
                  </a:lnTo>
                  <a:lnTo>
                    <a:pt x="57" y="65"/>
                  </a:lnTo>
                  <a:lnTo>
                    <a:pt x="47" y="56"/>
                  </a:lnTo>
                  <a:lnTo>
                    <a:pt x="36" y="45"/>
                  </a:lnTo>
                  <a:lnTo>
                    <a:pt x="26" y="35"/>
                  </a:lnTo>
                  <a:lnTo>
                    <a:pt x="16" y="23"/>
                  </a:lnTo>
                  <a:lnTo>
                    <a:pt x="7" y="12"/>
                  </a:lnTo>
                  <a:lnTo>
                    <a:pt x="0" y="1"/>
                  </a:lnTo>
                  <a:lnTo>
                    <a:pt x="33" y="0"/>
                  </a:lnTo>
                  <a:lnTo>
                    <a:pt x="37" y="7"/>
                  </a:lnTo>
                  <a:lnTo>
                    <a:pt x="46" y="18"/>
                  </a:lnTo>
                  <a:lnTo>
                    <a:pt x="55" y="29"/>
                  </a:lnTo>
                  <a:lnTo>
                    <a:pt x="68" y="41"/>
                  </a:lnTo>
                  <a:lnTo>
                    <a:pt x="78" y="52"/>
                  </a:lnTo>
                  <a:lnTo>
                    <a:pt x="90" y="63"/>
                  </a:lnTo>
                  <a:lnTo>
                    <a:pt x="103" y="73"/>
                  </a:lnTo>
                  <a:lnTo>
                    <a:pt x="113" y="82"/>
                  </a:lnTo>
                  <a:lnTo>
                    <a:pt x="128" y="92"/>
                  </a:lnTo>
                  <a:lnTo>
                    <a:pt x="144" y="104"/>
                  </a:lnTo>
                  <a:lnTo>
                    <a:pt x="159" y="114"/>
                  </a:lnTo>
                  <a:lnTo>
                    <a:pt x="175" y="124"/>
                  </a:lnTo>
                  <a:lnTo>
                    <a:pt x="193" y="135"/>
                  </a:lnTo>
                  <a:lnTo>
                    <a:pt x="209" y="144"/>
                  </a:lnTo>
                  <a:lnTo>
                    <a:pt x="227" y="152"/>
                  </a:lnTo>
                  <a:lnTo>
                    <a:pt x="206" y="166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5" name="Freeform 11"/>
            <p:cNvSpPr>
              <a:spLocks/>
            </p:cNvSpPr>
            <p:nvPr/>
          </p:nvSpPr>
          <p:spPr bwMode="auto">
            <a:xfrm>
              <a:off x="1614" y="684"/>
              <a:ext cx="201" cy="140"/>
            </a:xfrm>
            <a:custGeom>
              <a:avLst/>
              <a:gdLst>
                <a:gd name="T0" fmla="*/ 179 w 201"/>
                <a:gd name="T1" fmla="*/ 139 h 140"/>
                <a:gd name="T2" fmla="*/ 165 w 201"/>
                <a:gd name="T3" fmla="*/ 132 h 140"/>
                <a:gd name="T4" fmla="*/ 148 w 201"/>
                <a:gd name="T5" fmla="*/ 122 h 140"/>
                <a:gd name="T6" fmla="*/ 133 w 201"/>
                <a:gd name="T7" fmla="*/ 114 h 140"/>
                <a:gd name="T8" fmla="*/ 118 w 201"/>
                <a:gd name="T9" fmla="*/ 103 h 140"/>
                <a:gd name="T10" fmla="*/ 105 w 201"/>
                <a:gd name="T11" fmla="*/ 94 h 140"/>
                <a:gd name="T12" fmla="*/ 89 w 201"/>
                <a:gd name="T13" fmla="*/ 83 h 140"/>
                <a:gd name="T14" fmla="*/ 73 w 201"/>
                <a:gd name="T15" fmla="*/ 71 h 140"/>
                <a:gd name="T16" fmla="*/ 59 w 201"/>
                <a:gd name="T17" fmla="*/ 59 h 140"/>
                <a:gd name="T18" fmla="*/ 47 w 201"/>
                <a:gd name="T19" fmla="*/ 50 h 140"/>
                <a:gd name="T20" fmla="*/ 38 w 201"/>
                <a:gd name="T21" fmla="*/ 41 h 140"/>
                <a:gd name="T22" fmla="*/ 26 w 201"/>
                <a:gd name="T23" fmla="*/ 30 h 140"/>
                <a:gd name="T24" fmla="*/ 17 w 201"/>
                <a:gd name="T25" fmla="*/ 20 h 140"/>
                <a:gd name="T26" fmla="*/ 6 w 201"/>
                <a:gd name="T27" fmla="*/ 8 h 140"/>
                <a:gd name="T28" fmla="*/ 0 w 201"/>
                <a:gd name="T29" fmla="*/ 1 h 140"/>
                <a:gd name="T30" fmla="*/ 34 w 201"/>
                <a:gd name="T31" fmla="*/ 0 h 140"/>
                <a:gd name="T32" fmla="*/ 36 w 201"/>
                <a:gd name="T33" fmla="*/ 3 h 140"/>
                <a:gd name="T34" fmla="*/ 46 w 201"/>
                <a:gd name="T35" fmla="*/ 14 h 140"/>
                <a:gd name="T36" fmla="*/ 58 w 201"/>
                <a:gd name="T37" fmla="*/ 26 h 140"/>
                <a:gd name="T38" fmla="*/ 69 w 201"/>
                <a:gd name="T39" fmla="*/ 37 h 140"/>
                <a:gd name="T40" fmla="*/ 80 w 201"/>
                <a:gd name="T41" fmla="*/ 47 h 140"/>
                <a:gd name="T42" fmla="*/ 94 w 201"/>
                <a:gd name="T43" fmla="*/ 58 h 140"/>
                <a:gd name="T44" fmla="*/ 104 w 201"/>
                <a:gd name="T45" fmla="*/ 66 h 140"/>
                <a:gd name="T46" fmla="*/ 119 w 201"/>
                <a:gd name="T47" fmla="*/ 77 h 140"/>
                <a:gd name="T48" fmla="*/ 134 w 201"/>
                <a:gd name="T49" fmla="*/ 88 h 140"/>
                <a:gd name="T50" fmla="*/ 150 w 201"/>
                <a:gd name="T51" fmla="*/ 98 h 140"/>
                <a:gd name="T52" fmla="*/ 166 w 201"/>
                <a:gd name="T53" fmla="*/ 109 h 140"/>
                <a:gd name="T54" fmla="*/ 183 w 201"/>
                <a:gd name="T55" fmla="*/ 119 h 140"/>
                <a:gd name="T56" fmla="*/ 200 w 201"/>
                <a:gd name="T57" fmla="*/ 126 h 140"/>
                <a:gd name="T58" fmla="*/ 179 w 201"/>
                <a:gd name="T59" fmla="*/ 139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1"/>
                <a:gd name="T91" fmla="*/ 0 h 140"/>
                <a:gd name="T92" fmla="*/ 201 w 201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1" h="140">
                  <a:moveTo>
                    <a:pt x="179" y="139"/>
                  </a:moveTo>
                  <a:lnTo>
                    <a:pt x="165" y="132"/>
                  </a:lnTo>
                  <a:lnTo>
                    <a:pt x="148" y="122"/>
                  </a:lnTo>
                  <a:lnTo>
                    <a:pt x="133" y="114"/>
                  </a:lnTo>
                  <a:lnTo>
                    <a:pt x="118" y="103"/>
                  </a:lnTo>
                  <a:lnTo>
                    <a:pt x="105" y="94"/>
                  </a:lnTo>
                  <a:lnTo>
                    <a:pt x="89" y="83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47" y="50"/>
                  </a:lnTo>
                  <a:lnTo>
                    <a:pt x="38" y="41"/>
                  </a:lnTo>
                  <a:lnTo>
                    <a:pt x="26" y="30"/>
                  </a:lnTo>
                  <a:lnTo>
                    <a:pt x="17" y="20"/>
                  </a:lnTo>
                  <a:lnTo>
                    <a:pt x="6" y="8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6" y="3"/>
                  </a:lnTo>
                  <a:lnTo>
                    <a:pt x="46" y="14"/>
                  </a:lnTo>
                  <a:lnTo>
                    <a:pt x="58" y="26"/>
                  </a:lnTo>
                  <a:lnTo>
                    <a:pt x="69" y="37"/>
                  </a:lnTo>
                  <a:lnTo>
                    <a:pt x="80" y="47"/>
                  </a:lnTo>
                  <a:lnTo>
                    <a:pt x="94" y="58"/>
                  </a:lnTo>
                  <a:lnTo>
                    <a:pt x="104" y="66"/>
                  </a:lnTo>
                  <a:lnTo>
                    <a:pt x="119" y="77"/>
                  </a:lnTo>
                  <a:lnTo>
                    <a:pt x="134" y="88"/>
                  </a:lnTo>
                  <a:lnTo>
                    <a:pt x="150" y="98"/>
                  </a:lnTo>
                  <a:lnTo>
                    <a:pt x="166" y="109"/>
                  </a:lnTo>
                  <a:lnTo>
                    <a:pt x="183" y="119"/>
                  </a:lnTo>
                  <a:lnTo>
                    <a:pt x="200" y="126"/>
                  </a:lnTo>
                  <a:lnTo>
                    <a:pt x="179" y="139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6" name="Freeform 12"/>
            <p:cNvSpPr>
              <a:spLocks/>
            </p:cNvSpPr>
            <p:nvPr/>
          </p:nvSpPr>
          <p:spPr bwMode="auto">
            <a:xfrm>
              <a:off x="1684" y="680"/>
              <a:ext cx="170" cy="122"/>
            </a:xfrm>
            <a:custGeom>
              <a:avLst/>
              <a:gdLst>
                <a:gd name="T0" fmla="*/ 148 w 170"/>
                <a:gd name="T1" fmla="*/ 121 h 122"/>
                <a:gd name="T2" fmla="*/ 137 w 170"/>
                <a:gd name="T3" fmla="*/ 114 h 122"/>
                <a:gd name="T4" fmla="*/ 125 w 170"/>
                <a:gd name="T5" fmla="*/ 107 h 122"/>
                <a:gd name="T6" fmla="*/ 108 w 170"/>
                <a:gd name="T7" fmla="*/ 96 h 122"/>
                <a:gd name="T8" fmla="*/ 97 w 170"/>
                <a:gd name="T9" fmla="*/ 88 h 122"/>
                <a:gd name="T10" fmla="*/ 81 w 170"/>
                <a:gd name="T11" fmla="*/ 76 h 122"/>
                <a:gd name="T12" fmla="*/ 66 w 170"/>
                <a:gd name="T13" fmla="*/ 64 h 122"/>
                <a:gd name="T14" fmla="*/ 51 w 170"/>
                <a:gd name="T15" fmla="*/ 52 h 122"/>
                <a:gd name="T16" fmla="*/ 39 w 170"/>
                <a:gd name="T17" fmla="*/ 42 h 122"/>
                <a:gd name="T18" fmla="*/ 30 w 170"/>
                <a:gd name="T19" fmla="*/ 33 h 122"/>
                <a:gd name="T20" fmla="*/ 19 w 170"/>
                <a:gd name="T21" fmla="*/ 22 h 122"/>
                <a:gd name="T22" fmla="*/ 8 w 170"/>
                <a:gd name="T23" fmla="*/ 12 h 122"/>
                <a:gd name="T24" fmla="*/ 0 w 170"/>
                <a:gd name="T25" fmla="*/ 1 h 122"/>
                <a:gd name="T26" fmla="*/ 34 w 170"/>
                <a:gd name="T27" fmla="*/ 0 h 122"/>
                <a:gd name="T28" fmla="*/ 38 w 170"/>
                <a:gd name="T29" fmla="*/ 6 h 122"/>
                <a:gd name="T30" fmla="*/ 50 w 170"/>
                <a:gd name="T31" fmla="*/ 18 h 122"/>
                <a:gd name="T32" fmla="*/ 61 w 170"/>
                <a:gd name="T33" fmla="*/ 29 h 122"/>
                <a:gd name="T34" fmla="*/ 73 w 170"/>
                <a:gd name="T35" fmla="*/ 40 h 122"/>
                <a:gd name="T36" fmla="*/ 86 w 170"/>
                <a:gd name="T37" fmla="*/ 50 h 122"/>
                <a:gd name="T38" fmla="*/ 96 w 170"/>
                <a:gd name="T39" fmla="*/ 59 h 122"/>
                <a:gd name="T40" fmla="*/ 111 w 170"/>
                <a:gd name="T41" fmla="*/ 70 h 122"/>
                <a:gd name="T42" fmla="*/ 126 w 170"/>
                <a:gd name="T43" fmla="*/ 81 h 122"/>
                <a:gd name="T44" fmla="*/ 141 w 170"/>
                <a:gd name="T45" fmla="*/ 92 h 122"/>
                <a:gd name="T46" fmla="*/ 158 w 170"/>
                <a:gd name="T47" fmla="*/ 102 h 122"/>
                <a:gd name="T48" fmla="*/ 169 w 170"/>
                <a:gd name="T49" fmla="*/ 107 h 122"/>
                <a:gd name="T50" fmla="*/ 148 w 170"/>
                <a:gd name="T51" fmla="*/ 12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0"/>
                <a:gd name="T79" fmla="*/ 0 h 122"/>
                <a:gd name="T80" fmla="*/ 170 w 170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0" h="122">
                  <a:moveTo>
                    <a:pt x="148" y="121"/>
                  </a:moveTo>
                  <a:lnTo>
                    <a:pt x="137" y="114"/>
                  </a:lnTo>
                  <a:lnTo>
                    <a:pt x="125" y="107"/>
                  </a:lnTo>
                  <a:lnTo>
                    <a:pt x="108" y="96"/>
                  </a:lnTo>
                  <a:lnTo>
                    <a:pt x="97" y="88"/>
                  </a:lnTo>
                  <a:lnTo>
                    <a:pt x="81" y="76"/>
                  </a:lnTo>
                  <a:lnTo>
                    <a:pt x="66" y="64"/>
                  </a:lnTo>
                  <a:lnTo>
                    <a:pt x="51" y="52"/>
                  </a:lnTo>
                  <a:lnTo>
                    <a:pt x="39" y="42"/>
                  </a:lnTo>
                  <a:lnTo>
                    <a:pt x="30" y="33"/>
                  </a:lnTo>
                  <a:lnTo>
                    <a:pt x="19" y="22"/>
                  </a:lnTo>
                  <a:lnTo>
                    <a:pt x="8" y="12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8" y="6"/>
                  </a:lnTo>
                  <a:lnTo>
                    <a:pt x="50" y="18"/>
                  </a:lnTo>
                  <a:lnTo>
                    <a:pt x="61" y="29"/>
                  </a:lnTo>
                  <a:lnTo>
                    <a:pt x="73" y="40"/>
                  </a:lnTo>
                  <a:lnTo>
                    <a:pt x="86" y="50"/>
                  </a:lnTo>
                  <a:lnTo>
                    <a:pt x="96" y="59"/>
                  </a:lnTo>
                  <a:lnTo>
                    <a:pt x="111" y="70"/>
                  </a:lnTo>
                  <a:lnTo>
                    <a:pt x="126" y="81"/>
                  </a:lnTo>
                  <a:lnTo>
                    <a:pt x="141" y="92"/>
                  </a:lnTo>
                  <a:lnTo>
                    <a:pt x="158" y="102"/>
                  </a:lnTo>
                  <a:lnTo>
                    <a:pt x="169" y="107"/>
                  </a:lnTo>
                  <a:lnTo>
                    <a:pt x="148" y="121"/>
                  </a:lnTo>
                </a:path>
              </a:pathLst>
            </a:custGeom>
            <a:solidFill>
              <a:srgbClr val="E07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7" name="Freeform 13"/>
            <p:cNvSpPr>
              <a:spLocks/>
            </p:cNvSpPr>
            <p:nvPr/>
          </p:nvSpPr>
          <p:spPr bwMode="auto">
            <a:xfrm>
              <a:off x="1753" y="678"/>
              <a:ext cx="141" cy="94"/>
            </a:xfrm>
            <a:custGeom>
              <a:avLst/>
              <a:gdLst>
                <a:gd name="T0" fmla="*/ 120 w 141"/>
                <a:gd name="T1" fmla="*/ 93 h 94"/>
                <a:gd name="T2" fmla="*/ 107 w 141"/>
                <a:gd name="T3" fmla="*/ 85 h 94"/>
                <a:gd name="T4" fmla="*/ 95 w 141"/>
                <a:gd name="T5" fmla="*/ 77 h 94"/>
                <a:gd name="T6" fmla="*/ 82 w 141"/>
                <a:gd name="T7" fmla="*/ 68 h 94"/>
                <a:gd name="T8" fmla="*/ 66 w 141"/>
                <a:gd name="T9" fmla="*/ 56 h 94"/>
                <a:gd name="T10" fmla="*/ 51 w 141"/>
                <a:gd name="T11" fmla="*/ 45 h 94"/>
                <a:gd name="T12" fmla="*/ 36 w 141"/>
                <a:gd name="T13" fmla="*/ 32 h 94"/>
                <a:gd name="T14" fmla="*/ 25 w 141"/>
                <a:gd name="T15" fmla="*/ 23 h 94"/>
                <a:gd name="T16" fmla="*/ 15 w 141"/>
                <a:gd name="T17" fmla="*/ 14 h 94"/>
                <a:gd name="T18" fmla="*/ 5 w 141"/>
                <a:gd name="T19" fmla="*/ 6 h 94"/>
                <a:gd name="T20" fmla="*/ 0 w 141"/>
                <a:gd name="T21" fmla="*/ 1 h 94"/>
                <a:gd name="T22" fmla="*/ 37 w 141"/>
                <a:gd name="T23" fmla="*/ 0 h 94"/>
                <a:gd name="T24" fmla="*/ 47 w 141"/>
                <a:gd name="T25" fmla="*/ 10 h 94"/>
                <a:gd name="T26" fmla="*/ 58 w 141"/>
                <a:gd name="T27" fmla="*/ 20 h 94"/>
                <a:gd name="T28" fmla="*/ 71 w 141"/>
                <a:gd name="T29" fmla="*/ 31 h 94"/>
                <a:gd name="T30" fmla="*/ 81 w 141"/>
                <a:gd name="T31" fmla="*/ 40 h 94"/>
                <a:gd name="T32" fmla="*/ 96 w 141"/>
                <a:gd name="T33" fmla="*/ 52 h 94"/>
                <a:gd name="T34" fmla="*/ 111 w 141"/>
                <a:gd name="T35" fmla="*/ 62 h 94"/>
                <a:gd name="T36" fmla="*/ 127 w 141"/>
                <a:gd name="T37" fmla="*/ 72 h 94"/>
                <a:gd name="T38" fmla="*/ 140 w 141"/>
                <a:gd name="T39" fmla="*/ 79 h 94"/>
                <a:gd name="T40" fmla="*/ 120 w 141"/>
                <a:gd name="T41" fmla="*/ 93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1"/>
                <a:gd name="T64" fmla="*/ 0 h 94"/>
                <a:gd name="T65" fmla="*/ 141 w 141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1" h="94">
                  <a:moveTo>
                    <a:pt x="120" y="93"/>
                  </a:moveTo>
                  <a:lnTo>
                    <a:pt x="107" y="85"/>
                  </a:lnTo>
                  <a:lnTo>
                    <a:pt x="95" y="77"/>
                  </a:lnTo>
                  <a:lnTo>
                    <a:pt x="82" y="68"/>
                  </a:lnTo>
                  <a:lnTo>
                    <a:pt x="66" y="56"/>
                  </a:lnTo>
                  <a:lnTo>
                    <a:pt x="51" y="45"/>
                  </a:lnTo>
                  <a:lnTo>
                    <a:pt x="36" y="32"/>
                  </a:lnTo>
                  <a:lnTo>
                    <a:pt x="25" y="23"/>
                  </a:lnTo>
                  <a:lnTo>
                    <a:pt x="15" y="14"/>
                  </a:lnTo>
                  <a:lnTo>
                    <a:pt x="5" y="6"/>
                  </a:lnTo>
                  <a:lnTo>
                    <a:pt x="0" y="1"/>
                  </a:lnTo>
                  <a:lnTo>
                    <a:pt x="37" y="0"/>
                  </a:lnTo>
                  <a:lnTo>
                    <a:pt x="47" y="10"/>
                  </a:lnTo>
                  <a:lnTo>
                    <a:pt x="58" y="20"/>
                  </a:lnTo>
                  <a:lnTo>
                    <a:pt x="71" y="31"/>
                  </a:lnTo>
                  <a:lnTo>
                    <a:pt x="81" y="40"/>
                  </a:lnTo>
                  <a:lnTo>
                    <a:pt x="96" y="52"/>
                  </a:lnTo>
                  <a:lnTo>
                    <a:pt x="111" y="62"/>
                  </a:lnTo>
                  <a:lnTo>
                    <a:pt x="127" y="72"/>
                  </a:lnTo>
                  <a:lnTo>
                    <a:pt x="140" y="79"/>
                  </a:lnTo>
                  <a:lnTo>
                    <a:pt x="120" y="9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8" name="Freeform 14"/>
            <p:cNvSpPr>
              <a:spLocks/>
            </p:cNvSpPr>
            <p:nvPr/>
          </p:nvSpPr>
          <p:spPr bwMode="auto">
            <a:xfrm>
              <a:off x="1830" y="674"/>
              <a:ext cx="107" cy="70"/>
            </a:xfrm>
            <a:custGeom>
              <a:avLst/>
              <a:gdLst>
                <a:gd name="T0" fmla="*/ 86 w 107"/>
                <a:gd name="T1" fmla="*/ 69 h 70"/>
                <a:gd name="T2" fmla="*/ 67 w 107"/>
                <a:gd name="T3" fmla="*/ 57 h 70"/>
                <a:gd name="T4" fmla="*/ 51 w 107"/>
                <a:gd name="T5" fmla="*/ 46 h 70"/>
                <a:gd name="T6" fmla="*/ 36 w 107"/>
                <a:gd name="T7" fmla="*/ 34 h 70"/>
                <a:gd name="T8" fmla="*/ 21 w 107"/>
                <a:gd name="T9" fmla="*/ 22 h 70"/>
                <a:gd name="T10" fmla="*/ 10 w 107"/>
                <a:gd name="T11" fmla="*/ 12 h 70"/>
                <a:gd name="T12" fmla="*/ 0 w 107"/>
                <a:gd name="T13" fmla="*/ 1 h 70"/>
                <a:gd name="T14" fmla="*/ 33 w 107"/>
                <a:gd name="T15" fmla="*/ 0 h 70"/>
                <a:gd name="T16" fmla="*/ 43 w 107"/>
                <a:gd name="T17" fmla="*/ 9 h 70"/>
                <a:gd name="T18" fmla="*/ 56 w 107"/>
                <a:gd name="T19" fmla="*/ 20 h 70"/>
                <a:gd name="T20" fmla="*/ 66 w 107"/>
                <a:gd name="T21" fmla="*/ 29 h 70"/>
                <a:gd name="T22" fmla="*/ 83 w 107"/>
                <a:gd name="T23" fmla="*/ 41 h 70"/>
                <a:gd name="T24" fmla="*/ 96 w 107"/>
                <a:gd name="T25" fmla="*/ 51 h 70"/>
                <a:gd name="T26" fmla="*/ 106 w 107"/>
                <a:gd name="T27" fmla="*/ 55 h 70"/>
                <a:gd name="T28" fmla="*/ 86 w 107"/>
                <a:gd name="T29" fmla="*/ 69 h 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7"/>
                <a:gd name="T46" fmla="*/ 0 h 70"/>
                <a:gd name="T47" fmla="*/ 107 w 107"/>
                <a:gd name="T48" fmla="*/ 70 h 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7" h="70">
                  <a:moveTo>
                    <a:pt x="86" y="69"/>
                  </a:moveTo>
                  <a:lnTo>
                    <a:pt x="67" y="57"/>
                  </a:lnTo>
                  <a:lnTo>
                    <a:pt x="51" y="46"/>
                  </a:lnTo>
                  <a:lnTo>
                    <a:pt x="36" y="34"/>
                  </a:lnTo>
                  <a:lnTo>
                    <a:pt x="21" y="22"/>
                  </a:lnTo>
                  <a:lnTo>
                    <a:pt x="10" y="12"/>
                  </a:lnTo>
                  <a:lnTo>
                    <a:pt x="0" y="1"/>
                  </a:lnTo>
                  <a:lnTo>
                    <a:pt x="33" y="0"/>
                  </a:lnTo>
                  <a:lnTo>
                    <a:pt x="43" y="9"/>
                  </a:lnTo>
                  <a:lnTo>
                    <a:pt x="56" y="20"/>
                  </a:lnTo>
                  <a:lnTo>
                    <a:pt x="66" y="29"/>
                  </a:lnTo>
                  <a:lnTo>
                    <a:pt x="83" y="41"/>
                  </a:lnTo>
                  <a:lnTo>
                    <a:pt x="96" y="51"/>
                  </a:lnTo>
                  <a:lnTo>
                    <a:pt x="106" y="55"/>
                  </a:lnTo>
                  <a:lnTo>
                    <a:pt x="86" y="69"/>
                  </a:lnTo>
                </a:path>
              </a:pathLst>
            </a:custGeom>
            <a:solidFill>
              <a:srgbClr val="FFC08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9" name="Freeform 15"/>
            <p:cNvSpPr>
              <a:spLocks/>
            </p:cNvSpPr>
            <p:nvPr/>
          </p:nvSpPr>
          <p:spPr bwMode="auto">
            <a:xfrm>
              <a:off x="1898" y="671"/>
              <a:ext cx="76" cy="48"/>
            </a:xfrm>
            <a:custGeom>
              <a:avLst/>
              <a:gdLst>
                <a:gd name="T0" fmla="*/ 47 w 76"/>
                <a:gd name="T1" fmla="*/ 40 h 48"/>
                <a:gd name="T2" fmla="*/ 31 w 76"/>
                <a:gd name="T3" fmla="*/ 29 h 48"/>
                <a:gd name="T4" fmla="*/ 17 w 76"/>
                <a:gd name="T5" fmla="*/ 18 h 48"/>
                <a:gd name="T6" fmla="*/ 5 w 76"/>
                <a:gd name="T7" fmla="*/ 8 h 48"/>
                <a:gd name="T8" fmla="*/ 0 w 76"/>
                <a:gd name="T9" fmla="*/ 1 h 48"/>
                <a:gd name="T10" fmla="*/ 32 w 76"/>
                <a:gd name="T11" fmla="*/ 0 h 48"/>
                <a:gd name="T12" fmla="*/ 47 w 76"/>
                <a:gd name="T13" fmla="*/ 12 h 48"/>
                <a:gd name="T14" fmla="*/ 61 w 76"/>
                <a:gd name="T15" fmla="*/ 23 h 48"/>
                <a:gd name="T16" fmla="*/ 75 w 76"/>
                <a:gd name="T17" fmla="*/ 33 h 48"/>
                <a:gd name="T18" fmla="*/ 56 w 76"/>
                <a:gd name="T19" fmla="*/ 47 h 48"/>
                <a:gd name="T20" fmla="*/ 47 w 76"/>
                <a:gd name="T21" fmla="*/ 40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"/>
                <a:gd name="T34" fmla="*/ 0 h 48"/>
                <a:gd name="T35" fmla="*/ 76 w 76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" h="48">
                  <a:moveTo>
                    <a:pt x="47" y="40"/>
                  </a:moveTo>
                  <a:lnTo>
                    <a:pt x="31" y="29"/>
                  </a:lnTo>
                  <a:lnTo>
                    <a:pt x="17" y="18"/>
                  </a:lnTo>
                  <a:lnTo>
                    <a:pt x="5" y="8"/>
                  </a:lnTo>
                  <a:lnTo>
                    <a:pt x="0" y="1"/>
                  </a:lnTo>
                  <a:lnTo>
                    <a:pt x="32" y="0"/>
                  </a:lnTo>
                  <a:lnTo>
                    <a:pt x="47" y="12"/>
                  </a:lnTo>
                  <a:lnTo>
                    <a:pt x="61" y="23"/>
                  </a:lnTo>
                  <a:lnTo>
                    <a:pt x="75" y="33"/>
                  </a:lnTo>
                  <a:lnTo>
                    <a:pt x="56" y="47"/>
                  </a:lnTo>
                  <a:lnTo>
                    <a:pt x="47" y="40"/>
                  </a:lnTo>
                </a:path>
              </a:pathLst>
            </a:custGeom>
            <a:solidFill>
              <a:srgbClr val="FFE0C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7" name="Group 16"/>
          <p:cNvGrpSpPr>
            <a:grpSpLocks/>
          </p:cNvGrpSpPr>
          <p:nvPr/>
        </p:nvGrpSpPr>
        <p:grpSpPr bwMode="auto">
          <a:xfrm rot="6440965" flipV="1">
            <a:off x="6217444" y="2004367"/>
            <a:ext cx="1044575" cy="1071563"/>
            <a:chOff x="1316" y="671"/>
            <a:chExt cx="658" cy="270"/>
          </a:xfrm>
        </p:grpSpPr>
        <p:sp>
          <p:nvSpPr>
            <p:cNvPr id="8232" name="Freeform 7"/>
            <p:cNvSpPr>
              <a:spLocks/>
            </p:cNvSpPr>
            <p:nvPr/>
          </p:nvSpPr>
          <p:spPr bwMode="auto">
            <a:xfrm>
              <a:off x="1316" y="695"/>
              <a:ext cx="327" cy="245"/>
            </a:xfrm>
            <a:custGeom>
              <a:avLst/>
              <a:gdLst>
                <a:gd name="T0" fmla="*/ 306 w 327"/>
                <a:gd name="T1" fmla="*/ 244 h 245"/>
                <a:gd name="T2" fmla="*/ 295 w 327"/>
                <a:gd name="T3" fmla="*/ 239 h 245"/>
                <a:gd name="T4" fmla="*/ 277 w 327"/>
                <a:gd name="T5" fmla="*/ 232 h 245"/>
                <a:gd name="T6" fmla="*/ 261 w 327"/>
                <a:gd name="T7" fmla="*/ 225 h 245"/>
                <a:gd name="T8" fmla="*/ 245 w 327"/>
                <a:gd name="T9" fmla="*/ 218 h 245"/>
                <a:gd name="T10" fmla="*/ 230 w 327"/>
                <a:gd name="T11" fmla="*/ 211 h 245"/>
                <a:gd name="T12" fmla="*/ 214 w 327"/>
                <a:gd name="T13" fmla="*/ 202 h 245"/>
                <a:gd name="T14" fmla="*/ 198 w 327"/>
                <a:gd name="T15" fmla="*/ 194 h 245"/>
                <a:gd name="T16" fmla="*/ 180 w 327"/>
                <a:gd name="T17" fmla="*/ 183 h 245"/>
                <a:gd name="T18" fmla="*/ 165 w 327"/>
                <a:gd name="T19" fmla="*/ 175 h 245"/>
                <a:gd name="T20" fmla="*/ 150 w 327"/>
                <a:gd name="T21" fmla="*/ 164 h 245"/>
                <a:gd name="T22" fmla="*/ 136 w 327"/>
                <a:gd name="T23" fmla="*/ 156 h 245"/>
                <a:gd name="T24" fmla="*/ 120 w 327"/>
                <a:gd name="T25" fmla="*/ 144 h 245"/>
                <a:gd name="T26" fmla="*/ 106 w 327"/>
                <a:gd name="T27" fmla="*/ 132 h 245"/>
                <a:gd name="T28" fmla="*/ 90 w 327"/>
                <a:gd name="T29" fmla="*/ 120 h 245"/>
                <a:gd name="T30" fmla="*/ 79 w 327"/>
                <a:gd name="T31" fmla="*/ 111 h 245"/>
                <a:gd name="T32" fmla="*/ 70 w 327"/>
                <a:gd name="T33" fmla="*/ 102 h 245"/>
                <a:gd name="T34" fmla="*/ 58 w 327"/>
                <a:gd name="T35" fmla="*/ 91 h 245"/>
                <a:gd name="T36" fmla="*/ 48 w 327"/>
                <a:gd name="T37" fmla="*/ 80 h 245"/>
                <a:gd name="T38" fmla="*/ 38 w 327"/>
                <a:gd name="T39" fmla="*/ 69 h 245"/>
                <a:gd name="T40" fmla="*/ 29 w 327"/>
                <a:gd name="T41" fmla="*/ 58 h 245"/>
                <a:gd name="T42" fmla="*/ 21 w 327"/>
                <a:gd name="T43" fmla="*/ 47 h 245"/>
                <a:gd name="T44" fmla="*/ 14 w 327"/>
                <a:gd name="T45" fmla="*/ 37 h 245"/>
                <a:gd name="T46" fmla="*/ 9 w 327"/>
                <a:gd name="T47" fmla="*/ 26 h 245"/>
                <a:gd name="T48" fmla="*/ 4 w 327"/>
                <a:gd name="T49" fmla="*/ 15 h 245"/>
                <a:gd name="T50" fmla="*/ 0 w 327"/>
                <a:gd name="T51" fmla="*/ 4 h 245"/>
                <a:gd name="T52" fmla="*/ 0 w 327"/>
                <a:gd name="T53" fmla="*/ 1 h 245"/>
                <a:gd name="T54" fmla="*/ 35 w 327"/>
                <a:gd name="T55" fmla="*/ 0 h 245"/>
                <a:gd name="T56" fmla="*/ 35 w 327"/>
                <a:gd name="T57" fmla="*/ 9 h 245"/>
                <a:gd name="T58" fmla="*/ 38 w 327"/>
                <a:gd name="T59" fmla="*/ 19 h 245"/>
                <a:gd name="T60" fmla="*/ 44 w 327"/>
                <a:gd name="T61" fmla="*/ 29 h 245"/>
                <a:gd name="T62" fmla="*/ 51 w 327"/>
                <a:gd name="T63" fmla="*/ 40 h 245"/>
                <a:gd name="T64" fmla="*/ 59 w 327"/>
                <a:gd name="T65" fmla="*/ 53 h 245"/>
                <a:gd name="T66" fmla="*/ 68 w 327"/>
                <a:gd name="T67" fmla="*/ 64 h 245"/>
                <a:gd name="T68" fmla="*/ 77 w 327"/>
                <a:gd name="T69" fmla="*/ 74 h 245"/>
                <a:gd name="T70" fmla="*/ 89 w 327"/>
                <a:gd name="T71" fmla="*/ 87 h 245"/>
                <a:gd name="T72" fmla="*/ 101 w 327"/>
                <a:gd name="T73" fmla="*/ 98 h 245"/>
                <a:gd name="T74" fmla="*/ 113 w 327"/>
                <a:gd name="T75" fmla="*/ 108 h 245"/>
                <a:gd name="T76" fmla="*/ 126 w 327"/>
                <a:gd name="T77" fmla="*/ 119 h 245"/>
                <a:gd name="T78" fmla="*/ 136 w 327"/>
                <a:gd name="T79" fmla="*/ 127 h 245"/>
                <a:gd name="T80" fmla="*/ 151 w 327"/>
                <a:gd name="T81" fmla="*/ 138 h 245"/>
                <a:gd name="T82" fmla="*/ 167 w 327"/>
                <a:gd name="T83" fmla="*/ 149 h 245"/>
                <a:gd name="T84" fmla="*/ 182 w 327"/>
                <a:gd name="T85" fmla="*/ 159 h 245"/>
                <a:gd name="T86" fmla="*/ 198 w 327"/>
                <a:gd name="T87" fmla="*/ 170 h 245"/>
                <a:gd name="T88" fmla="*/ 216 w 327"/>
                <a:gd name="T89" fmla="*/ 180 h 245"/>
                <a:gd name="T90" fmla="*/ 233 w 327"/>
                <a:gd name="T91" fmla="*/ 189 h 245"/>
                <a:gd name="T92" fmla="*/ 251 w 327"/>
                <a:gd name="T93" fmla="*/ 199 h 245"/>
                <a:gd name="T94" fmla="*/ 268 w 327"/>
                <a:gd name="T95" fmla="*/ 207 h 245"/>
                <a:gd name="T96" fmla="*/ 289 w 327"/>
                <a:gd name="T97" fmla="*/ 216 h 245"/>
                <a:gd name="T98" fmla="*/ 307 w 327"/>
                <a:gd name="T99" fmla="*/ 223 h 245"/>
                <a:gd name="T100" fmla="*/ 326 w 327"/>
                <a:gd name="T101" fmla="*/ 229 h 245"/>
                <a:gd name="T102" fmla="*/ 306 w 327"/>
                <a:gd name="T103" fmla="*/ 244 h 2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7"/>
                <a:gd name="T157" fmla="*/ 0 h 245"/>
                <a:gd name="T158" fmla="*/ 327 w 327"/>
                <a:gd name="T159" fmla="*/ 245 h 2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7" h="245">
                  <a:moveTo>
                    <a:pt x="306" y="244"/>
                  </a:moveTo>
                  <a:lnTo>
                    <a:pt x="295" y="239"/>
                  </a:lnTo>
                  <a:lnTo>
                    <a:pt x="277" y="232"/>
                  </a:lnTo>
                  <a:lnTo>
                    <a:pt x="261" y="225"/>
                  </a:lnTo>
                  <a:lnTo>
                    <a:pt x="245" y="218"/>
                  </a:lnTo>
                  <a:lnTo>
                    <a:pt x="230" y="211"/>
                  </a:lnTo>
                  <a:lnTo>
                    <a:pt x="214" y="202"/>
                  </a:lnTo>
                  <a:lnTo>
                    <a:pt x="198" y="194"/>
                  </a:lnTo>
                  <a:lnTo>
                    <a:pt x="180" y="183"/>
                  </a:lnTo>
                  <a:lnTo>
                    <a:pt x="165" y="175"/>
                  </a:lnTo>
                  <a:lnTo>
                    <a:pt x="150" y="164"/>
                  </a:lnTo>
                  <a:lnTo>
                    <a:pt x="136" y="156"/>
                  </a:lnTo>
                  <a:lnTo>
                    <a:pt x="120" y="144"/>
                  </a:lnTo>
                  <a:lnTo>
                    <a:pt x="106" y="132"/>
                  </a:lnTo>
                  <a:lnTo>
                    <a:pt x="90" y="120"/>
                  </a:lnTo>
                  <a:lnTo>
                    <a:pt x="79" y="111"/>
                  </a:lnTo>
                  <a:lnTo>
                    <a:pt x="70" y="102"/>
                  </a:lnTo>
                  <a:lnTo>
                    <a:pt x="58" y="91"/>
                  </a:lnTo>
                  <a:lnTo>
                    <a:pt x="48" y="80"/>
                  </a:lnTo>
                  <a:lnTo>
                    <a:pt x="38" y="69"/>
                  </a:lnTo>
                  <a:lnTo>
                    <a:pt x="29" y="58"/>
                  </a:lnTo>
                  <a:lnTo>
                    <a:pt x="21" y="47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4" y="1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5" y="0"/>
                  </a:lnTo>
                  <a:lnTo>
                    <a:pt x="35" y="9"/>
                  </a:lnTo>
                  <a:lnTo>
                    <a:pt x="38" y="19"/>
                  </a:lnTo>
                  <a:lnTo>
                    <a:pt x="44" y="29"/>
                  </a:lnTo>
                  <a:lnTo>
                    <a:pt x="51" y="40"/>
                  </a:lnTo>
                  <a:lnTo>
                    <a:pt x="59" y="53"/>
                  </a:lnTo>
                  <a:lnTo>
                    <a:pt x="68" y="64"/>
                  </a:lnTo>
                  <a:lnTo>
                    <a:pt x="77" y="74"/>
                  </a:lnTo>
                  <a:lnTo>
                    <a:pt x="89" y="87"/>
                  </a:lnTo>
                  <a:lnTo>
                    <a:pt x="101" y="98"/>
                  </a:lnTo>
                  <a:lnTo>
                    <a:pt x="113" y="108"/>
                  </a:lnTo>
                  <a:lnTo>
                    <a:pt x="126" y="119"/>
                  </a:lnTo>
                  <a:lnTo>
                    <a:pt x="136" y="127"/>
                  </a:lnTo>
                  <a:lnTo>
                    <a:pt x="151" y="138"/>
                  </a:lnTo>
                  <a:lnTo>
                    <a:pt x="167" y="149"/>
                  </a:lnTo>
                  <a:lnTo>
                    <a:pt x="182" y="159"/>
                  </a:lnTo>
                  <a:lnTo>
                    <a:pt x="198" y="170"/>
                  </a:lnTo>
                  <a:lnTo>
                    <a:pt x="216" y="180"/>
                  </a:lnTo>
                  <a:lnTo>
                    <a:pt x="233" y="189"/>
                  </a:lnTo>
                  <a:lnTo>
                    <a:pt x="251" y="199"/>
                  </a:lnTo>
                  <a:lnTo>
                    <a:pt x="268" y="207"/>
                  </a:lnTo>
                  <a:lnTo>
                    <a:pt x="289" y="216"/>
                  </a:lnTo>
                  <a:lnTo>
                    <a:pt x="307" y="223"/>
                  </a:lnTo>
                  <a:lnTo>
                    <a:pt x="326" y="229"/>
                  </a:lnTo>
                  <a:lnTo>
                    <a:pt x="306" y="244"/>
                  </a:lnTo>
                </a:path>
              </a:pathLst>
            </a:custGeom>
            <a:solidFill>
              <a:srgbClr val="804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3" name="Freeform 8"/>
            <p:cNvSpPr>
              <a:spLocks/>
            </p:cNvSpPr>
            <p:nvPr/>
          </p:nvSpPr>
          <p:spPr bwMode="auto">
            <a:xfrm>
              <a:off x="1392" y="693"/>
              <a:ext cx="296" cy="217"/>
            </a:xfrm>
            <a:custGeom>
              <a:avLst/>
              <a:gdLst>
                <a:gd name="T0" fmla="*/ 273 w 296"/>
                <a:gd name="T1" fmla="*/ 216 h 217"/>
                <a:gd name="T2" fmla="*/ 255 w 296"/>
                <a:gd name="T3" fmla="*/ 208 h 217"/>
                <a:gd name="T4" fmla="*/ 240 w 296"/>
                <a:gd name="T5" fmla="*/ 201 h 217"/>
                <a:gd name="T6" fmla="*/ 224 w 296"/>
                <a:gd name="T7" fmla="*/ 194 h 217"/>
                <a:gd name="T8" fmla="*/ 208 w 296"/>
                <a:gd name="T9" fmla="*/ 186 h 217"/>
                <a:gd name="T10" fmla="*/ 192 w 296"/>
                <a:gd name="T11" fmla="*/ 177 h 217"/>
                <a:gd name="T12" fmla="*/ 174 w 296"/>
                <a:gd name="T13" fmla="*/ 167 h 217"/>
                <a:gd name="T14" fmla="*/ 159 w 296"/>
                <a:gd name="T15" fmla="*/ 158 h 217"/>
                <a:gd name="T16" fmla="*/ 144 w 296"/>
                <a:gd name="T17" fmla="*/ 148 h 217"/>
                <a:gd name="T18" fmla="*/ 130 w 296"/>
                <a:gd name="T19" fmla="*/ 139 h 217"/>
                <a:gd name="T20" fmla="*/ 115 w 296"/>
                <a:gd name="T21" fmla="*/ 128 h 217"/>
                <a:gd name="T22" fmla="*/ 100 w 296"/>
                <a:gd name="T23" fmla="*/ 116 h 217"/>
                <a:gd name="T24" fmla="*/ 84 w 296"/>
                <a:gd name="T25" fmla="*/ 103 h 217"/>
                <a:gd name="T26" fmla="*/ 73 w 296"/>
                <a:gd name="T27" fmla="*/ 94 h 217"/>
                <a:gd name="T28" fmla="*/ 63 w 296"/>
                <a:gd name="T29" fmla="*/ 85 h 217"/>
                <a:gd name="T30" fmla="*/ 52 w 296"/>
                <a:gd name="T31" fmla="*/ 74 h 217"/>
                <a:gd name="T32" fmla="*/ 42 w 296"/>
                <a:gd name="T33" fmla="*/ 64 h 217"/>
                <a:gd name="T34" fmla="*/ 32 w 296"/>
                <a:gd name="T35" fmla="*/ 52 h 217"/>
                <a:gd name="T36" fmla="*/ 23 w 296"/>
                <a:gd name="T37" fmla="*/ 41 h 217"/>
                <a:gd name="T38" fmla="*/ 15 w 296"/>
                <a:gd name="T39" fmla="*/ 30 h 217"/>
                <a:gd name="T40" fmla="*/ 9 w 296"/>
                <a:gd name="T41" fmla="*/ 20 h 217"/>
                <a:gd name="T42" fmla="*/ 3 w 296"/>
                <a:gd name="T43" fmla="*/ 9 h 217"/>
                <a:gd name="T44" fmla="*/ 0 w 296"/>
                <a:gd name="T45" fmla="*/ 1 h 217"/>
                <a:gd name="T46" fmla="*/ 34 w 296"/>
                <a:gd name="T47" fmla="*/ 0 h 217"/>
                <a:gd name="T48" fmla="*/ 33 w 296"/>
                <a:gd name="T49" fmla="*/ 3 h 217"/>
                <a:gd name="T50" fmla="*/ 37 w 296"/>
                <a:gd name="T51" fmla="*/ 13 h 217"/>
                <a:gd name="T52" fmla="*/ 45 w 296"/>
                <a:gd name="T53" fmla="*/ 24 h 217"/>
                <a:gd name="T54" fmla="*/ 53 w 296"/>
                <a:gd name="T55" fmla="*/ 36 h 217"/>
                <a:gd name="T56" fmla="*/ 62 w 296"/>
                <a:gd name="T57" fmla="*/ 47 h 217"/>
                <a:gd name="T58" fmla="*/ 71 w 296"/>
                <a:gd name="T59" fmla="*/ 58 h 217"/>
                <a:gd name="T60" fmla="*/ 83 w 296"/>
                <a:gd name="T61" fmla="*/ 70 h 217"/>
                <a:gd name="T62" fmla="*/ 95 w 296"/>
                <a:gd name="T63" fmla="*/ 81 h 217"/>
                <a:gd name="T64" fmla="*/ 107 w 296"/>
                <a:gd name="T65" fmla="*/ 92 h 217"/>
                <a:gd name="T66" fmla="*/ 120 w 296"/>
                <a:gd name="T67" fmla="*/ 102 h 217"/>
                <a:gd name="T68" fmla="*/ 130 w 296"/>
                <a:gd name="T69" fmla="*/ 111 h 217"/>
                <a:gd name="T70" fmla="*/ 145 w 296"/>
                <a:gd name="T71" fmla="*/ 121 h 217"/>
                <a:gd name="T72" fmla="*/ 161 w 296"/>
                <a:gd name="T73" fmla="*/ 133 h 217"/>
                <a:gd name="T74" fmla="*/ 176 w 296"/>
                <a:gd name="T75" fmla="*/ 143 h 217"/>
                <a:gd name="T76" fmla="*/ 192 w 296"/>
                <a:gd name="T77" fmla="*/ 153 h 217"/>
                <a:gd name="T78" fmla="*/ 210 w 296"/>
                <a:gd name="T79" fmla="*/ 163 h 217"/>
                <a:gd name="T80" fmla="*/ 227 w 296"/>
                <a:gd name="T81" fmla="*/ 173 h 217"/>
                <a:gd name="T82" fmla="*/ 245 w 296"/>
                <a:gd name="T83" fmla="*/ 182 h 217"/>
                <a:gd name="T84" fmla="*/ 262 w 296"/>
                <a:gd name="T85" fmla="*/ 190 h 217"/>
                <a:gd name="T86" fmla="*/ 283 w 296"/>
                <a:gd name="T87" fmla="*/ 199 h 217"/>
                <a:gd name="T88" fmla="*/ 295 w 296"/>
                <a:gd name="T89" fmla="*/ 203 h 217"/>
                <a:gd name="T90" fmla="*/ 273 w 296"/>
                <a:gd name="T91" fmla="*/ 216 h 2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6"/>
                <a:gd name="T139" fmla="*/ 0 h 217"/>
                <a:gd name="T140" fmla="*/ 296 w 296"/>
                <a:gd name="T141" fmla="*/ 217 h 2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6" h="217">
                  <a:moveTo>
                    <a:pt x="273" y="216"/>
                  </a:moveTo>
                  <a:lnTo>
                    <a:pt x="255" y="208"/>
                  </a:lnTo>
                  <a:lnTo>
                    <a:pt x="240" y="201"/>
                  </a:lnTo>
                  <a:lnTo>
                    <a:pt x="224" y="194"/>
                  </a:lnTo>
                  <a:lnTo>
                    <a:pt x="208" y="186"/>
                  </a:lnTo>
                  <a:lnTo>
                    <a:pt x="192" y="177"/>
                  </a:lnTo>
                  <a:lnTo>
                    <a:pt x="174" y="167"/>
                  </a:lnTo>
                  <a:lnTo>
                    <a:pt x="159" y="158"/>
                  </a:lnTo>
                  <a:lnTo>
                    <a:pt x="144" y="148"/>
                  </a:lnTo>
                  <a:lnTo>
                    <a:pt x="130" y="139"/>
                  </a:lnTo>
                  <a:lnTo>
                    <a:pt x="115" y="128"/>
                  </a:lnTo>
                  <a:lnTo>
                    <a:pt x="100" y="116"/>
                  </a:lnTo>
                  <a:lnTo>
                    <a:pt x="84" y="103"/>
                  </a:lnTo>
                  <a:lnTo>
                    <a:pt x="73" y="94"/>
                  </a:lnTo>
                  <a:lnTo>
                    <a:pt x="63" y="85"/>
                  </a:lnTo>
                  <a:lnTo>
                    <a:pt x="52" y="74"/>
                  </a:lnTo>
                  <a:lnTo>
                    <a:pt x="42" y="64"/>
                  </a:lnTo>
                  <a:lnTo>
                    <a:pt x="32" y="52"/>
                  </a:lnTo>
                  <a:lnTo>
                    <a:pt x="23" y="41"/>
                  </a:lnTo>
                  <a:lnTo>
                    <a:pt x="15" y="30"/>
                  </a:lnTo>
                  <a:lnTo>
                    <a:pt x="9" y="20"/>
                  </a:lnTo>
                  <a:lnTo>
                    <a:pt x="3" y="9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3" y="3"/>
                  </a:lnTo>
                  <a:lnTo>
                    <a:pt x="37" y="13"/>
                  </a:lnTo>
                  <a:lnTo>
                    <a:pt x="45" y="24"/>
                  </a:lnTo>
                  <a:lnTo>
                    <a:pt x="53" y="36"/>
                  </a:lnTo>
                  <a:lnTo>
                    <a:pt x="62" y="47"/>
                  </a:lnTo>
                  <a:lnTo>
                    <a:pt x="71" y="58"/>
                  </a:lnTo>
                  <a:lnTo>
                    <a:pt x="83" y="70"/>
                  </a:lnTo>
                  <a:lnTo>
                    <a:pt x="95" y="81"/>
                  </a:lnTo>
                  <a:lnTo>
                    <a:pt x="107" y="92"/>
                  </a:lnTo>
                  <a:lnTo>
                    <a:pt x="120" y="102"/>
                  </a:lnTo>
                  <a:lnTo>
                    <a:pt x="130" y="111"/>
                  </a:lnTo>
                  <a:lnTo>
                    <a:pt x="145" y="121"/>
                  </a:lnTo>
                  <a:lnTo>
                    <a:pt x="161" y="133"/>
                  </a:lnTo>
                  <a:lnTo>
                    <a:pt x="176" y="143"/>
                  </a:lnTo>
                  <a:lnTo>
                    <a:pt x="192" y="153"/>
                  </a:lnTo>
                  <a:lnTo>
                    <a:pt x="210" y="163"/>
                  </a:lnTo>
                  <a:lnTo>
                    <a:pt x="227" y="173"/>
                  </a:lnTo>
                  <a:lnTo>
                    <a:pt x="245" y="182"/>
                  </a:lnTo>
                  <a:lnTo>
                    <a:pt x="262" y="190"/>
                  </a:lnTo>
                  <a:lnTo>
                    <a:pt x="283" y="199"/>
                  </a:lnTo>
                  <a:lnTo>
                    <a:pt x="295" y="203"/>
                  </a:lnTo>
                  <a:lnTo>
                    <a:pt x="273" y="216"/>
                  </a:lnTo>
                </a:path>
              </a:pathLst>
            </a:custGeom>
            <a:solidFill>
              <a:srgbClr val="A05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4" name="Freeform 9"/>
            <p:cNvSpPr>
              <a:spLocks/>
            </p:cNvSpPr>
            <p:nvPr/>
          </p:nvSpPr>
          <p:spPr bwMode="auto">
            <a:xfrm>
              <a:off x="1468" y="689"/>
              <a:ext cx="260" cy="193"/>
            </a:xfrm>
            <a:custGeom>
              <a:avLst/>
              <a:gdLst>
                <a:gd name="T0" fmla="*/ 230 w 260"/>
                <a:gd name="T1" fmla="*/ 187 h 193"/>
                <a:gd name="T2" fmla="*/ 215 w 260"/>
                <a:gd name="T3" fmla="*/ 180 h 193"/>
                <a:gd name="T4" fmla="*/ 199 w 260"/>
                <a:gd name="T5" fmla="*/ 172 h 193"/>
                <a:gd name="T6" fmla="*/ 183 w 260"/>
                <a:gd name="T7" fmla="*/ 163 h 193"/>
                <a:gd name="T8" fmla="*/ 165 w 260"/>
                <a:gd name="T9" fmla="*/ 152 h 193"/>
                <a:gd name="T10" fmla="*/ 151 w 260"/>
                <a:gd name="T11" fmla="*/ 144 h 193"/>
                <a:gd name="T12" fmla="*/ 135 w 260"/>
                <a:gd name="T13" fmla="*/ 133 h 193"/>
                <a:gd name="T14" fmla="*/ 122 w 260"/>
                <a:gd name="T15" fmla="*/ 124 h 193"/>
                <a:gd name="T16" fmla="*/ 106 w 260"/>
                <a:gd name="T17" fmla="*/ 113 h 193"/>
                <a:gd name="T18" fmla="*/ 89 w 260"/>
                <a:gd name="T19" fmla="*/ 99 h 193"/>
                <a:gd name="T20" fmla="*/ 76 w 260"/>
                <a:gd name="T21" fmla="*/ 89 h 193"/>
                <a:gd name="T22" fmla="*/ 64 w 260"/>
                <a:gd name="T23" fmla="*/ 79 h 193"/>
                <a:gd name="T24" fmla="*/ 55 w 260"/>
                <a:gd name="T25" fmla="*/ 70 h 193"/>
                <a:gd name="T26" fmla="*/ 44 w 260"/>
                <a:gd name="T27" fmla="*/ 59 h 193"/>
                <a:gd name="T28" fmla="*/ 34 w 260"/>
                <a:gd name="T29" fmla="*/ 49 h 193"/>
                <a:gd name="T30" fmla="*/ 23 w 260"/>
                <a:gd name="T31" fmla="*/ 37 h 193"/>
                <a:gd name="T32" fmla="*/ 15 w 260"/>
                <a:gd name="T33" fmla="*/ 26 h 193"/>
                <a:gd name="T34" fmla="*/ 7 w 260"/>
                <a:gd name="T35" fmla="*/ 15 h 193"/>
                <a:gd name="T36" fmla="*/ 0 w 260"/>
                <a:gd name="T37" fmla="*/ 5 h 193"/>
                <a:gd name="T38" fmla="*/ 0 w 260"/>
                <a:gd name="T39" fmla="*/ 1 h 193"/>
                <a:gd name="T40" fmla="*/ 33 w 260"/>
                <a:gd name="T41" fmla="*/ 0 h 193"/>
                <a:gd name="T42" fmla="*/ 36 w 260"/>
                <a:gd name="T43" fmla="*/ 8 h 193"/>
                <a:gd name="T44" fmla="*/ 44 w 260"/>
                <a:gd name="T45" fmla="*/ 21 h 193"/>
                <a:gd name="T46" fmla="*/ 54 w 260"/>
                <a:gd name="T47" fmla="*/ 31 h 193"/>
                <a:gd name="T48" fmla="*/ 63 w 260"/>
                <a:gd name="T49" fmla="*/ 42 h 193"/>
                <a:gd name="T50" fmla="*/ 75 w 260"/>
                <a:gd name="T51" fmla="*/ 55 h 193"/>
                <a:gd name="T52" fmla="*/ 86 w 260"/>
                <a:gd name="T53" fmla="*/ 66 h 193"/>
                <a:gd name="T54" fmla="*/ 98 w 260"/>
                <a:gd name="T55" fmla="*/ 77 h 193"/>
                <a:gd name="T56" fmla="*/ 111 w 260"/>
                <a:gd name="T57" fmla="*/ 87 h 193"/>
                <a:gd name="T58" fmla="*/ 121 w 260"/>
                <a:gd name="T59" fmla="*/ 96 h 193"/>
                <a:gd name="T60" fmla="*/ 136 w 260"/>
                <a:gd name="T61" fmla="*/ 107 h 193"/>
                <a:gd name="T62" fmla="*/ 151 w 260"/>
                <a:gd name="T63" fmla="*/ 118 h 193"/>
                <a:gd name="T64" fmla="*/ 167 w 260"/>
                <a:gd name="T65" fmla="*/ 128 h 193"/>
                <a:gd name="T66" fmla="*/ 183 w 260"/>
                <a:gd name="T67" fmla="*/ 139 h 193"/>
                <a:gd name="T68" fmla="*/ 201 w 260"/>
                <a:gd name="T69" fmla="*/ 149 h 193"/>
                <a:gd name="T70" fmla="*/ 218 w 260"/>
                <a:gd name="T71" fmla="*/ 158 h 193"/>
                <a:gd name="T72" fmla="*/ 236 w 260"/>
                <a:gd name="T73" fmla="*/ 168 h 193"/>
                <a:gd name="T74" fmla="*/ 253 w 260"/>
                <a:gd name="T75" fmla="*/ 176 h 193"/>
                <a:gd name="T76" fmla="*/ 259 w 260"/>
                <a:gd name="T77" fmla="*/ 178 h 193"/>
                <a:gd name="T78" fmla="*/ 240 w 260"/>
                <a:gd name="T79" fmla="*/ 192 h 193"/>
                <a:gd name="T80" fmla="*/ 230 w 260"/>
                <a:gd name="T81" fmla="*/ 187 h 1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0"/>
                <a:gd name="T124" fmla="*/ 0 h 193"/>
                <a:gd name="T125" fmla="*/ 260 w 260"/>
                <a:gd name="T126" fmla="*/ 193 h 1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0" h="193">
                  <a:moveTo>
                    <a:pt x="230" y="187"/>
                  </a:moveTo>
                  <a:lnTo>
                    <a:pt x="215" y="180"/>
                  </a:lnTo>
                  <a:lnTo>
                    <a:pt x="199" y="172"/>
                  </a:lnTo>
                  <a:lnTo>
                    <a:pt x="183" y="163"/>
                  </a:lnTo>
                  <a:lnTo>
                    <a:pt x="165" y="152"/>
                  </a:lnTo>
                  <a:lnTo>
                    <a:pt x="151" y="144"/>
                  </a:lnTo>
                  <a:lnTo>
                    <a:pt x="135" y="133"/>
                  </a:lnTo>
                  <a:lnTo>
                    <a:pt x="122" y="124"/>
                  </a:lnTo>
                  <a:lnTo>
                    <a:pt x="106" y="113"/>
                  </a:lnTo>
                  <a:lnTo>
                    <a:pt x="89" y="99"/>
                  </a:lnTo>
                  <a:lnTo>
                    <a:pt x="76" y="89"/>
                  </a:lnTo>
                  <a:lnTo>
                    <a:pt x="64" y="79"/>
                  </a:lnTo>
                  <a:lnTo>
                    <a:pt x="55" y="70"/>
                  </a:lnTo>
                  <a:lnTo>
                    <a:pt x="44" y="59"/>
                  </a:lnTo>
                  <a:lnTo>
                    <a:pt x="34" y="49"/>
                  </a:lnTo>
                  <a:lnTo>
                    <a:pt x="23" y="37"/>
                  </a:lnTo>
                  <a:lnTo>
                    <a:pt x="15" y="26"/>
                  </a:lnTo>
                  <a:lnTo>
                    <a:pt x="7" y="15"/>
                  </a:lnTo>
                  <a:lnTo>
                    <a:pt x="0" y="5"/>
                  </a:lnTo>
                  <a:lnTo>
                    <a:pt x="0" y="1"/>
                  </a:lnTo>
                  <a:lnTo>
                    <a:pt x="33" y="0"/>
                  </a:lnTo>
                  <a:lnTo>
                    <a:pt x="36" y="8"/>
                  </a:lnTo>
                  <a:lnTo>
                    <a:pt x="44" y="21"/>
                  </a:lnTo>
                  <a:lnTo>
                    <a:pt x="54" y="31"/>
                  </a:lnTo>
                  <a:lnTo>
                    <a:pt x="63" y="42"/>
                  </a:lnTo>
                  <a:lnTo>
                    <a:pt x="75" y="55"/>
                  </a:lnTo>
                  <a:lnTo>
                    <a:pt x="86" y="66"/>
                  </a:lnTo>
                  <a:lnTo>
                    <a:pt x="98" y="77"/>
                  </a:lnTo>
                  <a:lnTo>
                    <a:pt x="111" y="87"/>
                  </a:lnTo>
                  <a:lnTo>
                    <a:pt x="121" y="96"/>
                  </a:lnTo>
                  <a:lnTo>
                    <a:pt x="136" y="107"/>
                  </a:lnTo>
                  <a:lnTo>
                    <a:pt x="151" y="118"/>
                  </a:lnTo>
                  <a:lnTo>
                    <a:pt x="167" y="128"/>
                  </a:lnTo>
                  <a:lnTo>
                    <a:pt x="183" y="139"/>
                  </a:lnTo>
                  <a:lnTo>
                    <a:pt x="201" y="149"/>
                  </a:lnTo>
                  <a:lnTo>
                    <a:pt x="218" y="158"/>
                  </a:lnTo>
                  <a:lnTo>
                    <a:pt x="236" y="168"/>
                  </a:lnTo>
                  <a:lnTo>
                    <a:pt x="253" y="176"/>
                  </a:lnTo>
                  <a:lnTo>
                    <a:pt x="259" y="178"/>
                  </a:lnTo>
                  <a:lnTo>
                    <a:pt x="240" y="192"/>
                  </a:lnTo>
                  <a:lnTo>
                    <a:pt x="230" y="187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5" name="Freeform 10"/>
            <p:cNvSpPr>
              <a:spLocks/>
            </p:cNvSpPr>
            <p:nvPr/>
          </p:nvSpPr>
          <p:spPr bwMode="auto">
            <a:xfrm>
              <a:off x="1541" y="687"/>
              <a:ext cx="228" cy="167"/>
            </a:xfrm>
            <a:custGeom>
              <a:avLst/>
              <a:gdLst>
                <a:gd name="T0" fmla="*/ 206 w 228"/>
                <a:gd name="T1" fmla="*/ 166 h 167"/>
                <a:gd name="T2" fmla="*/ 191 w 228"/>
                <a:gd name="T3" fmla="*/ 157 h 167"/>
                <a:gd name="T4" fmla="*/ 174 w 228"/>
                <a:gd name="T5" fmla="*/ 148 h 167"/>
                <a:gd name="T6" fmla="*/ 157 w 228"/>
                <a:gd name="T7" fmla="*/ 138 h 167"/>
                <a:gd name="T8" fmla="*/ 143 w 228"/>
                <a:gd name="T9" fmla="*/ 129 h 167"/>
                <a:gd name="T10" fmla="*/ 128 w 228"/>
                <a:gd name="T11" fmla="*/ 119 h 167"/>
                <a:gd name="T12" fmla="*/ 114 w 228"/>
                <a:gd name="T13" fmla="*/ 110 h 167"/>
                <a:gd name="T14" fmla="*/ 98 w 228"/>
                <a:gd name="T15" fmla="*/ 99 h 167"/>
                <a:gd name="T16" fmla="*/ 83 w 228"/>
                <a:gd name="T17" fmla="*/ 87 h 167"/>
                <a:gd name="T18" fmla="*/ 68 w 228"/>
                <a:gd name="T19" fmla="*/ 75 h 167"/>
                <a:gd name="T20" fmla="*/ 57 w 228"/>
                <a:gd name="T21" fmla="*/ 65 h 167"/>
                <a:gd name="T22" fmla="*/ 47 w 228"/>
                <a:gd name="T23" fmla="*/ 56 h 167"/>
                <a:gd name="T24" fmla="*/ 36 w 228"/>
                <a:gd name="T25" fmla="*/ 45 h 167"/>
                <a:gd name="T26" fmla="*/ 26 w 228"/>
                <a:gd name="T27" fmla="*/ 35 h 167"/>
                <a:gd name="T28" fmla="*/ 16 w 228"/>
                <a:gd name="T29" fmla="*/ 23 h 167"/>
                <a:gd name="T30" fmla="*/ 7 w 228"/>
                <a:gd name="T31" fmla="*/ 12 h 167"/>
                <a:gd name="T32" fmla="*/ 0 w 228"/>
                <a:gd name="T33" fmla="*/ 1 h 167"/>
                <a:gd name="T34" fmla="*/ 33 w 228"/>
                <a:gd name="T35" fmla="*/ 0 h 167"/>
                <a:gd name="T36" fmla="*/ 37 w 228"/>
                <a:gd name="T37" fmla="*/ 7 h 167"/>
                <a:gd name="T38" fmla="*/ 46 w 228"/>
                <a:gd name="T39" fmla="*/ 18 h 167"/>
                <a:gd name="T40" fmla="*/ 55 w 228"/>
                <a:gd name="T41" fmla="*/ 29 h 167"/>
                <a:gd name="T42" fmla="*/ 68 w 228"/>
                <a:gd name="T43" fmla="*/ 41 h 167"/>
                <a:gd name="T44" fmla="*/ 78 w 228"/>
                <a:gd name="T45" fmla="*/ 52 h 167"/>
                <a:gd name="T46" fmla="*/ 90 w 228"/>
                <a:gd name="T47" fmla="*/ 63 h 167"/>
                <a:gd name="T48" fmla="*/ 103 w 228"/>
                <a:gd name="T49" fmla="*/ 73 h 167"/>
                <a:gd name="T50" fmla="*/ 113 w 228"/>
                <a:gd name="T51" fmla="*/ 82 h 167"/>
                <a:gd name="T52" fmla="*/ 128 w 228"/>
                <a:gd name="T53" fmla="*/ 92 h 167"/>
                <a:gd name="T54" fmla="*/ 144 w 228"/>
                <a:gd name="T55" fmla="*/ 104 h 167"/>
                <a:gd name="T56" fmla="*/ 159 w 228"/>
                <a:gd name="T57" fmla="*/ 114 h 167"/>
                <a:gd name="T58" fmla="*/ 175 w 228"/>
                <a:gd name="T59" fmla="*/ 124 h 167"/>
                <a:gd name="T60" fmla="*/ 193 w 228"/>
                <a:gd name="T61" fmla="*/ 135 h 167"/>
                <a:gd name="T62" fmla="*/ 209 w 228"/>
                <a:gd name="T63" fmla="*/ 144 h 167"/>
                <a:gd name="T64" fmla="*/ 227 w 228"/>
                <a:gd name="T65" fmla="*/ 152 h 167"/>
                <a:gd name="T66" fmla="*/ 206 w 228"/>
                <a:gd name="T67" fmla="*/ 166 h 1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8"/>
                <a:gd name="T103" fmla="*/ 0 h 167"/>
                <a:gd name="T104" fmla="*/ 228 w 228"/>
                <a:gd name="T105" fmla="*/ 167 h 1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8" h="167">
                  <a:moveTo>
                    <a:pt x="206" y="166"/>
                  </a:moveTo>
                  <a:lnTo>
                    <a:pt x="191" y="157"/>
                  </a:lnTo>
                  <a:lnTo>
                    <a:pt x="174" y="148"/>
                  </a:lnTo>
                  <a:lnTo>
                    <a:pt x="157" y="138"/>
                  </a:lnTo>
                  <a:lnTo>
                    <a:pt x="143" y="129"/>
                  </a:lnTo>
                  <a:lnTo>
                    <a:pt x="128" y="119"/>
                  </a:lnTo>
                  <a:lnTo>
                    <a:pt x="114" y="110"/>
                  </a:lnTo>
                  <a:lnTo>
                    <a:pt x="98" y="99"/>
                  </a:lnTo>
                  <a:lnTo>
                    <a:pt x="83" y="87"/>
                  </a:lnTo>
                  <a:lnTo>
                    <a:pt x="68" y="75"/>
                  </a:lnTo>
                  <a:lnTo>
                    <a:pt x="57" y="65"/>
                  </a:lnTo>
                  <a:lnTo>
                    <a:pt x="47" y="56"/>
                  </a:lnTo>
                  <a:lnTo>
                    <a:pt x="36" y="45"/>
                  </a:lnTo>
                  <a:lnTo>
                    <a:pt x="26" y="35"/>
                  </a:lnTo>
                  <a:lnTo>
                    <a:pt x="16" y="23"/>
                  </a:lnTo>
                  <a:lnTo>
                    <a:pt x="7" y="12"/>
                  </a:lnTo>
                  <a:lnTo>
                    <a:pt x="0" y="1"/>
                  </a:lnTo>
                  <a:lnTo>
                    <a:pt x="33" y="0"/>
                  </a:lnTo>
                  <a:lnTo>
                    <a:pt x="37" y="7"/>
                  </a:lnTo>
                  <a:lnTo>
                    <a:pt x="46" y="18"/>
                  </a:lnTo>
                  <a:lnTo>
                    <a:pt x="55" y="29"/>
                  </a:lnTo>
                  <a:lnTo>
                    <a:pt x="68" y="41"/>
                  </a:lnTo>
                  <a:lnTo>
                    <a:pt x="78" y="52"/>
                  </a:lnTo>
                  <a:lnTo>
                    <a:pt x="90" y="63"/>
                  </a:lnTo>
                  <a:lnTo>
                    <a:pt x="103" y="73"/>
                  </a:lnTo>
                  <a:lnTo>
                    <a:pt x="113" y="82"/>
                  </a:lnTo>
                  <a:lnTo>
                    <a:pt x="128" y="92"/>
                  </a:lnTo>
                  <a:lnTo>
                    <a:pt x="144" y="104"/>
                  </a:lnTo>
                  <a:lnTo>
                    <a:pt x="159" y="114"/>
                  </a:lnTo>
                  <a:lnTo>
                    <a:pt x="175" y="124"/>
                  </a:lnTo>
                  <a:lnTo>
                    <a:pt x="193" y="135"/>
                  </a:lnTo>
                  <a:lnTo>
                    <a:pt x="209" y="144"/>
                  </a:lnTo>
                  <a:lnTo>
                    <a:pt x="227" y="152"/>
                  </a:lnTo>
                  <a:lnTo>
                    <a:pt x="206" y="166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6" name="Freeform 11"/>
            <p:cNvSpPr>
              <a:spLocks/>
            </p:cNvSpPr>
            <p:nvPr/>
          </p:nvSpPr>
          <p:spPr bwMode="auto">
            <a:xfrm>
              <a:off x="1614" y="684"/>
              <a:ext cx="201" cy="140"/>
            </a:xfrm>
            <a:custGeom>
              <a:avLst/>
              <a:gdLst>
                <a:gd name="T0" fmla="*/ 179 w 201"/>
                <a:gd name="T1" fmla="*/ 139 h 140"/>
                <a:gd name="T2" fmla="*/ 165 w 201"/>
                <a:gd name="T3" fmla="*/ 132 h 140"/>
                <a:gd name="T4" fmla="*/ 148 w 201"/>
                <a:gd name="T5" fmla="*/ 122 h 140"/>
                <a:gd name="T6" fmla="*/ 133 w 201"/>
                <a:gd name="T7" fmla="*/ 114 h 140"/>
                <a:gd name="T8" fmla="*/ 118 w 201"/>
                <a:gd name="T9" fmla="*/ 103 h 140"/>
                <a:gd name="T10" fmla="*/ 105 w 201"/>
                <a:gd name="T11" fmla="*/ 94 h 140"/>
                <a:gd name="T12" fmla="*/ 89 w 201"/>
                <a:gd name="T13" fmla="*/ 83 h 140"/>
                <a:gd name="T14" fmla="*/ 73 w 201"/>
                <a:gd name="T15" fmla="*/ 71 h 140"/>
                <a:gd name="T16" fmla="*/ 59 w 201"/>
                <a:gd name="T17" fmla="*/ 59 h 140"/>
                <a:gd name="T18" fmla="*/ 47 w 201"/>
                <a:gd name="T19" fmla="*/ 50 h 140"/>
                <a:gd name="T20" fmla="*/ 38 w 201"/>
                <a:gd name="T21" fmla="*/ 41 h 140"/>
                <a:gd name="T22" fmla="*/ 26 w 201"/>
                <a:gd name="T23" fmla="*/ 30 h 140"/>
                <a:gd name="T24" fmla="*/ 17 w 201"/>
                <a:gd name="T25" fmla="*/ 20 h 140"/>
                <a:gd name="T26" fmla="*/ 6 w 201"/>
                <a:gd name="T27" fmla="*/ 8 h 140"/>
                <a:gd name="T28" fmla="*/ 0 w 201"/>
                <a:gd name="T29" fmla="*/ 1 h 140"/>
                <a:gd name="T30" fmla="*/ 34 w 201"/>
                <a:gd name="T31" fmla="*/ 0 h 140"/>
                <a:gd name="T32" fmla="*/ 36 w 201"/>
                <a:gd name="T33" fmla="*/ 3 h 140"/>
                <a:gd name="T34" fmla="*/ 46 w 201"/>
                <a:gd name="T35" fmla="*/ 14 h 140"/>
                <a:gd name="T36" fmla="*/ 58 w 201"/>
                <a:gd name="T37" fmla="*/ 26 h 140"/>
                <a:gd name="T38" fmla="*/ 69 w 201"/>
                <a:gd name="T39" fmla="*/ 37 h 140"/>
                <a:gd name="T40" fmla="*/ 80 w 201"/>
                <a:gd name="T41" fmla="*/ 47 h 140"/>
                <a:gd name="T42" fmla="*/ 94 w 201"/>
                <a:gd name="T43" fmla="*/ 58 h 140"/>
                <a:gd name="T44" fmla="*/ 104 w 201"/>
                <a:gd name="T45" fmla="*/ 66 h 140"/>
                <a:gd name="T46" fmla="*/ 119 w 201"/>
                <a:gd name="T47" fmla="*/ 77 h 140"/>
                <a:gd name="T48" fmla="*/ 134 w 201"/>
                <a:gd name="T49" fmla="*/ 88 h 140"/>
                <a:gd name="T50" fmla="*/ 150 w 201"/>
                <a:gd name="T51" fmla="*/ 98 h 140"/>
                <a:gd name="T52" fmla="*/ 166 w 201"/>
                <a:gd name="T53" fmla="*/ 109 h 140"/>
                <a:gd name="T54" fmla="*/ 183 w 201"/>
                <a:gd name="T55" fmla="*/ 119 h 140"/>
                <a:gd name="T56" fmla="*/ 200 w 201"/>
                <a:gd name="T57" fmla="*/ 126 h 140"/>
                <a:gd name="T58" fmla="*/ 179 w 201"/>
                <a:gd name="T59" fmla="*/ 139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1"/>
                <a:gd name="T91" fmla="*/ 0 h 140"/>
                <a:gd name="T92" fmla="*/ 201 w 201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1" h="140">
                  <a:moveTo>
                    <a:pt x="179" y="139"/>
                  </a:moveTo>
                  <a:lnTo>
                    <a:pt x="165" y="132"/>
                  </a:lnTo>
                  <a:lnTo>
                    <a:pt x="148" y="122"/>
                  </a:lnTo>
                  <a:lnTo>
                    <a:pt x="133" y="114"/>
                  </a:lnTo>
                  <a:lnTo>
                    <a:pt x="118" y="103"/>
                  </a:lnTo>
                  <a:lnTo>
                    <a:pt x="105" y="94"/>
                  </a:lnTo>
                  <a:lnTo>
                    <a:pt x="89" y="83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47" y="50"/>
                  </a:lnTo>
                  <a:lnTo>
                    <a:pt x="38" y="41"/>
                  </a:lnTo>
                  <a:lnTo>
                    <a:pt x="26" y="30"/>
                  </a:lnTo>
                  <a:lnTo>
                    <a:pt x="17" y="20"/>
                  </a:lnTo>
                  <a:lnTo>
                    <a:pt x="6" y="8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6" y="3"/>
                  </a:lnTo>
                  <a:lnTo>
                    <a:pt x="46" y="14"/>
                  </a:lnTo>
                  <a:lnTo>
                    <a:pt x="58" y="26"/>
                  </a:lnTo>
                  <a:lnTo>
                    <a:pt x="69" y="37"/>
                  </a:lnTo>
                  <a:lnTo>
                    <a:pt x="80" y="47"/>
                  </a:lnTo>
                  <a:lnTo>
                    <a:pt x="94" y="58"/>
                  </a:lnTo>
                  <a:lnTo>
                    <a:pt x="104" y="66"/>
                  </a:lnTo>
                  <a:lnTo>
                    <a:pt x="119" y="77"/>
                  </a:lnTo>
                  <a:lnTo>
                    <a:pt x="134" y="88"/>
                  </a:lnTo>
                  <a:lnTo>
                    <a:pt x="150" y="98"/>
                  </a:lnTo>
                  <a:lnTo>
                    <a:pt x="166" y="109"/>
                  </a:lnTo>
                  <a:lnTo>
                    <a:pt x="183" y="119"/>
                  </a:lnTo>
                  <a:lnTo>
                    <a:pt x="200" y="126"/>
                  </a:lnTo>
                  <a:lnTo>
                    <a:pt x="179" y="139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7" name="Freeform 12"/>
            <p:cNvSpPr>
              <a:spLocks/>
            </p:cNvSpPr>
            <p:nvPr/>
          </p:nvSpPr>
          <p:spPr bwMode="auto">
            <a:xfrm>
              <a:off x="1682" y="679"/>
              <a:ext cx="170" cy="122"/>
            </a:xfrm>
            <a:custGeom>
              <a:avLst/>
              <a:gdLst>
                <a:gd name="T0" fmla="*/ 148 w 170"/>
                <a:gd name="T1" fmla="*/ 121 h 122"/>
                <a:gd name="T2" fmla="*/ 137 w 170"/>
                <a:gd name="T3" fmla="*/ 114 h 122"/>
                <a:gd name="T4" fmla="*/ 125 w 170"/>
                <a:gd name="T5" fmla="*/ 107 h 122"/>
                <a:gd name="T6" fmla="*/ 108 w 170"/>
                <a:gd name="T7" fmla="*/ 96 h 122"/>
                <a:gd name="T8" fmla="*/ 97 w 170"/>
                <a:gd name="T9" fmla="*/ 88 h 122"/>
                <a:gd name="T10" fmla="*/ 81 w 170"/>
                <a:gd name="T11" fmla="*/ 76 h 122"/>
                <a:gd name="T12" fmla="*/ 66 w 170"/>
                <a:gd name="T13" fmla="*/ 64 h 122"/>
                <a:gd name="T14" fmla="*/ 51 w 170"/>
                <a:gd name="T15" fmla="*/ 52 h 122"/>
                <a:gd name="T16" fmla="*/ 39 w 170"/>
                <a:gd name="T17" fmla="*/ 42 h 122"/>
                <a:gd name="T18" fmla="*/ 30 w 170"/>
                <a:gd name="T19" fmla="*/ 33 h 122"/>
                <a:gd name="T20" fmla="*/ 19 w 170"/>
                <a:gd name="T21" fmla="*/ 22 h 122"/>
                <a:gd name="T22" fmla="*/ 8 w 170"/>
                <a:gd name="T23" fmla="*/ 12 h 122"/>
                <a:gd name="T24" fmla="*/ 0 w 170"/>
                <a:gd name="T25" fmla="*/ 1 h 122"/>
                <a:gd name="T26" fmla="*/ 34 w 170"/>
                <a:gd name="T27" fmla="*/ 0 h 122"/>
                <a:gd name="T28" fmla="*/ 38 w 170"/>
                <a:gd name="T29" fmla="*/ 6 h 122"/>
                <a:gd name="T30" fmla="*/ 50 w 170"/>
                <a:gd name="T31" fmla="*/ 18 h 122"/>
                <a:gd name="T32" fmla="*/ 61 w 170"/>
                <a:gd name="T33" fmla="*/ 29 h 122"/>
                <a:gd name="T34" fmla="*/ 73 w 170"/>
                <a:gd name="T35" fmla="*/ 40 h 122"/>
                <a:gd name="T36" fmla="*/ 86 w 170"/>
                <a:gd name="T37" fmla="*/ 50 h 122"/>
                <a:gd name="T38" fmla="*/ 96 w 170"/>
                <a:gd name="T39" fmla="*/ 59 h 122"/>
                <a:gd name="T40" fmla="*/ 111 w 170"/>
                <a:gd name="T41" fmla="*/ 70 h 122"/>
                <a:gd name="T42" fmla="*/ 126 w 170"/>
                <a:gd name="T43" fmla="*/ 81 h 122"/>
                <a:gd name="T44" fmla="*/ 141 w 170"/>
                <a:gd name="T45" fmla="*/ 92 h 122"/>
                <a:gd name="T46" fmla="*/ 158 w 170"/>
                <a:gd name="T47" fmla="*/ 102 h 122"/>
                <a:gd name="T48" fmla="*/ 169 w 170"/>
                <a:gd name="T49" fmla="*/ 107 h 122"/>
                <a:gd name="T50" fmla="*/ 148 w 170"/>
                <a:gd name="T51" fmla="*/ 12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0"/>
                <a:gd name="T79" fmla="*/ 0 h 122"/>
                <a:gd name="T80" fmla="*/ 170 w 170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0" h="122">
                  <a:moveTo>
                    <a:pt x="148" y="121"/>
                  </a:moveTo>
                  <a:lnTo>
                    <a:pt x="137" y="114"/>
                  </a:lnTo>
                  <a:lnTo>
                    <a:pt x="125" y="107"/>
                  </a:lnTo>
                  <a:lnTo>
                    <a:pt x="108" y="96"/>
                  </a:lnTo>
                  <a:lnTo>
                    <a:pt x="97" y="88"/>
                  </a:lnTo>
                  <a:lnTo>
                    <a:pt x="81" y="76"/>
                  </a:lnTo>
                  <a:lnTo>
                    <a:pt x="66" y="64"/>
                  </a:lnTo>
                  <a:lnTo>
                    <a:pt x="51" y="52"/>
                  </a:lnTo>
                  <a:lnTo>
                    <a:pt x="39" y="42"/>
                  </a:lnTo>
                  <a:lnTo>
                    <a:pt x="30" y="33"/>
                  </a:lnTo>
                  <a:lnTo>
                    <a:pt x="19" y="22"/>
                  </a:lnTo>
                  <a:lnTo>
                    <a:pt x="8" y="12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8" y="6"/>
                  </a:lnTo>
                  <a:lnTo>
                    <a:pt x="50" y="18"/>
                  </a:lnTo>
                  <a:lnTo>
                    <a:pt x="61" y="29"/>
                  </a:lnTo>
                  <a:lnTo>
                    <a:pt x="73" y="40"/>
                  </a:lnTo>
                  <a:lnTo>
                    <a:pt x="86" y="50"/>
                  </a:lnTo>
                  <a:lnTo>
                    <a:pt x="96" y="59"/>
                  </a:lnTo>
                  <a:lnTo>
                    <a:pt x="111" y="70"/>
                  </a:lnTo>
                  <a:lnTo>
                    <a:pt x="126" y="81"/>
                  </a:lnTo>
                  <a:lnTo>
                    <a:pt x="141" y="92"/>
                  </a:lnTo>
                  <a:lnTo>
                    <a:pt x="158" y="102"/>
                  </a:lnTo>
                  <a:lnTo>
                    <a:pt x="169" y="107"/>
                  </a:lnTo>
                  <a:lnTo>
                    <a:pt x="148" y="121"/>
                  </a:lnTo>
                </a:path>
              </a:pathLst>
            </a:custGeom>
            <a:solidFill>
              <a:srgbClr val="E07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8" name="Freeform 13"/>
            <p:cNvSpPr>
              <a:spLocks/>
            </p:cNvSpPr>
            <p:nvPr/>
          </p:nvSpPr>
          <p:spPr bwMode="auto">
            <a:xfrm>
              <a:off x="1752" y="676"/>
              <a:ext cx="141" cy="94"/>
            </a:xfrm>
            <a:custGeom>
              <a:avLst/>
              <a:gdLst>
                <a:gd name="T0" fmla="*/ 120 w 141"/>
                <a:gd name="T1" fmla="*/ 93 h 94"/>
                <a:gd name="T2" fmla="*/ 107 w 141"/>
                <a:gd name="T3" fmla="*/ 85 h 94"/>
                <a:gd name="T4" fmla="*/ 95 w 141"/>
                <a:gd name="T5" fmla="*/ 77 h 94"/>
                <a:gd name="T6" fmla="*/ 82 w 141"/>
                <a:gd name="T7" fmla="*/ 68 h 94"/>
                <a:gd name="T8" fmla="*/ 66 w 141"/>
                <a:gd name="T9" fmla="*/ 56 h 94"/>
                <a:gd name="T10" fmla="*/ 51 w 141"/>
                <a:gd name="T11" fmla="*/ 45 h 94"/>
                <a:gd name="T12" fmla="*/ 36 w 141"/>
                <a:gd name="T13" fmla="*/ 32 h 94"/>
                <a:gd name="T14" fmla="*/ 25 w 141"/>
                <a:gd name="T15" fmla="*/ 23 h 94"/>
                <a:gd name="T16" fmla="*/ 15 w 141"/>
                <a:gd name="T17" fmla="*/ 14 h 94"/>
                <a:gd name="T18" fmla="*/ 5 w 141"/>
                <a:gd name="T19" fmla="*/ 6 h 94"/>
                <a:gd name="T20" fmla="*/ 0 w 141"/>
                <a:gd name="T21" fmla="*/ 1 h 94"/>
                <a:gd name="T22" fmla="*/ 37 w 141"/>
                <a:gd name="T23" fmla="*/ 0 h 94"/>
                <a:gd name="T24" fmla="*/ 47 w 141"/>
                <a:gd name="T25" fmla="*/ 10 h 94"/>
                <a:gd name="T26" fmla="*/ 58 w 141"/>
                <a:gd name="T27" fmla="*/ 20 h 94"/>
                <a:gd name="T28" fmla="*/ 71 w 141"/>
                <a:gd name="T29" fmla="*/ 31 h 94"/>
                <a:gd name="T30" fmla="*/ 81 w 141"/>
                <a:gd name="T31" fmla="*/ 40 h 94"/>
                <a:gd name="T32" fmla="*/ 96 w 141"/>
                <a:gd name="T33" fmla="*/ 52 h 94"/>
                <a:gd name="T34" fmla="*/ 111 w 141"/>
                <a:gd name="T35" fmla="*/ 62 h 94"/>
                <a:gd name="T36" fmla="*/ 127 w 141"/>
                <a:gd name="T37" fmla="*/ 72 h 94"/>
                <a:gd name="T38" fmla="*/ 140 w 141"/>
                <a:gd name="T39" fmla="*/ 79 h 94"/>
                <a:gd name="T40" fmla="*/ 120 w 141"/>
                <a:gd name="T41" fmla="*/ 93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1"/>
                <a:gd name="T64" fmla="*/ 0 h 94"/>
                <a:gd name="T65" fmla="*/ 141 w 141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1" h="94">
                  <a:moveTo>
                    <a:pt x="120" y="93"/>
                  </a:moveTo>
                  <a:lnTo>
                    <a:pt x="107" y="85"/>
                  </a:lnTo>
                  <a:lnTo>
                    <a:pt x="95" y="77"/>
                  </a:lnTo>
                  <a:lnTo>
                    <a:pt x="82" y="68"/>
                  </a:lnTo>
                  <a:lnTo>
                    <a:pt x="66" y="56"/>
                  </a:lnTo>
                  <a:lnTo>
                    <a:pt x="51" y="45"/>
                  </a:lnTo>
                  <a:lnTo>
                    <a:pt x="36" y="32"/>
                  </a:lnTo>
                  <a:lnTo>
                    <a:pt x="25" y="23"/>
                  </a:lnTo>
                  <a:lnTo>
                    <a:pt x="15" y="14"/>
                  </a:lnTo>
                  <a:lnTo>
                    <a:pt x="5" y="6"/>
                  </a:lnTo>
                  <a:lnTo>
                    <a:pt x="0" y="1"/>
                  </a:lnTo>
                  <a:lnTo>
                    <a:pt x="37" y="0"/>
                  </a:lnTo>
                  <a:lnTo>
                    <a:pt x="47" y="10"/>
                  </a:lnTo>
                  <a:lnTo>
                    <a:pt x="58" y="20"/>
                  </a:lnTo>
                  <a:lnTo>
                    <a:pt x="71" y="31"/>
                  </a:lnTo>
                  <a:lnTo>
                    <a:pt x="81" y="40"/>
                  </a:lnTo>
                  <a:lnTo>
                    <a:pt x="96" y="52"/>
                  </a:lnTo>
                  <a:lnTo>
                    <a:pt x="111" y="62"/>
                  </a:lnTo>
                  <a:lnTo>
                    <a:pt x="127" y="72"/>
                  </a:lnTo>
                  <a:lnTo>
                    <a:pt x="140" y="79"/>
                  </a:lnTo>
                  <a:lnTo>
                    <a:pt x="120" y="9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9" name="Freeform 14"/>
            <p:cNvSpPr>
              <a:spLocks/>
            </p:cNvSpPr>
            <p:nvPr/>
          </p:nvSpPr>
          <p:spPr bwMode="auto">
            <a:xfrm>
              <a:off x="1830" y="673"/>
              <a:ext cx="107" cy="70"/>
            </a:xfrm>
            <a:custGeom>
              <a:avLst/>
              <a:gdLst>
                <a:gd name="T0" fmla="*/ 86 w 107"/>
                <a:gd name="T1" fmla="*/ 69 h 70"/>
                <a:gd name="T2" fmla="*/ 67 w 107"/>
                <a:gd name="T3" fmla="*/ 57 h 70"/>
                <a:gd name="T4" fmla="*/ 51 w 107"/>
                <a:gd name="T5" fmla="*/ 46 h 70"/>
                <a:gd name="T6" fmla="*/ 36 w 107"/>
                <a:gd name="T7" fmla="*/ 34 h 70"/>
                <a:gd name="T8" fmla="*/ 21 w 107"/>
                <a:gd name="T9" fmla="*/ 22 h 70"/>
                <a:gd name="T10" fmla="*/ 10 w 107"/>
                <a:gd name="T11" fmla="*/ 12 h 70"/>
                <a:gd name="T12" fmla="*/ 0 w 107"/>
                <a:gd name="T13" fmla="*/ 1 h 70"/>
                <a:gd name="T14" fmla="*/ 33 w 107"/>
                <a:gd name="T15" fmla="*/ 0 h 70"/>
                <a:gd name="T16" fmla="*/ 43 w 107"/>
                <a:gd name="T17" fmla="*/ 9 h 70"/>
                <a:gd name="T18" fmla="*/ 56 w 107"/>
                <a:gd name="T19" fmla="*/ 20 h 70"/>
                <a:gd name="T20" fmla="*/ 66 w 107"/>
                <a:gd name="T21" fmla="*/ 29 h 70"/>
                <a:gd name="T22" fmla="*/ 83 w 107"/>
                <a:gd name="T23" fmla="*/ 41 h 70"/>
                <a:gd name="T24" fmla="*/ 96 w 107"/>
                <a:gd name="T25" fmla="*/ 51 h 70"/>
                <a:gd name="T26" fmla="*/ 106 w 107"/>
                <a:gd name="T27" fmla="*/ 55 h 70"/>
                <a:gd name="T28" fmla="*/ 86 w 107"/>
                <a:gd name="T29" fmla="*/ 69 h 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7"/>
                <a:gd name="T46" fmla="*/ 0 h 70"/>
                <a:gd name="T47" fmla="*/ 107 w 107"/>
                <a:gd name="T48" fmla="*/ 70 h 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7" h="70">
                  <a:moveTo>
                    <a:pt x="86" y="69"/>
                  </a:moveTo>
                  <a:lnTo>
                    <a:pt x="67" y="57"/>
                  </a:lnTo>
                  <a:lnTo>
                    <a:pt x="51" y="46"/>
                  </a:lnTo>
                  <a:lnTo>
                    <a:pt x="36" y="34"/>
                  </a:lnTo>
                  <a:lnTo>
                    <a:pt x="21" y="22"/>
                  </a:lnTo>
                  <a:lnTo>
                    <a:pt x="10" y="12"/>
                  </a:lnTo>
                  <a:lnTo>
                    <a:pt x="0" y="1"/>
                  </a:lnTo>
                  <a:lnTo>
                    <a:pt x="33" y="0"/>
                  </a:lnTo>
                  <a:lnTo>
                    <a:pt x="43" y="9"/>
                  </a:lnTo>
                  <a:lnTo>
                    <a:pt x="56" y="20"/>
                  </a:lnTo>
                  <a:lnTo>
                    <a:pt x="66" y="29"/>
                  </a:lnTo>
                  <a:lnTo>
                    <a:pt x="83" y="41"/>
                  </a:lnTo>
                  <a:lnTo>
                    <a:pt x="96" y="51"/>
                  </a:lnTo>
                  <a:lnTo>
                    <a:pt x="106" y="55"/>
                  </a:lnTo>
                  <a:lnTo>
                    <a:pt x="86" y="69"/>
                  </a:lnTo>
                </a:path>
              </a:pathLst>
            </a:custGeom>
            <a:solidFill>
              <a:srgbClr val="FFC08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40" name="Freeform 15"/>
            <p:cNvSpPr>
              <a:spLocks/>
            </p:cNvSpPr>
            <p:nvPr/>
          </p:nvSpPr>
          <p:spPr bwMode="auto">
            <a:xfrm>
              <a:off x="1898" y="671"/>
              <a:ext cx="76" cy="48"/>
            </a:xfrm>
            <a:custGeom>
              <a:avLst/>
              <a:gdLst>
                <a:gd name="T0" fmla="*/ 47 w 76"/>
                <a:gd name="T1" fmla="*/ 40 h 48"/>
                <a:gd name="T2" fmla="*/ 31 w 76"/>
                <a:gd name="T3" fmla="*/ 29 h 48"/>
                <a:gd name="T4" fmla="*/ 17 w 76"/>
                <a:gd name="T5" fmla="*/ 18 h 48"/>
                <a:gd name="T6" fmla="*/ 5 w 76"/>
                <a:gd name="T7" fmla="*/ 8 h 48"/>
                <a:gd name="T8" fmla="*/ 0 w 76"/>
                <a:gd name="T9" fmla="*/ 1 h 48"/>
                <a:gd name="T10" fmla="*/ 32 w 76"/>
                <a:gd name="T11" fmla="*/ 0 h 48"/>
                <a:gd name="T12" fmla="*/ 47 w 76"/>
                <a:gd name="T13" fmla="*/ 12 h 48"/>
                <a:gd name="T14" fmla="*/ 61 w 76"/>
                <a:gd name="T15" fmla="*/ 23 h 48"/>
                <a:gd name="T16" fmla="*/ 75 w 76"/>
                <a:gd name="T17" fmla="*/ 33 h 48"/>
                <a:gd name="T18" fmla="*/ 56 w 76"/>
                <a:gd name="T19" fmla="*/ 47 h 48"/>
                <a:gd name="T20" fmla="*/ 47 w 76"/>
                <a:gd name="T21" fmla="*/ 40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"/>
                <a:gd name="T34" fmla="*/ 0 h 48"/>
                <a:gd name="T35" fmla="*/ 76 w 76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" h="48">
                  <a:moveTo>
                    <a:pt x="47" y="40"/>
                  </a:moveTo>
                  <a:lnTo>
                    <a:pt x="31" y="29"/>
                  </a:lnTo>
                  <a:lnTo>
                    <a:pt x="17" y="18"/>
                  </a:lnTo>
                  <a:lnTo>
                    <a:pt x="5" y="8"/>
                  </a:lnTo>
                  <a:lnTo>
                    <a:pt x="0" y="1"/>
                  </a:lnTo>
                  <a:lnTo>
                    <a:pt x="32" y="0"/>
                  </a:lnTo>
                  <a:lnTo>
                    <a:pt x="47" y="12"/>
                  </a:lnTo>
                  <a:lnTo>
                    <a:pt x="61" y="23"/>
                  </a:lnTo>
                  <a:lnTo>
                    <a:pt x="75" y="33"/>
                  </a:lnTo>
                  <a:lnTo>
                    <a:pt x="56" y="47"/>
                  </a:lnTo>
                  <a:lnTo>
                    <a:pt x="47" y="40"/>
                  </a:lnTo>
                </a:path>
              </a:pathLst>
            </a:custGeom>
            <a:solidFill>
              <a:srgbClr val="FFE0C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grpSp>
        <p:nvGrpSpPr>
          <p:cNvPr id="8" name="Group 16"/>
          <p:cNvGrpSpPr>
            <a:grpSpLocks/>
          </p:cNvGrpSpPr>
          <p:nvPr/>
        </p:nvGrpSpPr>
        <p:grpSpPr bwMode="auto">
          <a:xfrm rot="3622986" flipV="1">
            <a:off x="3987006" y="1136005"/>
            <a:ext cx="1044575" cy="1071562"/>
            <a:chOff x="1316" y="671"/>
            <a:chExt cx="658" cy="270"/>
          </a:xfrm>
        </p:grpSpPr>
        <p:sp>
          <p:nvSpPr>
            <p:cNvPr id="8223" name="Freeform 7"/>
            <p:cNvSpPr>
              <a:spLocks/>
            </p:cNvSpPr>
            <p:nvPr/>
          </p:nvSpPr>
          <p:spPr bwMode="auto">
            <a:xfrm>
              <a:off x="1316" y="696"/>
              <a:ext cx="327" cy="245"/>
            </a:xfrm>
            <a:custGeom>
              <a:avLst/>
              <a:gdLst>
                <a:gd name="T0" fmla="*/ 306 w 327"/>
                <a:gd name="T1" fmla="*/ 244 h 245"/>
                <a:gd name="T2" fmla="*/ 295 w 327"/>
                <a:gd name="T3" fmla="*/ 239 h 245"/>
                <a:gd name="T4" fmla="*/ 277 w 327"/>
                <a:gd name="T5" fmla="*/ 232 h 245"/>
                <a:gd name="T6" fmla="*/ 261 w 327"/>
                <a:gd name="T7" fmla="*/ 225 h 245"/>
                <a:gd name="T8" fmla="*/ 245 w 327"/>
                <a:gd name="T9" fmla="*/ 218 h 245"/>
                <a:gd name="T10" fmla="*/ 230 w 327"/>
                <a:gd name="T11" fmla="*/ 211 h 245"/>
                <a:gd name="T12" fmla="*/ 214 w 327"/>
                <a:gd name="T13" fmla="*/ 202 h 245"/>
                <a:gd name="T14" fmla="*/ 198 w 327"/>
                <a:gd name="T15" fmla="*/ 194 h 245"/>
                <a:gd name="T16" fmla="*/ 180 w 327"/>
                <a:gd name="T17" fmla="*/ 183 h 245"/>
                <a:gd name="T18" fmla="*/ 165 w 327"/>
                <a:gd name="T19" fmla="*/ 175 h 245"/>
                <a:gd name="T20" fmla="*/ 150 w 327"/>
                <a:gd name="T21" fmla="*/ 164 h 245"/>
                <a:gd name="T22" fmla="*/ 136 w 327"/>
                <a:gd name="T23" fmla="*/ 156 h 245"/>
                <a:gd name="T24" fmla="*/ 120 w 327"/>
                <a:gd name="T25" fmla="*/ 144 h 245"/>
                <a:gd name="T26" fmla="*/ 106 w 327"/>
                <a:gd name="T27" fmla="*/ 132 h 245"/>
                <a:gd name="T28" fmla="*/ 90 w 327"/>
                <a:gd name="T29" fmla="*/ 120 h 245"/>
                <a:gd name="T30" fmla="*/ 79 w 327"/>
                <a:gd name="T31" fmla="*/ 111 h 245"/>
                <a:gd name="T32" fmla="*/ 70 w 327"/>
                <a:gd name="T33" fmla="*/ 102 h 245"/>
                <a:gd name="T34" fmla="*/ 58 w 327"/>
                <a:gd name="T35" fmla="*/ 91 h 245"/>
                <a:gd name="T36" fmla="*/ 48 w 327"/>
                <a:gd name="T37" fmla="*/ 80 h 245"/>
                <a:gd name="T38" fmla="*/ 38 w 327"/>
                <a:gd name="T39" fmla="*/ 69 h 245"/>
                <a:gd name="T40" fmla="*/ 29 w 327"/>
                <a:gd name="T41" fmla="*/ 58 h 245"/>
                <a:gd name="T42" fmla="*/ 21 w 327"/>
                <a:gd name="T43" fmla="*/ 47 h 245"/>
                <a:gd name="T44" fmla="*/ 14 w 327"/>
                <a:gd name="T45" fmla="*/ 37 h 245"/>
                <a:gd name="T46" fmla="*/ 9 w 327"/>
                <a:gd name="T47" fmla="*/ 26 h 245"/>
                <a:gd name="T48" fmla="*/ 4 w 327"/>
                <a:gd name="T49" fmla="*/ 15 h 245"/>
                <a:gd name="T50" fmla="*/ 0 w 327"/>
                <a:gd name="T51" fmla="*/ 4 h 245"/>
                <a:gd name="T52" fmla="*/ 0 w 327"/>
                <a:gd name="T53" fmla="*/ 1 h 245"/>
                <a:gd name="T54" fmla="*/ 35 w 327"/>
                <a:gd name="T55" fmla="*/ 0 h 245"/>
                <a:gd name="T56" fmla="*/ 35 w 327"/>
                <a:gd name="T57" fmla="*/ 9 h 245"/>
                <a:gd name="T58" fmla="*/ 38 w 327"/>
                <a:gd name="T59" fmla="*/ 19 h 245"/>
                <a:gd name="T60" fmla="*/ 44 w 327"/>
                <a:gd name="T61" fmla="*/ 29 h 245"/>
                <a:gd name="T62" fmla="*/ 51 w 327"/>
                <a:gd name="T63" fmla="*/ 40 h 245"/>
                <a:gd name="T64" fmla="*/ 59 w 327"/>
                <a:gd name="T65" fmla="*/ 53 h 245"/>
                <a:gd name="T66" fmla="*/ 68 w 327"/>
                <a:gd name="T67" fmla="*/ 64 h 245"/>
                <a:gd name="T68" fmla="*/ 77 w 327"/>
                <a:gd name="T69" fmla="*/ 74 h 245"/>
                <a:gd name="T70" fmla="*/ 89 w 327"/>
                <a:gd name="T71" fmla="*/ 87 h 245"/>
                <a:gd name="T72" fmla="*/ 101 w 327"/>
                <a:gd name="T73" fmla="*/ 98 h 245"/>
                <a:gd name="T74" fmla="*/ 113 w 327"/>
                <a:gd name="T75" fmla="*/ 108 h 245"/>
                <a:gd name="T76" fmla="*/ 126 w 327"/>
                <a:gd name="T77" fmla="*/ 119 h 245"/>
                <a:gd name="T78" fmla="*/ 136 w 327"/>
                <a:gd name="T79" fmla="*/ 127 h 245"/>
                <a:gd name="T80" fmla="*/ 151 w 327"/>
                <a:gd name="T81" fmla="*/ 138 h 245"/>
                <a:gd name="T82" fmla="*/ 167 w 327"/>
                <a:gd name="T83" fmla="*/ 149 h 245"/>
                <a:gd name="T84" fmla="*/ 182 w 327"/>
                <a:gd name="T85" fmla="*/ 159 h 245"/>
                <a:gd name="T86" fmla="*/ 198 w 327"/>
                <a:gd name="T87" fmla="*/ 170 h 245"/>
                <a:gd name="T88" fmla="*/ 216 w 327"/>
                <a:gd name="T89" fmla="*/ 180 h 245"/>
                <a:gd name="T90" fmla="*/ 233 w 327"/>
                <a:gd name="T91" fmla="*/ 189 h 245"/>
                <a:gd name="T92" fmla="*/ 251 w 327"/>
                <a:gd name="T93" fmla="*/ 199 h 245"/>
                <a:gd name="T94" fmla="*/ 268 w 327"/>
                <a:gd name="T95" fmla="*/ 207 h 245"/>
                <a:gd name="T96" fmla="*/ 289 w 327"/>
                <a:gd name="T97" fmla="*/ 216 h 245"/>
                <a:gd name="T98" fmla="*/ 307 w 327"/>
                <a:gd name="T99" fmla="*/ 223 h 245"/>
                <a:gd name="T100" fmla="*/ 326 w 327"/>
                <a:gd name="T101" fmla="*/ 229 h 245"/>
                <a:gd name="T102" fmla="*/ 306 w 327"/>
                <a:gd name="T103" fmla="*/ 244 h 245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w 327"/>
                <a:gd name="T157" fmla="*/ 0 h 245"/>
                <a:gd name="T158" fmla="*/ 327 w 327"/>
                <a:gd name="T159" fmla="*/ 245 h 245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T156" t="T157" r="T158" b="T159"/>
              <a:pathLst>
                <a:path w="327" h="245">
                  <a:moveTo>
                    <a:pt x="306" y="244"/>
                  </a:moveTo>
                  <a:lnTo>
                    <a:pt x="295" y="239"/>
                  </a:lnTo>
                  <a:lnTo>
                    <a:pt x="277" y="232"/>
                  </a:lnTo>
                  <a:lnTo>
                    <a:pt x="261" y="225"/>
                  </a:lnTo>
                  <a:lnTo>
                    <a:pt x="245" y="218"/>
                  </a:lnTo>
                  <a:lnTo>
                    <a:pt x="230" y="211"/>
                  </a:lnTo>
                  <a:lnTo>
                    <a:pt x="214" y="202"/>
                  </a:lnTo>
                  <a:lnTo>
                    <a:pt x="198" y="194"/>
                  </a:lnTo>
                  <a:lnTo>
                    <a:pt x="180" y="183"/>
                  </a:lnTo>
                  <a:lnTo>
                    <a:pt x="165" y="175"/>
                  </a:lnTo>
                  <a:lnTo>
                    <a:pt x="150" y="164"/>
                  </a:lnTo>
                  <a:lnTo>
                    <a:pt x="136" y="156"/>
                  </a:lnTo>
                  <a:lnTo>
                    <a:pt x="120" y="144"/>
                  </a:lnTo>
                  <a:lnTo>
                    <a:pt x="106" y="132"/>
                  </a:lnTo>
                  <a:lnTo>
                    <a:pt x="90" y="120"/>
                  </a:lnTo>
                  <a:lnTo>
                    <a:pt x="79" y="111"/>
                  </a:lnTo>
                  <a:lnTo>
                    <a:pt x="70" y="102"/>
                  </a:lnTo>
                  <a:lnTo>
                    <a:pt x="58" y="91"/>
                  </a:lnTo>
                  <a:lnTo>
                    <a:pt x="48" y="80"/>
                  </a:lnTo>
                  <a:lnTo>
                    <a:pt x="38" y="69"/>
                  </a:lnTo>
                  <a:lnTo>
                    <a:pt x="29" y="58"/>
                  </a:lnTo>
                  <a:lnTo>
                    <a:pt x="21" y="47"/>
                  </a:lnTo>
                  <a:lnTo>
                    <a:pt x="14" y="37"/>
                  </a:lnTo>
                  <a:lnTo>
                    <a:pt x="9" y="26"/>
                  </a:lnTo>
                  <a:lnTo>
                    <a:pt x="4" y="15"/>
                  </a:lnTo>
                  <a:lnTo>
                    <a:pt x="0" y="4"/>
                  </a:lnTo>
                  <a:lnTo>
                    <a:pt x="0" y="1"/>
                  </a:lnTo>
                  <a:lnTo>
                    <a:pt x="35" y="0"/>
                  </a:lnTo>
                  <a:lnTo>
                    <a:pt x="35" y="9"/>
                  </a:lnTo>
                  <a:lnTo>
                    <a:pt x="38" y="19"/>
                  </a:lnTo>
                  <a:lnTo>
                    <a:pt x="44" y="29"/>
                  </a:lnTo>
                  <a:lnTo>
                    <a:pt x="51" y="40"/>
                  </a:lnTo>
                  <a:lnTo>
                    <a:pt x="59" y="53"/>
                  </a:lnTo>
                  <a:lnTo>
                    <a:pt x="68" y="64"/>
                  </a:lnTo>
                  <a:lnTo>
                    <a:pt x="77" y="74"/>
                  </a:lnTo>
                  <a:lnTo>
                    <a:pt x="89" y="87"/>
                  </a:lnTo>
                  <a:lnTo>
                    <a:pt x="101" y="98"/>
                  </a:lnTo>
                  <a:lnTo>
                    <a:pt x="113" y="108"/>
                  </a:lnTo>
                  <a:lnTo>
                    <a:pt x="126" y="119"/>
                  </a:lnTo>
                  <a:lnTo>
                    <a:pt x="136" y="127"/>
                  </a:lnTo>
                  <a:lnTo>
                    <a:pt x="151" y="138"/>
                  </a:lnTo>
                  <a:lnTo>
                    <a:pt x="167" y="149"/>
                  </a:lnTo>
                  <a:lnTo>
                    <a:pt x="182" y="159"/>
                  </a:lnTo>
                  <a:lnTo>
                    <a:pt x="198" y="170"/>
                  </a:lnTo>
                  <a:lnTo>
                    <a:pt x="216" y="180"/>
                  </a:lnTo>
                  <a:lnTo>
                    <a:pt x="233" y="189"/>
                  </a:lnTo>
                  <a:lnTo>
                    <a:pt x="251" y="199"/>
                  </a:lnTo>
                  <a:lnTo>
                    <a:pt x="268" y="207"/>
                  </a:lnTo>
                  <a:lnTo>
                    <a:pt x="289" y="216"/>
                  </a:lnTo>
                  <a:lnTo>
                    <a:pt x="307" y="223"/>
                  </a:lnTo>
                  <a:lnTo>
                    <a:pt x="326" y="229"/>
                  </a:lnTo>
                  <a:lnTo>
                    <a:pt x="306" y="244"/>
                  </a:lnTo>
                </a:path>
              </a:pathLst>
            </a:custGeom>
            <a:solidFill>
              <a:srgbClr val="804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24" name="Freeform 8"/>
            <p:cNvSpPr>
              <a:spLocks/>
            </p:cNvSpPr>
            <p:nvPr/>
          </p:nvSpPr>
          <p:spPr bwMode="auto">
            <a:xfrm>
              <a:off x="1392" y="693"/>
              <a:ext cx="296" cy="217"/>
            </a:xfrm>
            <a:custGeom>
              <a:avLst/>
              <a:gdLst>
                <a:gd name="T0" fmla="*/ 273 w 296"/>
                <a:gd name="T1" fmla="*/ 216 h 217"/>
                <a:gd name="T2" fmla="*/ 255 w 296"/>
                <a:gd name="T3" fmla="*/ 208 h 217"/>
                <a:gd name="T4" fmla="*/ 240 w 296"/>
                <a:gd name="T5" fmla="*/ 201 h 217"/>
                <a:gd name="T6" fmla="*/ 224 w 296"/>
                <a:gd name="T7" fmla="*/ 194 h 217"/>
                <a:gd name="T8" fmla="*/ 208 w 296"/>
                <a:gd name="T9" fmla="*/ 186 h 217"/>
                <a:gd name="T10" fmla="*/ 192 w 296"/>
                <a:gd name="T11" fmla="*/ 177 h 217"/>
                <a:gd name="T12" fmla="*/ 174 w 296"/>
                <a:gd name="T13" fmla="*/ 167 h 217"/>
                <a:gd name="T14" fmla="*/ 159 w 296"/>
                <a:gd name="T15" fmla="*/ 158 h 217"/>
                <a:gd name="T16" fmla="*/ 144 w 296"/>
                <a:gd name="T17" fmla="*/ 148 h 217"/>
                <a:gd name="T18" fmla="*/ 130 w 296"/>
                <a:gd name="T19" fmla="*/ 139 h 217"/>
                <a:gd name="T20" fmla="*/ 115 w 296"/>
                <a:gd name="T21" fmla="*/ 128 h 217"/>
                <a:gd name="T22" fmla="*/ 100 w 296"/>
                <a:gd name="T23" fmla="*/ 116 h 217"/>
                <a:gd name="T24" fmla="*/ 84 w 296"/>
                <a:gd name="T25" fmla="*/ 103 h 217"/>
                <a:gd name="T26" fmla="*/ 73 w 296"/>
                <a:gd name="T27" fmla="*/ 94 h 217"/>
                <a:gd name="T28" fmla="*/ 63 w 296"/>
                <a:gd name="T29" fmla="*/ 85 h 217"/>
                <a:gd name="T30" fmla="*/ 52 w 296"/>
                <a:gd name="T31" fmla="*/ 74 h 217"/>
                <a:gd name="T32" fmla="*/ 42 w 296"/>
                <a:gd name="T33" fmla="*/ 64 h 217"/>
                <a:gd name="T34" fmla="*/ 32 w 296"/>
                <a:gd name="T35" fmla="*/ 52 h 217"/>
                <a:gd name="T36" fmla="*/ 23 w 296"/>
                <a:gd name="T37" fmla="*/ 41 h 217"/>
                <a:gd name="T38" fmla="*/ 15 w 296"/>
                <a:gd name="T39" fmla="*/ 30 h 217"/>
                <a:gd name="T40" fmla="*/ 9 w 296"/>
                <a:gd name="T41" fmla="*/ 20 h 217"/>
                <a:gd name="T42" fmla="*/ 3 w 296"/>
                <a:gd name="T43" fmla="*/ 9 h 217"/>
                <a:gd name="T44" fmla="*/ 0 w 296"/>
                <a:gd name="T45" fmla="*/ 1 h 217"/>
                <a:gd name="T46" fmla="*/ 34 w 296"/>
                <a:gd name="T47" fmla="*/ 0 h 217"/>
                <a:gd name="T48" fmla="*/ 33 w 296"/>
                <a:gd name="T49" fmla="*/ 3 h 217"/>
                <a:gd name="T50" fmla="*/ 37 w 296"/>
                <a:gd name="T51" fmla="*/ 13 h 217"/>
                <a:gd name="T52" fmla="*/ 45 w 296"/>
                <a:gd name="T53" fmla="*/ 24 h 217"/>
                <a:gd name="T54" fmla="*/ 53 w 296"/>
                <a:gd name="T55" fmla="*/ 36 h 217"/>
                <a:gd name="T56" fmla="*/ 62 w 296"/>
                <a:gd name="T57" fmla="*/ 47 h 217"/>
                <a:gd name="T58" fmla="*/ 71 w 296"/>
                <a:gd name="T59" fmla="*/ 58 h 217"/>
                <a:gd name="T60" fmla="*/ 83 w 296"/>
                <a:gd name="T61" fmla="*/ 70 h 217"/>
                <a:gd name="T62" fmla="*/ 95 w 296"/>
                <a:gd name="T63" fmla="*/ 81 h 217"/>
                <a:gd name="T64" fmla="*/ 107 w 296"/>
                <a:gd name="T65" fmla="*/ 92 h 217"/>
                <a:gd name="T66" fmla="*/ 120 w 296"/>
                <a:gd name="T67" fmla="*/ 102 h 217"/>
                <a:gd name="T68" fmla="*/ 130 w 296"/>
                <a:gd name="T69" fmla="*/ 111 h 217"/>
                <a:gd name="T70" fmla="*/ 145 w 296"/>
                <a:gd name="T71" fmla="*/ 121 h 217"/>
                <a:gd name="T72" fmla="*/ 161 w 296"/>
                <a:gd name="T73" fmla="*/ 133 h 217"/>
                <a:gd name="T74" fmla="*/ 176 w 296"/>
                <a:gd name="T75" fmla="*/ 143 h 217"/>
                <a:gd name="T76" fmla="*/ 192 w 296"/>
                <a:gd name="T77" fmla="*/ 153 h 217"/>
                <a:gd name="T78" fmla="*/ 210 w 296"/>
                <a:gd name="T79" fmla="*/ 163 h 217"/>
                <a:gd name="T80" fmla="*/ 227 w 296"/>
                <a:gd name="T81" fmla="*/ 173 h 217"/>
                <a:gd name="T82" fmla="*/ 245 w 296"/>
                <a:gd name="T83" fmla="*/ 182 h 217"/>
                <a:gd name="T84" fmla="*/ 262 w 296"/>
                <a:gd name="T85" fmla="*/ 190 h 217"/>
                <a:gd name="T86" fmla="*/ 283 w 296"/>
                <a:gd name="T87" fmla="*/ 199 h 217"/>
                <a:gd name="T88" fmla="*/ 295 w 296"/>
                <a:gd name="T89" fmla="*/ 203 h 217"/>
                <a:gd name="T90" fmla="*/ 273 w 296"/>
                <a:gd name="T91" fmla="*/ 216 h 217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w 296"/>
                <a:gd name="T139" fmla="*/ 0 h 217"/>
                <a:gd name="T140" fmla="*/ 296 w 296"/>
                <a:gd name="T141" fmla="*/ 217 h 217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T138" t="T139" r="T140" b="T141"/>
              <a:pathLst>
                <a:path w="296" h="217">
                  <a:moveTo>
                    <a:pt x="273" y="216"/>
                  </a:moveTo>
                  <a:lnTo>
                    <a:pt x="255" y="208"/>
                  </a:lnTo>
                  <a:lnTo>
                    <a:pt x="240" y="201"/>
                  </a:lnTo>
                  <a:lnTo>
                    <a:pt x="224" y="194"/>
                  </a:lnTo>
                  <a:lnTo>
                    <a:pt x="208" y="186"/>
                  </a:lnTo>
                  <a:lnTo>
                    <a:pt x="192" y="177"/>
                  </a:lnTo>
                  <a:lnTo>
                    <a:pt x="174" y="167"/>
                  </a:lnTo>
                  <a:lnTo>
                    <a:pt x="159" y="158"/>
                  </a:lnTo>
                  <a:lnTo>
                    <a:pt x="144" y="148"/>
                  </a:lnTo>
                  <a:lnTo>
                    <a:pt x="130" y="139"/>
                  </a:lnTo>
                  <a:lnTo>
                    <a:pt x="115" y="128"/>
                  </a:lnTo>
                  <a:lnTo>
                    <a:pt x="100" y="116"/>
                  </a:lnTo>
                  <a:lnTo>
                    <a:pt x="84" y="103"/>
                  </a:lnTo>
                  <a:lnTo>
                    <a:pt x="73" y="94"/>
                  </a:lnTo>
                  <a:lnTo>
                    <a:pt x="63" y="85"/>
                  </a:lnTo>
                  <a:lnTo>
                    <a:pt x="52" y="74"/>
                  </a:lnTo>
                  <a:lnTo>
                    <a:pt x="42" y="64"/>
                  </a:lnTo>
                  <a:lnTo>
                    <a:pt x="32" y="52"/>
                  </a:lnTo>
                  <a:lnTo>
                    <a:pt x="23" y="41"/>
                  </a:lnTo>
                  <a:lnTo>
                    <a:pt x="15" y="30"/>
                  </a:lnTo>
                  <a:lnTo>
                    <a:pt x="9" y="20"/>
                  </a:lnTo>
                  <a:lnTo>
                    <a:pt x="3" y="9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3" y="3"/>
                  </a:lnTo>
                  <a:lnTo>
                    <a:pt x="37" y="13"/>
                  </a:lnTo>
                  <a:lnTo>
                    <a:pt x="45" y="24"/>
                  </a:lnTo>
                  <a:lnTo>
                    <a:pt x="53" y="36"/>
                  </a:lnTo>
                  <a:lnTo>
                    <a:pt x="62" y="47"/>
                  </a:lnTo>
                  <a:lnTo>
                    <a:pt x="71" y="58"/>
                  </a:lnTo>
                  <a:lnTo>
                    <a:pt x="83" y="70"/>
                  </a:lnTo>
                  <a:lnTo>
                    <a:pt x="95" y="81"/>
                  </a:lnTo>
                  <a:lnTo>
                    <a:pt x="107" y="92"/>
                  </a:lnTo>
                  <a:lnTo>
                    <a:pt x="120" y="102"/>
                  </a:lnTo>
                  <a:lnTo>
                    <a:pt x="130" y="111"/>
                  </a:lnTo>
                  <a:lnTo>
                    <a:pt x="145" y="121"/>
                  </a:lnTo>
                  <a:lnTo>
                    <a:pt x="161" y="133"/>
                  </a:lnTo>
                  <a:lnTo>
                    <a:pt x="176" y="143"/>
                  </a:lnTo>
                  <a:lnTo>
                    <a:pt x="192" y="153"/>
                  </a:lnTo>
                  <a:lnTo>
                    <a:pt x="210" y="163"/>
                  </a:lnTo>
                  <a:lnTo>
                    <a:pt x="227" y="173"/>
                  </a:lnTo>
                  <a:lnTo>
                    <a:pt x="245" y="182"/>
                  </a:lnTo>
                  <a:lnTo>
                    <a:pt x="262" y="190"/>
                  </a:lnTo>
                  <a:lnTo>
                    <a:pt x="283" y="199"/>
                  </a:lnTo>
                  <a:lnTo>
                    <a:pt x="295" y="203"/>
                  </a:lnTo>
                  <a:lnTo>
                    <a:pt x="273" y="216"/>
                  </a:lnTo>
                </a:path>
              </a:pathLst>
            </a:custGeom>
            <a:solidFill>
              <a:srgbClr val="A05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25" name="Freeform 9"/>
            <p:cNvSpPr>
              <a:spLocks/>
            </p:cNvSpPr>
            <p:nvPr/>
          </p:nvSpPr>
          <p:spPr bwMode="auto">
            <a:xfrm>
              <a:off x="1470" y="689"/>
              <a:ext cx="260" cy="193"/>
            </a:xfrm>
            <a:custGeom>
              <a:avLst/>
              <a:gdLst>
                <a:gd name="T0" fmla="*/ 230 w 260"/>
                <a:gd name="T1" fmla="*/ 187 h 193"/>
                <a:gd name="T2" fmla="*/ 215 w 260"/>
                <a:gd name="T3" fmla="*/ 180 h 193"/>
                <a:gd name="T4" fmla="*/ 199 w 260"/>
                <a:gd name="T5" fmla="*/ 172 h 193"/>
                <a:gd name="T6" fmla="*/ 183 w 260"/>
                <a:gd name="T7" fmla="*/ 163 h 193"/>
                <a:gd name="T8" fmla="*/ 165 w 260"/>
                <a:gd name="T9" fmla="*/ 152 h 193"/>
                <a:gd name="T10" fmla="*/ 151 w 260"/>
                <a:gd name="T11" fmla="*/ 144 h 193"/>
                <a:gd name="T12" fmla="*/ 135 w 260"/>
                <a:gd name="T13" fmla="*/ 133 h 193"/>
                <a:gd name="T14" fmla="*/ 122 w 260"/>
                <a:gd name="T15" fmla="*/ 124 h 193"/>
                <a:gd name="T16" fmla="*/ 106 w 260"/>
                <a:gd name="T17" fmla="*/ 113 h 193"/>
                <a:gd name="T18" fmla="*/ 89 w 260"/>
                <a:gd name="T19" fmla="*/ 99 h 193"/>
                <a:gd name="T20" fmla="*/ 76 w 260"/>
                <a:gd name="T21" fmla="*/ 89 h 193"/>
                <a:gd name="T22" fmla="*/ 64 w 260"/>
                <a:gd name="T23" fmla="*/ 79 h 193"/>
                <a:gd name="T24" fmla="*/ 55 w 260"/>
                <a:gd name="T25" fmla="*/ 70 h 193"/>
                <a:gd name="T26" fmla="*/ 44 w 260"/>
                <a:gd name="T27" fmla="*/ 59 h 193"/>
                <a:gd name="T28" fmla="*/ 34 w 260"/>
                <a:gd name="T29" fmla="*/ 49 h 193"/>
                <a:gd name="T30" fmla="*/ 23 w 260"/>
                <a:gd name="T31" fmla="*/ 37 h 193"/>
                <a:gd name="T32" fmla="*/ 15 w 260"/>
                <a:gd name="T33" fmla="*/ 26 h 193"/>
                <a:gd name="T34" fmla="*/ 7 w 260"/>
                <a:gd name="T35" fmla="*/ 15 h 193"/>
                <a:gd name="T36" fmla="*/ 0 w 260"/>
                <a:gd name="T37" fmla="*/ 5 h 193"/>
                <a:gd name="T38" fmla="*/ 0 w 260"/>
                <a:gd name="T39" fmla="*/ 1 h 193"/>
                <a:gd name="T40" fmla="*/ 33 w 260"/>
                <a:gd name="T41" fmla="*/ 0 h 193"/>
                <a:gd name="T42" fmla="*/ 36 w 260"/>
                <a:gd name="T43" fmla="*/ 8 h 193"/>
                <a:gd name="T44" fmla="*/ 44 w 260"/>
                <a:gd name="T45" fmla="*/ 21 h 193"/>
                <a:gd name="T46" fmla="*/ 54 w 260"/>
                <a:gd name="T47" fmla="*/ 31 h 193"/>
                <a:gd name="T48" fmla="*/ 63 w 260"/>
                <a:gd name="T49" fmla="*/ 42 h 193"/>
                <a:gd name="T50" fmla="*/ 75 w 260"/>
                <a:gd name="T51" fmla="*/ 55 h 193"/>
                <a:gd name="T52" fmla="*/ 86 w 260"/>
                <a:gd name="T53" fmla="*/ 66 h 193"/>
                <a:gd name="T54" fmla="*/ 98 w 260"/>
                <a:gd name="T55" fmla="*/ 77 h 193"/>
                <a:gd name="T56" fmla="*/ 111 w 260"/>
                <a:gd name="T57" fmla="*/ 87 h 193"/>
                <a:gd name="T58" fmla="*/ 121 w 260"/>
                <a:gd name="T59" fmla="*/ 96 h 193"/>
                <a:gd name="T60" fmla="*/ 136 w 260"/>
                <a:gd name="T61" fmla="*/ 107 h 193"/>
                <a:gd name="T62" fmla="*/ 151 w 260"/>
                <a:gd name="T63" fmla="*/ 118 h 193"/>
                <a:gd name="T64" fmla="*/ 167 w 260"/>
                <a:gd name="T65" fmla="*/ 128 h 193"/>
                <a:gd name="T66" fmla="*/ 183 w 260"/>
                <a:gd name="T67" fmla="*/ 139 h 193"/>
                <a:gd name="T68" fmla="*/ 201 w 260"/>
                <a:gd name="T69" fmla="*/ 149 h 193"/>
                <a:gd name="T70" fmla="*/ 218 w 260"/>
                <a:gd name="T71" fmla="*/ 158 h 193"/>
                <a:gd name="T72" fmla="*/ 236 w 260"/>
                <a:gd name="T73" fmla="*/ 168 h 193"/>
                <a:gd name="T74" fmla="*/ 253 w 260"/>
                <a:gd name="T75" fmla="*/ 176 h 193"/>
                <a:gd name="T76" fmla="*/ 259 w 260"/>
                <a:gd name="T77" fmla="*/ 178 h 193"/>
                <a:gd name="T78" fmla="*/ 240 w 260"/>
                <a:gd name="T79" fmla="*/ 192 h 193"/>
                <a:gd name="T80" fmla="*/ 230 w 260"/>
                <a:gd name="T81" fmla="*/ 187 h 19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w 260"/>
                <a:gd name="T124" fmla="*/ 0 h 193"/>
                <a:gd name="T125" fmla="*/ 260 w 260"/>
                <a:gd name="T126" fmla="*/ 193 h 193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T123" t="T124" r="T125" b="T126"/>
              <a:pathLst>
                <a:path w="260" h="193">
                  <a:moveTo>
                    <a:pt x="230" y="187"/>
                  </a:moveTo>
                  <a:lnTo>
                    <a:pt x="215" y="180"/>
                  </a:lnTo>
                  <a:lnTo>
                    <a:pt x="199" y="172"/>
                  </a:lnTo>
                  <a:lnTo>
                    <a:pt x="183" y="163"/>
                  </a:lnTo>
                  <a:lnTo>
                    <a:pt x="165" y="152"/>
                  </a:lnTo>
                  <a:lnTo>
                    <a:pt x="151" y="144"/>
                  </a:lnTo>
                  <a:lnTo>
                    <a:pt x="135" y="133"/>
                  </a:lnTo>
                  <a:lnTo>
                    <a:pt x="122" y="124"/>
                  </a:lnTo>
                  <a:lnTo>
                    <a:pt x="106" y="113"/>
                  </a:lnTo>
                  <a:lnTo>
                    <a:pt x="89" y="99"/>
                  </a:lnTo>
                  <a:lnTo>
                    <a:pt x="76" y="89"/>
                  </a:lnTo>
                  <a:lnTo>
                    <a:pt x="64" y="79"/>
                  </a:lnTo>
                  <a:lnTo>
                    <a:pt x="55" y="70"/>
                  </a:lnTo>
                  <a:lnTo>
                    <a:pt x="44" y="59"/>
                  </a:lnTo>
                  <a:lnTo>
                    <a:pt x="34" y="49"/>
                  </a:lnTo>
                  <a:lnTo>
                    <a:pt x="23" y="37"/>
                  </a:lnTo>
                  <a:lnTo>
                    <a:pt x="15" y="26"/>
                  </a:lnTo>
                  <a:lnTo>
                    <a:pt x="7" y="15"/>
                  </a:lnTo>
                  <a:lnTo>
                    <a:pt x="0" y="5"/>
                  </a:lnTo>
                  <a:lnTo>
                    <a:pt x="0" y="1"/>
                  </a:lnTo>
                  <a:lnTo>
                    <a:pt x="33" y="0"/>
                  </a:lnTo>
                  <a:lnTo>
                    <a:pt x="36" y="8"/>
                  </a:lnTo>
                  <a:lnTo>
                    <a:pt x="44" y="21"/>
                  </a:lnTo>
                  <a:lnTo>
                    <a:pt x="54" y="31"/>
                  </a:lnTo>
                  <a:lnTo>
                    <a:pt x="63" y="42"/>
                  </a:lnTo>
                  <a:lnTo>
                    <a:pt x="75" y="55"/>
                  </a:lnTo>
                  <a:lnTo>
                    <a:pt x="86" y="66"/>
                  </a:lnTo>
                  <a:lnTo>
                    <a:pt x="98" y="77"/>
                  </a:lnTo>
                  <a:lnTo>
                    <a:pt x="111" y="87"/>
                  </a:lnTo>
                  <a:lnTo>
                    <a:pt x="121" y="96"/>
                  </a:lnTo>
                  <a:lnTo>
                    <a:pt x="136" y="107"/>
                  </a:lnTo>
                  <a:lnTo>
                    <a:pt x="151" y="118"/>
                  </a:lnTo>
                  <a:lnTo>
                    <a:pt x="167" y="128"/>
                  </a:lnTo>
                  <a:lnTo>
                    <a:pt x="183" y="139"/>
                  </a:lnTo>
                  <a:lnTo>
                    <a:pt x="201" y="149"/>
                  </a:lnTo>
                  <a:lnTo>
                    <a:pt x="218" y="158"/>
                  </a:lnTo>
                  <a:lnTo>
                    <a:pt x="236" y="168"/>
                  </a:lnTo>
                  <a:lnTo>
                    <a:pt x="253" y="176"/>
                  </a:lnTo>
                  <a:lnTo>
                    <a:pt x="259" y="178"/>
                  </a:lnTo>
                  <a:lnTo>
                    <a:pt x="240" y="192"/>
                  </a:lnTo>
                  <a:lnTo>
                    <a:pt x="230" y="187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26" name="Freeform 10"/>
            <p:cNvSpPr>
              <a:spLocks/>
            </p:cNvSpPr>
            <p:nvPr/>
          </p:nvSpPr>
          <p:spPr bwMode="auto">
            <a:xfrm>
              <a:off x="1540" y="687"/>
              <a:ext cx="228" cy="167"/>
            </a:xfrm>
            <a:custGeom>
              <a:avLst/>
              <a:gdLst>
                <a:gd name="T0" fmla="*/ 206 w 228"/>
                <a:gd name="T1" fmla="*/ 166 h 167"/>
                <a:gd name="T2" fmla="*/ 191 w 228"/>
                <a:gd name="T3" fmla="*/ 157 h 167"/>
                <a:gd name="T4" fmla="*/ 174 w 228"/>
                <a:gd name="T5" fmla="*/ 148 h 167"/>
                <a:gd name="T6" fmla="*/ 157 w 228"/>
                <a:gd name="T7" fmla="*/ 138 h 167"/>
                <a:gd name="T8" fmla="*/ 143 w 228"/>
                <a:gd name="T9" fmla="*/ 129 h 167"/>
                <a:gd name="T10" fmla="*/ 128 w 228"/>
                <a:gd name="T11" fmla="*/ 119 h 167"/>
                <a:gd name="T12" fmla="*/ 114 w 228"/>
                <a:gd name="T13" fmla="*/ 110 h 167"/>
                <a:gd name="T14" fmla="*/ 98 w 228"/>
                <a:gd name="T15" fmla="*/ 99 h 167"/>
                <a:gd name="T16" fmla="*/ 83 w 228"/>
                <a:gd name="T17" fmla="*/ 87 h 167"/>
                <a:gd name="T18" fmla="*/ 68 w 228"/>
                <a:gd name="T19" fmla="*/ 75 h 167"/>
                <a:gd name="T20" fmla="*/ 57 w 228"/>
                <a:gd name="T21" fmla="*/ 65 h 167"/>
                <a:gd name="T22" fmla="*/ 47 w 228"/>
                <a:gd name="T23" fmla="*/ 56 h 167"/>
                <a:gd name="T24" fmla="*/ 36 w 228"/>
                <a:gd name="T25" fmla="*/ 45 h 167"/>
                <a:gd name="T26" fmla="*/ 26 w 228"/>
                <a:gd name="T27" fmla="*/ 35 h 167"/>
                <a:gd name="T28" fmla="*/ 16 w 228"/>
                <a:gd name="T29" fmla="*/ 23 h 167"/>
                <a:gd name="T30" fmla="*/ 7 w 228"/>
                <a:gd name="T31" fmla="*/ 12 h 167"/>
                <a:gd name="T32" fmla="*/ 0 w 228"/>
                <a:gd name="T33" fmla="*/ 1 h 167"/>
                <a:gd name="T34" fmla="*/ 33 w 228"/>
                <a:gd name="T35" fmla="*/ 0 h 167"/>
                <a:gd name="T36" fmla="*/ 37 w 228"/>
                <a:gd name="T37" fmla="*/ 7 h 167"/>
                <a:gd name="T38" fmla="*/ 46 w 228"/>
                <a:gd name="T39" fmla="*/ 18 h 167"/>
                <a:gd name="T40" fmla="*/ 55 w 228"/>
                <a:gd name="T41" fmla="*/ 29 h 167"/>
                <a:gd name="T42" fmla="*/ 68 w 228"/>
                <a:gd name="T43" fmla="*/ 41 h 167"/>
                <a:gd name="T44" fmla="*/ 78 w 228"/>
                <a:gd name="T45" fmla="*/ 52 h 167"/>
                <a:gd name="T46" fmla="*/ 90 w 228"/>
                <a:gd name="T47" fmla="*/ 63 h 167"/>
                <a:gd name="T48" fmla="*/ 103 w 228"/>
                <a:gd name="T49" fmla="*/ 73 h 167"/>
                <a:gd name="T50" fmla="*/ 113 w 228"/>
                <a:gd name="T51" fmla="*/ 82 h 167"/>
                <a:gd name="T52" fmla="*/ 128 w 228"/>
                <a:gd name="T53" fmla="*/ 92 h 167"/>
                <a:gd name="T54" fmla="*/ 144 w 228"/>
                <a:gd name="T55" fmla="*/ 104 h 167"/>
                <a:gd name="T56" fmla="*/ 159 w 228"/>
                <a:gd name="T57" fmla="*/ 114 h 167"/>
                <a:gd name="T58" fmla="*/ 175 w 228"/>
                <a:gd name="T59" fmla="*/ 124 h 167"/>
                <a:gd name="T60" fmla="*/ 193 w 228"/>
                <a:gd name="T61" fmla="*/ 135 h 167"/>
                <a:gd name="T62" fmla="*/ 209 w 228"/>
                <a:gd name="T63" fmla="*/ 144 h 167"/>
                <a:gd name="T64" fmla="*/ 227 w 228"/>
                <a:gd name="T65" fmla="*/ 152 h 167"/>
                <a:gd name="T66" fmla="*/ 206 w 228"/>
                <a:gd name="T67" fmla="*/ 166 h 16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228"/>
                <a:gd name="T103" fmla="*/ 0 h 167"/>
                <a:gd name="T104" fmla="*/ 228 w 228"/>
                <a:gd name="T105" fmla="*/ 167 h 167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228" h="167">
                  <a:moveTo>
                    <a:pt x="206" y="166"/>
                  </a:moveTo>
                  <a:lnTo>
                    <a:pt x="191" y="157"/>
                  </a:lnTo>
                  <a:lnTo>
                    <a:pt x="174" y="148"/>
                  </a:lnTo>
                  <a:lnTo>
                    <a:pt x="157" y="138"/>
                  </a:lnTo>
                  <a:lnTo>
                    <a:pt x="143" y="129"/>
                  </a:lnTo>
                  <a:lnTo>
                    <a:pt x="128" y="119"/>
                  </a:lnTo>
                  <a:lnTo>
                    <a:pt x="114" y="110"/>
                  </a:lnTo>
                  <a:lnTo>
                    <a:pt x="98" y="99"/>
                  </a:lnTo>
                  <a:lnTo>
                    <a:pt x="83" y="87"/>
                  </a:lnTo>
                  <a:lnTo>
                    <a:pt x="68" y="75"/>
                  </a:lnTo>
                  <a:lnTo>
                    <a:pt x="57" y="65"/>
                  </a:lnTo>
                  <a:lnTo>
                    <a:pt x="47" y="56"/>
                  </a:lnTo>
                  <a:lnTo>
                    <a:pt x="36" y="45"/>
                  </a:lnTo>
                  <a:lnTo>
                    <a:pt x="26" y="35"/>
                  </a:lnTo>
                  <a:lnTo>
                    <a:pt x="16" y="23"/>
                  </a:lnTo>
                  <a:lnTo>
                    <a:pt x="7" y="12"/>
                  </a:lnTo>
                  <a:lnTo>
                    <a:pt x="0" y="1"/>
                  </a:lnTo>
                  <a:lnTo>
                    <a:pt x="33" y="0"/>
                  </a:lnTo>
                  <a:lnTo>
                    <a:pt x="37" y="7"/>
                  </a:lnTo>
                  <a:lnTo>
                    <a:pt x="46" y="18"/>
                  </a:lnTo>
                  <a:lnTo>
                    <a:pt x="55" y="29"/>
                  </a:lnTo>
                  <a:lnTo>
                    <a:pt x="68" y="41"/>
                  </a:lnTo>
                  <a:lnTo>
                    <a:pt x="78" y="52"/>
                  </a:lnTo>
                  <a:lnTo>
                    <a:pt x="90" y="63"/>
                  </a:lnTo>
                  <a:lnTo>
                    <a:pt x="103" y="73"/>
                  </a:lnTo>
                  <a:lnTo>
                    <a:pt x="113" y="82"/>
                  </a:lnTo>
                  <a:lnTo>
                    <a:pt x="128" y="92"/>
                  </a:lnTo>
                  <a:lnTo>
                    <a:pt x="144" y="104"/>
                  </a:lnTo>
                  <a:lnTo>
                    <a:pt x="159" y="114"/>
                  </a:lnTo>
                  <a:lnTo>
                    <a:pt x="175" y="124"/>
                  </a:lnTo>
                  <a:lnTo>
                    <a:pt x="193" y="135"/>
                  </a:lnTo>
                  <a:lnTo>
                    <a:pt x="209" y="144"/>
                  </a:lnTo>
                  <a:lnTo>
                    <a:pt x="227" y="152"/>
                  </a:lnTo>
                  <a:lnTo>
                    <a:pt x="206" y="166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27" name="Freeform 11"/>
            <p:cNvSpPr>
              <a:spLocks/>
            </p:cNvSpPr>
            <p:nvPr/>
          </p:nvSpPr>
          <p:spPr bwMode="auto">
            <a:xfrm>
              <a:off x="1614" y="684"/>
              <a:ext cx="201" cy="140"/>
            </a:xfrm>
            <a:custGeom>
              <a:avLst/>
              <a:gdLst>
                <a:gd name="T0" fmla="*/ 179 w 201"/>
                <a:gd name="T1" fmla="*/ 139 h 140"/>
                <a:gd name="T2" fmla="*/ 165 w 201"/>
                <a:gd name="T3" fmla="*/ 132 h 140"/>
                <a:gd name="T4" fmla="*/ 148 w 201"/>
                <a:gd name="T5" fmla="*/ 122 h 140"/>
                <a:gd name="T6" fmla="*/ 133 w 201"/>
                <a:gd name="T7" fmla="*/ 114 h 140"/>
                <a:gd name="T8" fmla="*/ 118 w 201"/>
                <a:gd name="T9" fmla="*/ 103 h 140"/>
                <a:gd name="T10" fmla="*/ 105 w 201"/>
                <a:gd name="T11" fmla="*/ 94 h 140"/>
                <a:gd name="T12" fmla="*/ 89 w 201"/>
                <a:gd name="T13" fmla="*/ 83 h 140"/>
                <a:gd name="T14" fmla="*/ 73 w 201"/>
                <a:gd name="T15" fmla="*/ 71 h 140"/>
                <a:gd name="T16" fmla="*/ 59 w 201"/>
                <a:gd name="T17" fmla="*/ 59 h 140"/>
                <a:gd name="T18" fmla="*/ 47 w 201"/>
                <a:gd name="T19" fmla="*/ 50 h 140"/>
                <a:gd name="T20" fmla="*/ 38 w 201"/>
                <a:gd name="T21" fmla="*/ 41 h 140"/>
                <a:gd name="T22" fmla="*/ 26 w 201"/>
                <a:gd name="T23" fmla="*/ 30 h 140"/>
                <a:gd name="T24" fmla="*/ 17 w 201"/>
                <a:gd name="T25" fmla="*/ 20 h 140"/>
                <a:gd name="T26" fmla="*/ 6 w 201"/>
                <a:gd name="T27" fmla="*/ 8 h 140"/>
                <a:gd name="T28" fmla="*/ 0 w 201"/>
                <a:gd name="T29" fmla="*/ 1 h 140"/>
                <a:gd name="T30" fmla="*/ 34 w 201"/>
                <a:gd name="T31" fmla="*/ 0 h 140"/>
                <a:gd name="T32" fmla="*/ 36 w 201"/>
                <a:gd name="T33" fmla="*/ 3 h 140"/>
                <a:gd name="T34" fmla="*/ 46 w 201"/>
                <a:gd name="T35" fmla="*/ 14 h 140"/>
                <a:gd name="T36" fmla="*/ 58 w 201"/>
                <a:gd name="T37" fmla="*/ 26 h 140"/>
                <a:gd name="T38" fmla="*/ 69 w 201"/>
                <a:gd name="T39" fmla="*/ 37 h 140"/>
                <a:gd name="T40" fmla="*/ 80 w 201"/>
                <a:gd name="T41" fmla="*/ 47 h 140"/>
                <a:gd name="T42" fmla="*/ 94 w 201"/>
                <a:gd name="T43" fmla="*/ 58 h 140"/>
                <a:gd name="T44" fmla="*/ 104 w 201"/>
                <a:gd name="T45" fmla="*/ 66 h 140"/>
                <a:gd name="T46" fmla="*/ 119 w 201"/>
                <a:gd name="T47" fmla="*/ 77 h 140"/>
                <a:gd name="T48" fmla="*/ 134 w 201"/>
                <a:gd name="T49" fmla="*/ 88 h 140"/>
                <a:gd name="T50" fmla="*/ 150 w 201"/>
                <a:gd name="T51" fmla="*/ 98 h 140"/>
                <a:gd name="T52" fmla="*/ 166 w 201"/>
                <a:gd name="T53" fmla="*/ 109 h 140"/>
                <a:gd name="T54" fmla="*/ 183 w 201"/>
                <a:gd name="T55" fmla="*/ 119 h 140"/>
                <a:gd name="T56" fmla="*/ 200 w 201"/>
                <a:gd name="T57" fmla="*/ 126 h 140"/>
                <a:gd name="T58" fmla="*/ 179 w 201"/>
                <a:gd name="T59" fmla="*/ 139 h 140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w 201"/>
                <a:gd name="T91" fmla="*/ 0 h 140"/>
                <a:gd name="T92" fmla="*/ 201 w 201"/>
                <a:gd name="T93" fmla="*/ 140 h 140"/>
              </a:gdLst>
              <a:ahLst/>
              <a:cxnLst>
                <a:cxn ang="T60">
                  <a:pos x="T0" y="T1"/>
                </a:cxn>
                <a:cxn ang="T61">
                  <a:pos x="T2" y="T3"/>
                </a:cxn>
                <a:cxn ang="T62">
                  <a:pos x="T4" y="T5"/>
                </a:cxn>
                <a:cxn ang="T63">
                  <a:pos x="T6" y="T7"/>
                </a:cxn>
                <a:cxn ang="T64">
                  <a:pos x="T8" y="T9"/>
                </a:cxn>
                <a:cxn ang="T65">
                  <a:pos x="T10" y="T11"/>
                </a:cxn>
                <a:cxn ang="T66">
                  <a:pos x="T12" y="T13"/>
                </a:cxn>
                <a:cxn ang="T67">
                  <a:pos x="T14" y="T15"/>
                </a:cxn>
                <a:cxn ang="T68">
                  <a:pos x="T16" y="T17"/>
                </a:cxn>
                <a:cxn ang="T69">
                  <a:pos x="T18" y="T19"/>
                </a:cxn>
                <a:cxn ang="T70">
                  <a:pos x="T20" y="T21"/>
                </a:cxn>
                <a:cxn ang="T71">
                  <a:pos x="T22" y="T23"/>
                </a:cxn>
                <a:cxn ang="T72">
                  <a:pos x="T24" y="T25"/>
                </a:cxn>
                <a:cxn ang="T73">
                  <a:pos x="T26" y="T27"/>
                </a:cxn>
                <a:cxn ang="T74">
                  <a:pos x="T28" y="T29"/>
                </a:cxn>
                <a:cxn ang="T75">
                  <a:pos x="T30" y="T31"/>
                </a:cxn>
                <a:cxn ang="T76">
                  <a:pos x="T32" y="T33"/>
                </a:cxn>
                <a:cxn ang="T77">
                  <a:pos x="T34" y="T35"/>
                </a:cxn>
                <a:cxn ang="T78">
                  <a:pos x="T36" y="T37"/>
                </a:cxn>
                <a:cxn ang="T79">
                  <a:pos x="T38" y="T39"/>
                </a:cxn>
                <a:cxn ang="T80">
                  <a:pos x="T40" y="T41"/>
                </a:cxn>
                <a:cxn ang="T81">
                  <a:pos x="T42" y="T43"/>
                </a:cxn>
                <a:cxn ang="T82">
                  <a:pos x="T44" y="T45"/>
                </a:cxn>
                <a:cxn ang="T83">
                  <a:pos x="T46" y="T47"/>
                </a:cxn>
                <a:cxn ang="T84">
                  <a:pos x="T48" y="T49"/>
                </a:cxn>
                <a:cxn ang="T85">
                  <a:pos x="T50" y="T51"/>
                </a:cxn>
                <a:cxn ang="T86">
                  <a:pos x="T52" y="T53"/>
                </a:cxn>
                <a:cxn ang="T87">
                  <a:pos x="T54" y="T55"/>
                </a:cxn>
                <a:cxn ang="T88">
                  <a:pos x="T56" y="T57"/>
                </a:cxn>
                <a:cxn ang="T89">
                  <a:pos x="T58" y="T59"/>
                </a:cxn>
              </a:cxnLst>
              <a:rect l="T90" t="T91" r="T92" b="T93"/>
              <a:pathLst>
                <a:path w="201" h="140">
                  <a:moveTo>
                    <a:pt x="179" y="139"/>
                  </a:moveTo>
                  <a:lnTo>
                    <a:pt x="165" y="132"/>
                  </a:lnTo>
                  <a:lnTo>
                    <a:pt x="148" y="122"/>
                  </a:lnTo>
                  <a:lnTo>
                    <a:pt x="133" y="114"/>
                  </a:lnTo>
                  <a:lnTo>
                    <a:pt x="118" y="103"/>
                  </a:lnTo>
                  <a:lnTo>
                    <a:pt x="105" y="94"/>
                  </a:lnTo>
                  <a:lnTo>
                    <a:pt x="89" y="83"/>
                  </a:lnTo>
                  <a:lnTo>
                    <a:pt x="73" y="71"/>
                  </a:lnTo>
                  <a:lnTo>
                    <a:pt x="59" y="59"/>
                  </a:lnTo>
                  <a:lnTo>
                    <a:pt x="47" y="50"/>
                  </a:lnTo>
                  <a:lnTo>
                    <a:pt x="38" y="41"/>
                  </a:lnTo>
                  <a:lnTo>
                    <a:pt x="26" y="30"/>
                  </a:lnTo>
                  <a:lnTo>
                    <a:pt x="17" y="20"/>
                  </a:lnTo>
                  <a:lnTo>
                    <a:pt x="6" y="8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6" y="3"/>
                  </a:lnTo>
                  <a:lnTo>
                    <a:pt x="46" y="14"/>
                  </a:lnTo>
                  <a:lnTo>
                    <a:pt x="58" y="26"/>
                  </a:lnTo>
                  <a:lnTo>
                    <a:pt x="69" y="37"/>
                  </a:lnTo>
                  <a:lnTo>
                    <a:pt x="80" y="47"/>
                  </a:lnTo>
                  <a:lnTo>
                    <a:pt x="94" y="58"/>
                  </a:lnTo>
                  <a:lnTo>
                    <a:pt x="104" y="66"/>
                  </a:lnTo>
                  <a:lnTo>
                    <a:pt x="119" y="77"/>
                  </a:lnTo>
                  <a:lnTo>
                    <a:pt x="134" y="88"/>
                  </a:lnTo>
                  <a:lnTo>
                    <a:pt x="150" y="98"/>
                  </a:lnTo>
                  <a:lnTo>
                    <a:pt x="166" y="109"/>
                  </a:lnTo>
                  <a:lnTo>
                    <a:pt x="183" y="119"/>
                  </a:lnTo>
                  <a:lnTo>
                    <a:pt x="200" y="126"/>
                  </a:lnTo>
                  <a:lnTo>
                    <a:pt x="179" y="139"/>
                  </a:lnTo>
                </a:path>
              </a:pathLst>
            </a:custGeom>
            <a:solidFill>
              <a:srgbClr val="C06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28" name="Freeform 12"/>
            <p:cNvSpPr>
              <a:spLocks/>
            </p:cNvSpPr>
            <p:nvPr/>
          </p:nvSpPr>
          <p:spPr bwMode="auto">
            <a:xfrm>
              <a:off x="1683" y="680"/>
              <a:ext cx="170" cy="122"/>
            </a:xfrm>
            <a:custGeom>
              <a:avLst/>
              <a:gdLst>
                <a:gd name="T0" fmla="*/ 148 w 170"/>
                <a:gd name="T1" fmla="*/ 121 h 122"/>
                <a:gd name="T2" fmla="*/ 137 w 170"/>
                <a:gd name="T3" fmla="*/ 114 h 122"/>
                <a:gd name="T4" fmla="*/ 125 w 170"/>
                <a:gd name="T5" fmla="*/ 107 h 122"/>
                <a:gd name="T6" fmla="*/ 108 w 170"/>
                <a:gd name="T7" fmla="*/ 96 h 122"/>
                <a:gd name="T8" fmla="*/ 97 w 170"/>
                <a:gd name="T9" fmla="*/ 88 h 122"/>
                <a:gd name="T10" fmla="*/ 81 w 170"/>
                <a:gd name="T11" fmla="*/ 76 h 122"/>
                <a:gd name="T12" fmla="*/ 66 w 170"/>
                <a:gd name="T13" fmla="*/ 64 h 122"/>
                <a:gd name="T14" fmla="*/ 51 w 170"/>
                <a:gd name="T15" fmla="*/ 52 h 122"/>
                <a:gd name="T16" fmla="*/ 39 w 170"/>
                <a:gd name="T17" fmla="*/ 42 h 122"/>
                <a:gd name="T18" fmla="*/ 30 w 170"/>
                <a:gd name="T19" fmla="*/ 33 h 122"/>
                <a:gd name="T20" fmla="*/ 19 w 170"/>
                <a:gd name="T21" fmla="*/ 22 h 122"/>
                <a:gd name="T22" fmla="*/ 8 w 170"/>
                <a:gd name="T23" fmla="*/ 12 h 122"/>
                <a:gd name="T24" fmla="*/ 0 w 170"/>
                <a:gd name="T25" fmla="*/ 1 h 122"/>
                <a:gd name="T26" fmla="*/ 34 w 170"/>
                <a:gd name="T27" fmla="*/ 0 h 122"/>
                <a:gd name="T28" fmla="*/ 38 w 170"/>
                <a:gd name="T29" fmla="*/ 6 h 122"/>
                <a:gd name="T30" fmla="*/ 50 w 170"/>
                <a:gd name="T31" fmla="*/ 18 h 122"/>
                <a:gd name="T32" fmla="*/ 61 w 170"/>
                <a:gd name="T33" fmla="*/ 29 h 122"/>
                <a:gd name="T34" fmla="*/ 73 w 170"/>
                <a:gd name="T35" fmla="*/ 40 h 122"/>
                <a:gd name="T36" fmla="*/ 86 w 170"/>
                <a:gd name="T37" fmla="*/ 50 h 122"/>
                <a:gd name="T38" fmla="*/ 96 w 170"/>
                <a:gd name="T39" fmla="*/ 59 h 122"/>
                <a:gd name="T40" fmla="*/ 111 w 170"/>
                <a:gd name="T41" fmla="*/ 70 h 122"/>
                <a:gd name="T42" fmla="*/ 126 w 170"/>
                <a:gd name="T43" fmla="*/ 81 h 122"/>
                <a:gd name="T44" fmla="*/ 141 w 170"/>
                <a:gd name="T45" fmla="*/ 92 h 122"/>
                <a:gd name="T46" fmla="*/ 158 w 170"/>
                <a:gd name="T47" fmla="*/ 102 h 122"/>
                <a:gd name="T48" fmla="*/ 169 w 170"/>
                <a:gd name="T49" fmla="*/ 107 h 122"/>
                <a:gd name="T50" fmla="*/ 148 w 170"/>
                <a:gd name="T51" fmla="*/ 121 h 12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w 170"/>
                <a:gd name="T79" fmla="*/ 0 h 122"/>
                <a:gd name="T80" fmla="*/ 170 w 170"/>
                <a:gd name="T81" fmla="*/ 122 h 122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T78" t="T79" r="T80" b="T81"/>
              <a:pathLst>
                <a:path w="170" h="122">
                  <a:moveTo>
                    <a:pt x="148" y="121"/>
                  </a:moveTo>
                  <a:lnTo>
                    <a:pt x="137" y="114"/>
                  </a:lnTo>
                  <a:lnTo>
                    <a:pt x="125" y="107"/>
                  </a:lnTo>
                  <a:lnTo>
                    <a:pt x="108" y="96"/>
                  </a:lnTo>
                  <a:lnTo>
                    <a:pt x="97" y="88"/>
                  </a:lnTo>
                  <a:lnTo>
                    <a:pt x="81" y="76"/>
                  </a:lnTo>
                  <a:lnTo>
                    <a:pt x="66" y="64"/>
                  </a:lnTo>
                  <a:lnTo>
                    <a:pt x="51" y="52"/>
                  </a:lnTo>
                  <a:lnTo>
                    <a:pt x="39" y="42"/>
                  </a:lnTo>
                  <a:lnTo>
                    <a:pt x="30" y="33"/>
                  </a:lnTo>
                  <a:lnTo>
                    <a:pt x="19" y="22"/>
                  </a:lnTo>
                  <a:lnTo>
                    <a:pt x="8" y="12"/>
                  </a:lnTo>
                  <a:lnTo>
                    <a:pt x="0" y="1"/>
                  </a:lnTo>
                  <a:lnTo>
                    <a:pt x="34" y="0"/>
                  </a:lnTo>
                  <a:lnTo>
                    <a:pt x="38" y="6"/>
                  </a:lnTo>
                  <a:lnTo>
                    <a:pt x="50" y="18"/>
                  </a:lnTo>
                  <a:lnTo>
                    <a:pt x="61" y="29"/>
                  </a:lnTo>
                  <a:lnTo>
                    <a:pt x="73" y="40"/>
                  </a:lnTo>
                  <a:lnTo>
                    <a:pt x="86" y="50"/>
                  </a:lnTo>
                  <a:lnTo>
                    <a:pt x="96" y="59"/>
                  </a:lnTo>
                  <a:lnTo>
                    <a:pt x="111" y="70"/>
                  </a:lnTo>
                  <a:lnTo>
                    <a:pt x="126" y="81"/>
                  </a:lnTo>
                  <a:lnTo>
                    <a:pt x="141" y="92"/>
                  </a:lnTo>
                  <a:lnTo>
                    <a:pt x="158" y="102"/>
                  </a:lnTo>
                  <a:lnTo>
                    <a:pt x="169" y="107"/>
                  </a:lnTo>
                  <a:lnTo>
                    <a:pt x="148" y="121"/>
                  </a:lnTo>
                </a:path>
              </a:pathLst>
            </a:custGeom>
            <a:solidFill>
              <a:srgbClr val="E07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29" name="Freeform 13"/>
            <p:cNvSpPr>
              <a:spLocks/>
            </p:cNvSpPr>
            <p:nvPr/>
          </p:nvSpPr>
          <p:spPr bwMode="auto">
            <a:xfrm>
              <a:off x="1752" y="678"/>
              <a:ext cx="141" cy="94"/>
            </a:xfrm>
            <a:custGeom>
              <a:avLst/>
              <a:gdLst>
                <a:gd name="T0" fmla="*/ 120 w 141"/>
                <a:gd name="T1" fmla="*/ 93 h 94"/>
                <a:gd name="T2" fmla="*/ 107 w 141"/>
                <a:gd name="T3" fmla="*/ 85 h 94"/>
                <a:gd name="T4" fmla="*/ 95 w 141"/>
                <a:gd name="T5" fmla="*/ 77 h 94"/>
                <a:gd name="T6" fmla="*/ 82 w 141"/>
                <a:gd name="T7" fmla="*/ 68 h 94"/>
                <a:gd name="T8" fmla="*/ 66 w 141"/>
                <a:gd name="T9" fmla="*/ 56 h 94"/>
                <a:gd name="T10" fmla="*/ 51 w 141"/>
                <a:gd name="T11" fmla="*/ 45 h 94"/>
                <a:gd name="T12" fmla="*/ 36 w 141"/>
                <a:gd name="T13" fmla="*/ 32 h 94"/>
                <a:gd name="T14" fmla="*/ 25 w 141"/>
                <a:gd name="T15" fmla="*/ 23 h 94"/>
                <a:gd name="T16" fmla="*/ 15 w 141"/>
                <a:gd name="T17" fmla="*/ 14 h 94"/>
                <a:gd name="T18" fmla="*/ 5 w 141"/>
                <a:gd name="T19" fmla="*/ 6 h 94"/>
                <a:gd name="T20" fmla="*/ 0 w 141"/>
                <a:gd name="T21" fmla="*/ 1 h 94"/>
                <a:gd name="T22" fmla="*/ 37 w 141"/>
                <a:gd name="T23" fmla="*/ 0 h 94"/>
                <a:gd name="T24" fmla="*/ 47 w 141"/>
                <a:gd name="T25" fmla="*/ 10 h 94"/>
                <a:gd name="T26" fmla="*/ 58 w 141"/>
                <a:gd name="T27" fmla="*/ 20 h 94"/>
                <a:gd name="T28" fmla="*/ 71 w 141"/>
                <a:gd name="T29" fmla="*/ 31 h 94"/>
                <a:gd name="T30" fmla="*/ 81 w 141"/>
                <a:gd name="T31" fmla="*/ 40 h 94"/>
                <a:gd name="T32" fmla="*/ 96 w 141"/>
                <a:gd name="T33" fmla="*/ 52 h 94"/>
                <a:gd name="T34" fmla="*/ 111 w 141"/>
                <a:gd name="T35" fmla="*/ 62 h 94"/>
                <a:gd name="T36" fmla="*/ 127 w 141"/>
                <a:gd name="T37" fmla="*/ 72 h 94"/>
                <a:gd name="T38" fmla="*/ 140 w 141"/>
                <a:gd name="T39" fmla="*/ 79 h 94"/>
                <a:gd name="T40" fmla="*/ 120 w 141"/>
                <a:gd name="T41" fmla="*/ 93 h 9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w 141"/>
                <a:gd name="T64" fmla="*/ 0 h 94"/>
                <a:gd name="T65" fmla="*/ 141 w 141"/>
                <a:gd name="T66" fmla="*/ 94 h 94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T63" t="T64" r="T65" b="T66"/>
              <a:pathLst>
                <a:path w="141" h="94">
                  <a:moveTo>
                    <a:pt x="120" y="93"/>
                  </a:moveTo>
                  <a:lnTo>
                    <a:pt x="107" y="85"/>
                  </a:lnTo>
                  <a:lnTo>
                    <a:pt x="95" y="77"/>
                  </a:lnTo>
                  <a:lnTo>
                    <a:pt x="82" y="68"/>
                  </a:lnTo>
                  <a:lnTo>
                    <a:pt x="66" y="56"/>
                  </a:lnTo>
                  <a:lnTo>
                    <a:pt x="51" y="45"/>
                  </a:lnTo>
                  <a:lnTo>
                    <a:pt x="36" y="32"/>
                  </a:lnTo>
                  <a:lnTo>
                    <a:pt x="25" y="23"/>
                  </a:lnTo>
                  <a:lnTo>
                    <a:pt x="15" y="14"/>
                  </a:lnTo>
                  <a:lnTo>
                    <a:pt x="5" y="6"/>
                  </a:lnTo>
                  <a:lnTo>
                    <a:pt x="0" y="1"/>
                  </a:lnTo>
                  <a:lnTo>
                    <a:pt x="37" y="0"/>
                  </a:lnTo>
                  <a:lnTo>
                    <a:pt x="47" y="10"/>
                  </a:lnTo>
                  <a:lnTo>
                    <a:pt x="58" y="20"/>
                  </a:lnTo>
                  <a:lnTo>
                    <a:pt x="71" y="31"/>
                  </a:lnTo>
                  <a:lnTo>
                    <a:pt x="81" y="40"/>
                  </a:lnTo>
                  <a:lnTo>
                    <a:pt x="96" y="52"/>
                  </a:lnTo>
                  <a:lnTo>
                    <a:pt x="111" y="62"/>
                  </a:lnTo>
                  <a:lnTo>
                    <a:pt x="127" y="72"/>
                  </a:lnTo>
                  <a:lnTo>
                    <a:pt x="140" y="79"/>
                  </a:lnTo>
                  <a:lnTo>
                    <a:pt x="120" y="93"/>
                  </a:lnTo>
                </a:path>
              </a:pathLst>
            </a:custGeom>
            <a:solidFill>
              <a:srgbClr val="FF800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0" name="Freeform 14"/>
            <p:cNvSpPr>
              <a:spLocks/>
            </p:cNvSpPr>
            <p:nvPr/>
          </p:nvSpPr>
          <p:spPr bwMode="auto">
            <a:xfrm>
              <a:off x="1828" y="674"/>
              <a:ext cx="107" cy="70"/>
            </a:xfrm>
            <a:custGeom>
              <a:avLst/>
              <a:gdLst>
                <a:gd name="T0" fmla="*/ 86 w 107"/>
                <a:gd name="T1" fmla="*/ 69 h 70"/>
                <a:gd name="T2" fmla="*/ 67 w 107"/>
                <a:gd name="T3" fmla="*/ 57 h 70"/>
                <a:gd name="T4" fmla="*/ 51 w 107"/>
                <a:gd name="T5" fmla="*/ 46 h 70"/>
                <a:gd name="T6" fmla="*/ 36 w 107"/>
                <a:gd name="T7" fmla="*/ 34 h 70"/>
                <a:gd name="T8" fmla="*/ 21 w 107"/>
                <a:gd name="T9" fmla="*/ 22 h 70"/>
                <a:gd name="T10" fmla="*/ 10 w 107"/>
                <a:gd name="T11" fmla="*/ 12 h 70"/>
                <a:gd name="T12" fmla="*/ 0 w 107"/>
                <a:gd name="T13" fmla="*/ 1 h 70"/>
                <a:gd name="T14" fmla="*/ 33 w 107"/>
                <a:gd name="T15" fmla="*/ 0 h 70"/>
                <a:gd name="T16" fmla="*/ 43 w 107"/>
                <a:gd name="T17" fmla="*/ 9 h 70"/>
                <a:gd name="T18" fmla="*/ 56 w 107"/>
                <a:gd name="T19" fmla="*/ 20 h 70"/>
                <a:gd name="T20" fmla="*/ 66 w 107"/>
                <a:gd name="T21" fmla="*/ 29 h 70"/>
                <a:gd name="T22" fmla="*/ 83 w 107"/>
                <a:gd name="T23" fmla="*/ 41 h 70"/>
                <a:gd name="T24" fmla="*/ 96 w 107"/>
                <a:gd name="T25" fmla="*/ 51 h 70"/>
                <a:gd name="T26" fmla="*/ 106 w 107"/>
                <a:gd name="T27" fmla="*/ 55 h 70"/>
                <a:gd name="T28" fmla="*/ 86 w 107"/>
                <a:gd name="T29" fmla="*/ 69 h 70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07"/>
                <a:gd name="T46" fmla="*/ 0 h 70"/>
                <a:gd name="T47" fmla="*/ 107 w 107"/>
                <a:gd name="T48" fmla="*/ 70 h 70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07" h="70">
                  <a:moveTo>
                    <a:pt x="86" y="69"/>
                  </a:moveTo>
                  <a:lnTo>
                    <a:pt x="67" y="57"/>
                  </a:lnTo>
                  <a:lnTo>
                    <a:pt x="51" y="46"/>
                  </a:lnTo>
                  <a:lnTo>
                    <a:pt x="36" y="34"/>
                  </a:lnTo>
                  <a:lnTo>
                    <a:pt x="21" y="22"/>
                  </a:lnTo>
                  <a:lnTo>
                    <a:pt x="10" y="12"/>
                  </a:lnTo>
                  <a:lnTo>
                    <a:pt x="0" y="1"/>
                  </a:lnTo>
                  <a:lnTo>
                    <a:pt x="33" y="0"/>
                  </a:lnTo>
                  <a:lnTo>
                    <a:pt x="43" y="9"/>
                  </a:lnTo>
                  <a:lnTo>
                    <a:pt x="56" y="20"/>
                  </a:lnTo>
                  <a:lnTo>
                    <a:pt x="66" y="29"/>
                  </a:lnTo>
                  <a:lnTo>
                    <a:pt x="83" y="41"/>
                  </a:lnTo>
                  <a:lnTo>
                    <a:pt x="96" y="51"/>
                  </a:lnTo>
                  <a:lnTo>
                    <a:pt x="106" y="55"/>
                  </a:lnTo>
                  <a:lnTo>
                    <a:pt x="86" y="69"/>
                  </a:lnTo>
                </a:path>
              </a:pathLst>
            </a:custGeom>
            <a:solidFill>
              <a:srgbClr val="FFC08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  <p:sp>
          <p:nvSpPr>
            <p:cNvPr id="8231" name="Freeform 15"/>
            <p:cNvSpPr>
              <a:spLocks/>
            </p:cNvSpPr>
            <p:nvPr/>
          </p:nvSpPr>
          <p:spPr bwMode="auto">
            <a:xfrm>
              <a:off x="1897" y="672"/>
              <a:ext cx="76" cy="48"/>
            </a:xfrm>
            <a:custGeom>
              <a:avLst/>
              <a:gdLst>
                <a:gd name="T0" fmla="*/ 47 w 76"/>
                <a:gd name="T1" fmla="*/ 40 h 48"/>
                <a:gd name="T2" fmla="*/ 31 w 76"/>
                <a:gd name="T3" fmla="*/ 29 h 48"/>
                <a:gd name="T4" fmla="*/ 17 w 76"/>
                <a:gd name="T5" fmla="*/ 18 h 48"/>
                <a:gd name="T6" fmla="*/ 5 w 76"/>
                <a:gd name="T7" fmla="*/ 8 h 48"/>
                <a:gd name="T8" fmla="*/ 0 w 76"/>
                <a:gd name="T9" fmla="*/ 1 h 48"/>
                <a:gd name="T10" fmla="*/ 32 w 76"/>
                <a:gd name="T11" fmla="*/ 0 h 48"/>
                <a:gd name="T12" fmla="*/ 47 w 76"/>
                <a:gd name="T13" fmla="*/ 12 h 48"/>
                <a:gd name="T14" fmla="*/ 61 w 76"/>
                <a:gd name="T15" fmla="*/ 23 h 48"/>
                <a:gd name="T16" fmla="*/ 75 w 76"/>
                <a:gd name="T17" fmla="*/ 33 h 48"/>
                <a:gd name="T18" fmla="*/ 56 w 76"/>
                <a:gd name="T19" fmla="*/ 47 h 48"/>
                <a:gd name="T20" fmla="*/ 47 w 76"/>
                <a:gd name="T21" fmla="*/ 40 h 4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76"/>
                <a:gd name="T34" fmla="*/ 0 h 48"/>
                <a:gd name="T35" fmla="*/ 76 w 76"/>
                <a:gd name="T36" fmla="*/ 48 h 48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76" h="48">
                  <a:moveTo>
                    <a:pt x="47" y="40"/>
                  </a:moveTo>
                  <a:lnTo>
                    <a:pt x="31" y="29"/>
                  </a:lnTo>
                  <a:lnTo>
                    <a:pt x="17" y="18"/>
                  </a:lnTo>
                  <a:lnTo>
                    <a:pt x="5" y="8"/>
                  </a:lnTo>
                  <a:lnTo>
                    <a:pt x="0" y="1"/>
                  </a:lnTo>
                  <a:lnTo>
                    <a:pt x="32" y="0"/>
                  </a:lnTo>
                  <a:lnTo>
                    <a:pt x="47" y="12"/>
                  </a:lnTo>
                  <a:lnTo>
                    <a:pt x="61" y="23"/>
                  </a:lnTo>
                  <a:lnTo>
                    <a:pt x="75" y="33"/>
                  </a:lnTo>
                  <a:lnTo>
                    <a:pt x="56" y="47"/>
                  </a:lnTo>
                  <a:lnTo>
                    <a:pt x="47" y="40"/>
                  </a:lnTo>
                </a:path>
              </a:pathLst>
            </a:custGeom>
            <a:solidFill>
              <a:srgbClr val="FFE0C0"/>
            </a:solidFill>
            <a:ln w="12700" cap="rnd" cmpd="sng">
              <a:solidFill>
                <a:schemeClr val="accent2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ko-KR" altLang="en-US">
                <a:latin typeface="+mn-ea"/>
                <a:ea typeface="+mn-ea"/>
              </a:endParaRPr>
            </a:p>
          </p:txBody>
        </p:sp>
      </p:grpSp>
      <p:sp>
        <p:nvSpPr>
          <p:cNvPr id="100" name="모서리가 둥근 직사각형 99"/>
          <p:cNvSpPr/>
          <p:nvPr/>
        </p:nvSpPr>
        <p:spPr>
          <a:xfrm>
            <a:off x="6000750" y="1524148"/>
            <a:ext cx="1643063" cy="28575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b="1" dirty="0">
                <a:solidFill>
                  <a:schemeClr val="accent2">
                    <a:lumMod val="40000"/>
                    <a:lumOff val="60000"/>
                  </a:schemeClr>
                </a:solidFill>
                <a:latin typeface="Franklin Gothic Demi" pitchFamily="34" charset="0"/>
              </a:rPr>
              <a:t>Noise Propagation</a:t>
            </a:r>
            <a:endParaRPr lang="ko-KR" altLang="en-US" b="1" dirty="0">
              <a:solidFill>
                <a:schemeClr val="accent2">
                  <a:lumMod val="40000"/>
                  <a:lumOff val="60000"/>
                </a:schemeClr>
              </a:solidFill>
              <a:latin typeface="Franklin Gothic Demi" pitchFamily="34" charset="0"/>
            </a:endParaRPr>
          </a:p>
        </p:txBody>
      </p:sp>
      <p:sp>
        <p:nvSpPr>
          <p:cNvPr id="101" name="모서리가 둥근 직사각형 100"/>
          <p:cNvSpPr/>
          <p:nvPr/>
        </p:nvSpPr>
        <p:spPr>
          <a:xfrm>
            <a:off x="2916957" y="2855218"/>
            <a:ext cx="1367011" cy="285750"/>
          </a:xfrm>
          <a:prstGeom prst="roundRect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b="1" dirty="0">
                <a:solidFill>
                  <a:srgbClr val="FF0000"/>
                </a:solidFill>
                <a:latin typeface="Franklin Gothic Demi" pitchFamily="34" charset="0"/>
              </a:rPr>
              <a:t>Internal Shock</a:t>
            </a:r>
            <a:endParaRPr lang="ko-KR" altLang="en-US" b="1" dirty="0">
              <a:solidFill>
                <a:srgbClr val="FF0000"/>
              </a:solidFill>
              <a:latin typeface="Franklin Gothic Demi" pitchFamily="34" charset="0"/>
            </a:endParaRPr>
          </a:p>
        </p:txBody>
      </p:sp>
      <p:sp>
        <p:nvSpPr>
          <p:cNvPr id="102" name="모서리가 둥근 직사각형 101"/>
          <p:cNvSpPr/>
          <p:nvPr/>
        </p:nvSpPr>
        <p:spPr>
          <a:xfrm>
            <a:off x="5143500" y="3593554"/>
            <a:ext cx="1643063" cy="285750"/>
          </a:xfrm>
          <a:prstGeom prst="roundRect">
            <a:avLst/>
          </a:prstGeom>
          <a:solidFill>
            <a:srgbClr val="908F7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  <a:latin typeface="+mn-ea"/>
              </a:rPr>
              <a:t>Gas Pressure</a:t>
            </a:r>
            <a:endParaRPr lang="ko-KR" altLang="en-US" b="1" dirty="0">
              <a:solidFill>
                <a:schemeClr val="bg1"/>
              </a:solidFill>
              <a:latin typeface="+mn-ea"/>
            </a:endParaRPr>
          </a:p>
        </p:txBody>
      </p:sp>
      <p:sp>
        <p:nvSpPr>
          <p:cNvPr id="103" name="모서리가 둥근 직사각형 102"/>
          <p:cNvSpPr/>
          <p:nvPr/>
        </p:nvSpPr>
        <p:spPr>
          <a:xfrm>
            <a:off x="3643313" y="5308054"/>
            <a:ext cx="1643062" cy="285750"/>
          </a:xfrm>
          <a:prstGeom prst="roundRect">
            <a:avLst/>
          </a:prstGeom>
          <a:solidFill>
            <a:srgbClr val="93099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altLang="ko-KR" b="1" dirty="0">
                <a:solidFill>
                  <a:schemeClr val="bg1"/>
                </a:solidFill>
                <a:latin typeface="Franklin Gothic Demi" pitchFamily="34" charset="0"/>
              </a:rPr>
              <a:t>Ground Shock</a:t>
            </a:r>
            <a:endParaRPr lang="ko-KR" altLang="en-US" b="1" dirty="0">
              <a:solidFill>
                <a:schemeClr val="bg1"/>
              </a:solidFill>
              <a:latin typeface="Franklin Gothic Demi" pitchFamily="34" charset="0"/>
            </a:endParaRPr>
          </a:p>
        </p:txBody>
      </p:sp>
      <p:sp>
        <p:nvSpPr>
          <p:cNvPr id="104" name="TextBox 103"/>
          <p:cNvSpPr txBox="1"/>
          <p:nvPr/>
        </p:nvSpPr>
        <p:spPr>
          <a:xfrm>
            <a:off x="395536" y="836712"/>
            <a:ext cx="4680520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Effect of blast loading at confined explosion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  <p:sp>
        <p:nvSpPr>
          <p:cNvPr id="74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Blast loading characteristics</a:t>
            </a:r>
            <a:endParaRPr lang="ko-KR" altLang="en-US" sz="20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75" name="TextBox 3"/>
          <p:cNvSpPr txBox="1">
            <a:spLocks noChangeArrowheads="1"/>
          </p:cNvSpPr>
          <p:nvPr/>
        </p:nvSpPr>
        <p:spPr bwMode="auto">
          <a:xfrm>
            <a:off x="611560" y="5661248"/>
            <a:ext cx="792088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28600" indent="-228600" algn="l">
              <a:buFont typeface="Wingdings" pitchFamily="2" charset="2"/>
              <a:buChar char="Ø"/>
              <a:defRPr/>
            </a:pP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The confined explosion cause more damage than external free-air explosion,</a:t>
            </a:r>
          </a:p>
          <a:p>
            <a:pPr marL="228600" indent="-228600" algn="l">
              <a:defRPr/>
            </a:pP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      and this damage depends on the </a:t>
            </a:r>
            <a:r>
              <a:rPr lang="en-US" altLang="ko-KR" sz="1600" b="1" dirty="0" smtClean="0">
                <a:solidFill>
                  <a:srgbClr val="C00000"/>
                </a:solidFill>
                <a:latin typeface="Franklin Gothic Demi" pitchFamily="34" charset="0"/>
                <a:ea typeface="+mn-ea"/>
              </a:rPr>
              <a:t>geometrical parameters </a:t>
            </a: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of the space  </a:t>
            </a:r>
          </a:p>
          <a:p>
            <a:pPr marL="228600" indent="-228600" algn="l">
              <a:defRPr/>
            </a:pP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      where the explosion occurs. (dimension, charge location, opening size, etc.)</a:t>
            </a:r>
            <a:endParaRPr lang="en-US" altLang="ko-KR" sz="1600" b="1" dirty="0"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845090"/>
            <a:ext cx="3168352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Scope of</a:t>
            </a:r>
            <a:r>
              <a:rPr lang="ko-KR" altLang="en-US" sz="1800" b="1" dirty="0" smtClean="0">
                <a:latin typeface="Franklin Gothic Demi" pitchFamily="34" charset="0"/>
                <a:ea typeface="+mn-ea"/>
              </a:rPr>
              <a:t> </a:t>
            </a: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Structural Design 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  <p:sp>
        <p:nvSpPr>
          <p:cNvPr id="9221" name="TextBox 2"/>
          <p:cNvSpPr txBox="1">
            <a:spLocks noChangeArrowheads="1"/>
          </p:cNvSpPr>
          <p:nvPr/>
        </p:nvSpPr>
        <p:spPr bwMode="auto">
          <a:xfrm>
            <a:off x="571500" y="1599178"/>
            <a:ext cx="8314648" cy="4278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228600" indent="-228600" algn="l">
              <a:defRPr/>
            </a:pPr>
            <a:r>
              <a:rPr lang="en-US" altLang="ko-KR" sz="1400" dirty="0" smtClean="0">
                <a:latin typeface="Franklin Gothic Demi" pitchFamily="34" charset="0"/>
                <a:ea typeface="+mn-ea"/>
              </a:rPr>
              <a:t>1)</a:t>
            </a:r>
            <a:r>
              <a:rPr lang="ko-KR" altLang="en-US" sz="1400" dirty="0" smtClean="0">
                <a:latin typeface="Franklin Gothic Demi" pitchFamily="34" charset="0"/>
                <a:ea typeface="+mn-ea"/>
              </a:rPr>
              <a:t> </a:t>
            </a:r>
            <a:r>
              <a:rPr lang="en-US" altLang="ko-KR" sz="1400" dirty="0" smtClean="0">
                <a:latin typeface="Franklin Gothic Demi" pitchFamily="34" charset="0"/>
              </a:rPr>
              <a:t>Design of Blast-proof structure  ;  </a:t>
            </a:r>
            <a:r>
              <a:rPr lang="en-US" altLang="ko-KR" sz="1400" dirty="0" smtClean="0">
                <a:solidFill>
                  <a:srgbClr val="00B050"/>
                </a:solidFill>
                <a:latin typeface="Franklin Gothic Demi" pitchFamily="34" charset="0"/>
              </a:rPr>
              <a:t>aspect of structural stability</a:t>
            </a:r>
            <a:endParaRPr lang="en-US" altLang="ko-KR" sz="1400" dirty="0">
              <a:solidFill>
                <a:srgbClr val="00B050"/>
              </a:solidFill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endParaRPr lang="en-US" altLang="ko-KR" dirty="0"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ko-KR" altLang="en-US" sz="1400" dirty="0" smtClean="0">
                <a:latin typeface="Franklin Gothic Demi" pitchFamily="34" charset="0"/>
                <a:ea typeface="+mn-ea"/>
              </a:rPr>
              <a:t>    </a:t>
            </a:r>
            <a:r>
              <a:rPr lang="en-US" altLang="ko-KR" sz="1400" dirty="0" smtClean="0">
                <a:latin typeface="Franklin Gothic Demi" pitchFamily="34" charset="0"/>
                <a:ea typeface="+mn-ea"/>
              </a:rPr>
              <a:t>Design for structure can withstand shock wave, impulse, gas pressure is caused by internal explosion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Shape and style of structure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Support structure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of reinforced concrete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of blast-proof for utilities      </a:t>
            </a:r>
            <a:endParaRPr lang="en-US" altLang="ko-KR" sz="1400" dirty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endParaRPr lang="en-US" altLang="ko-KR" dirty="0"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1400" dirty="0" smtClean="0">
                <a:latin typeface="Franklin Gothic Demi" pitchFamily="34" charset="0"/>
                <a:ea typeface="+mn-ea"/>
              </a:rPr>
              <a:t>2) Design of Noise-proof  ;  </a:t>
            </a:r>
            <a:r>
              <a:rPr lang="en-US" altLang="ko-KR" sz="1400" dirty="0" smtClean="0">
                <a:solidFill>
                  <a:srgbClr val="00B050"/>
                </a:solidFill>
                <a:latin typeface="Franklin Gothic Demi" pitchFamily="34" charset="0"/>
                <a:ea typeface="+mn-ea"/>
              </a:rPr>
              <a:t>aspect of civil complaint</a:t>
            </a:r>
          </a:p>
          <a:p>
            <a:pPr marL="228600" indent="-228600" algn="l">
              <a:defRPr/>
            </a:pPr>
            <a:endParaRPr lang="en-US" altLang="ko-KR" sz="1400" dirty="0" smtClean="0"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1400" dirty="0" smtClean="0">
                <a:latin typeface="Franklin Gothic Demi" pitchFamily="34" charset="0"/>
                <a:ea typeface="+mn-ea"/>
              </a:rPr>
              <a:t>    </a:t>
            </a:r>
            <a:r>
              <a:rPr lang="en-US" altLang="ko-KR" sz="1400" dirty="0" err="1" smtClean="0">
                <a:latin typeface="Franklin Gothic Demi" pitchFamily="34" charset="0"/>
                <a:ea typeface="+mn-ea"/>
              </a:rPr>
              <a:t>Mitigative</a:t>
            </a:r>
            <a:r>
              <a:rPr lang="en-US" altLang="ko-KR" sz="1400" dirty="0" smtClean="0">
                <a:latin typeface="Franklin Gothic Demi" pitchFamily="34" charset="0"/>
                <a:ea typeface="+mn-ea"/>
              </a:rPr>
              <a:t> design within permissible level for noise which is propagated from internal explosion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</a:rPr>
              <a:t>Design of reinforced concrete (sound reduction index)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of opening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of silencer</a:t>
            </a:r>
            <a:endParaRPr lang="en-US" altLang="ko-KR" sz="1400" dirty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endParaRPr lang="en-US" altLang="ko-KR" dirty="0"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sz="1400" dirty="0" smtClean="0">
                <a:latin typeface="Franklin Gothic Demi" pitchFamily="34" charset="0"/>
                <a:ea typeface="+mn-ea"/>
              </a:rPr>
              <a:t>3) Design of vibration-isolation  ;  </a:t>
            </a:r>
            <a:r>
              <a:rPr lang="en-US" altLang="ko-KR" sz="1400" dirty="0" smtClean="0">
                <a:solidFill>
                  <a:srgbClr val="00B050"/>
                </a:solidFill>
                <a:latin typeface="Franklin Gothic Demi" pitchFamily="34" charset="0"/>
                <a:ea typeface="+mn-ea"/>
              </a:rPr>
              <a:t>aspect of structural stability &amp; civil complaint </a:t>
            </a:r>
            <a:endParaRPr lang="en-US" altLang="ko-KR" sz="1400" dirty="0">
              <a:solidFill>
                <a:srgbClr val="00B050"/>
              </a:solidFill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endParaRPr lang="en-US" altLang="ko-KR" dirty="0">
              <a:latin typeface="Franklin Gothic Demi" pitchFamily="34" charset="0"/>
              <a:ea typeface="+mn-ea"/>
            </a:endParaRPr>
          </a:p>
          <a:p>
            <a:pPr marL="228600" indent="-228600" algn="l">
              <a:defRPr/>
            </a:pPr>
            <a:r>
              <a:rPr lang="en-US" altLang="ko-KR" dirty="0">
                <a:latin typeface="Franklin Gothic Demi" pitchFamily="34" charset="0"/>
                <a:ea typeface="+mn-ea"/>
              </a:rPr>
              <a:t>  </a:t>
            </a:r>
            <a:r>
              <a:rPr lang="en-US" altLang="ko-KR" dirty="0" smtClean="0">
                <a:latin typeface="Franklin Gothic Demi" pitchFamily="34" charset="0"/>
                <a:ea typeface="+mn-ea"/>
              </a:rPr>
              <a:t>   </a:t>
            </a:r>
            <a:r>
              <a:rPr lang="en-US" altLang="ko-KR" sz="1400" dirty="0" err="1" smtClean="0">
                <a:latin typeface="Franklin Gothic Demi" pitchFamily="34" charset="0"/>
                <a:ea typeface="+mn-ea"/>
              </a:rPr>
              <a:t>Mitigative</a:t>
            </a:r>
            <a:r>
              <a:rPr lang="en-US" altLang="ko-KR" sz="1400" dirty="0" smtClean="0">
                <a:latin typeface="Franklin Gothic Demi" pitchFamily="34" charset="0"/>
                <a:ea typeface="+mn-ea"/>
              </a:rPr>
              <a:t> design for transient vibration of adjacent structures induced by ground shocks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of base for vibration-isolation         </a:t>
            </a:r>
          </a:p>
          <a:p>
            <a:pPr marL="685800" lvl="1" indent="-228600" algn="l">
              <a:buFont typeface="Wingdings" pitchFamily="2" charset="2"/>
              <a:buChar char="ü"/>
              <a:defRPr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of isolator specification</a:t>
            </a:r>
            <a:endParaRPr lang="ko-KR" altLang="en-US" sz="1400" dirty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5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Design concept of blast-proof structure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8482" name="Text Box 2"/>
          <p:cNvSpPr txBox="1">
            <a:spLocks noChangeArrowheads="1"/>
          </p:cNvSpPr>
          <p:nvPr/>
        </p:nvSpPr>
        <p:spPr bwMode="auto">
          <a:xfrm>
            <a:off x="500034" y="1214422"/>
            <a:ext cx="8215371" cy="5005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19088" indent="-319088" algn="l" fontAlgn="ctr">
              <a:lnSpc>
                <a:spcPct val="150000"/>
              </a:lnSpc>
              <a:spcAft>
                <a:spcPct val="50000"/>
              </a:spcAft>
              <a:buClr>
                <a:srgbClr val="FF0000"/>
              </a:buClr>
              <a:buSzPct val="75000"/>
            </a:pPr>
            <a:r>
              <a:rPr lang="en-US" altLang="ko-KR" sz="1600" b="1" dirty="0" smtClean="0">
                <a:solidFill>
                  <a:srgbClr val="000000"/>
                </a:solidFill>
                <a:latin typeface="Franklin Gothic Demi" pitchFamily="34" charset="0"/>
                <a:ea typeface="+mn-ea"/>
              </a:rPr>
              <a:t>1) Analytical method</a:t>
            </a:r>
          </a:p>
          <a:p>
            <a:pPr marL="319088" indent="-319088" algn="l" fontAlgn="ctr">
              <a:spcAft>
                <a:spcPct val="50000"/>
              </a:spcAft>
              <a:buSzPct val="75000"/>
            </a:pPr>
            <a:r>
              <a:rPr lang="en-US" altLang="ko-KR" sz="1400" dirty="0" smtClean="0">
                <a:latin typeface="Franklin Gothic Demi" pitchFamily="34" charset="0"/>
                <a:ea typeface="+mn-ea"/>
              </a:rPr>
              <a:t>    Simulation using </a:t>
            </a:r>
            <a:r>
              <a:rPr lang="en-US" altLang="ko-KR" sz="1400" dirty="0" smtClean="0">
                <a:solidFill>
                  <a:srgbClr val="000000"/>
                </a:solidFill>
                <a:latin typeface="Franklin Gothic Demi" pitchFamily="34" charset="0"/>
              </a:rPr>
              <a:t>FSI (Fluid-Structure Interaction) analytical method of </a:t>
            </a:r>
            <a:r>
              <a:rPr lang="en-US" altLang="ko-KR" sz="1400" dirty="0" smtClean="0">
                <a:latin typeface="Franklin Gothic Demi" pitchFamily="34" charset="0"/>
                <a:ea typeface="+mn-ea"/>
              </a:rPr>
              <a:t>LS-DYN</a:t>
            </a:r>
            <a:r>
              <a:rPr lang="en-US" altLang="ko-KR" sz="1400" dirty="0" smtClean="0">
                <a:solidFill>
                  <a:srgbClr val="000000"/>
                </a:solidFill>
                <a:latin typeface="Franklin Gothic Demi" pitchFamily="34" charset="0"/>
                <a:ea typeface="+mn-ea"/>
              </a:rPr>
              <a:t>A code</a:t>
            </a:r>
            <a:endParaRPr lang="ko-KR" altLang="en-US" sz="1400" dirty="0">
              <a:latin typeface="Franklin Gothic Demi" pitchFamily="34" charset="0"/>
              <a:ea typeface="+mn-ea"/>
            </a:endParaRPr>
          </a:p>
          <a:p>
            <a:pPr marL="581025" lvl="1" indent="-260350" algn="l" fontAlgn="ctr">
              <a:spcAft>
                <a:spcPct val="250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Verification of blast-pressure measures which is generated by Explosion Cladding</a:t>
            </a:r>
          </a:p>
          <a:p>
            <a:pPr marL="581025" lvl="1" indent="-260350" algn="l" fontAlgn="ctr">
              <a:spcAft>
                <a:spcPct val="25000"/>
              </a:spcAft>
              <a:buClr>
                <a:srgbClr val="0000FF"/>
              </a:buClr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Design Estimation of high-durable blast-proof facilities for Explosion Cladding</a:t>
            </a:r>
          </a:p>
          <a:p>
            <a:pPr algn="l">
              <a:lnSpc>
                <a:spcPct val="150000"/>
              </a:lnSpc>
              <a:spcBef>
                <a:spcPct val="50000"/>
              </a:spcBef>
            </a:pP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2) LS-DYNA code Option for blast loading simulation</a:t>
            </a:r>
            <a:endParaRPr lang="en-US" altLang="ko-KR" sz="1600" b="1" dirty="0" smtClean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EOS_JWL(charge) : detonation products of high explosives</a:t>
            </a: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MAT_HIGH_EXPLOSIVE_BURN(charge) </a:t>
            </a: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INITIAL_DETONATION </a:t>
            </a: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EOS_LINEAR POLYNOMIAL</a:t>
            </a: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EOS_GRUNEISEN</a:t>
            </a:r>
          </a:p>
          <a:p>
            <a:pPr marL="328613" indent="-328613" algn="l" fontAlgn="ctr">
              <a:lnSpc>
                <a:spcPct val="150000"/>
              </a:lnSpc>
              <a:spcAft>
                <a:spcPct val="25000"/>
              </a:spcAft>
              <a:buClr>
                <a:srgbClr val="FF0000"/>
              </a:buClr>
              <a:buSzPct val="75000"/>
            </a:pPr>
            <a:endParaRPr lang="en-US" altLang="ko-KR" sz="1100" dirty="0" smtClean="0">
              <a:solidFill>
                <a:srgbClr val="000000"/>
              </a:solidFill>
              <a:latin typeface="+mn-ea"/>
              <a:ea typeface="+mn-ea"/>
            </a:endParaRPr>
          </a:p>
          <a:p>
            <a:pPr marL="328613" indent="-328613" algn="l" fontAlgn="ctr">
              <a:lnSpc>
                <a:spcPct val="150000"/>
              </a:lnSpc>
              <a:spcAft>
                <a:spcPct val="25000"/>
              </a:spcAft>
              <a:buClr>
                <a:srgbClr val="FF0000"/>
              </a:buClr>
              <a:buSzPct val="75000"/>
            </a:pP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3) </a:t>
            </a:r>
            <a:r>
              <a:rPr lang="en-US" altLang="ko-KR" sz="1600" b="1" dirty="0" err="1" smtClean="0">
                <a:latin typeface="Franklin Gothic Demi" pitchFamily="34" charset="0"/>
                <a:ea typeface="+mn-ea"/>
              </a:rPr>
              <a:t>Maxium</a:t>
            </a:r>
            <a:r>
              <a:rPr lang="en-US" altLang="ko-KR" sz="1600" b="1" dirty="0" smtClean="0">
                <a:latin typeface="Franklin Gothic Demi" pitchFamily="34" charset="0"/>
                <a:ea typeface="+mn-ea"/>
              </a:rPr>
              <a:t> blasting conditions of internal structure</a:t>
            </a:r>
            <a:endParaRPr lang="en-US" altLang="ko-KR" sz="1600" b="1" dirty="0" smtClean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</a:rPr>
              <a:t>  Charge weight  : 570kgs of TNT equivalency</a:t>
            </a: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</a:rPr>
              <a:t>  Explosion cladding size :  12m x 4m </a:t>
            </a:r>
          </a:p>
          <a:p>
            <a:pPr marL="324000" lvl="1" algn="l">
              <a:spcBef>
                <a:spcPts val="600"/>
              </a:spcBef>
              <a:buFont typeface="Wingdings" pitchFamily="2" charset="2"/>
              <a:buChar char="ü"/>
            </a:pPr>
            <a:r>
              <a:rPr lang="en-US" altLang="ko-KR" sz="1400" dirty="0" smtClean="0">
                <a:solidFill>
                  <a:srgbClr val="0070C0"/>
                </a:solidFill>
                <a:latin typeface="Franklin Gothic Demi" pitchFamily="34" charset="0"/>
              </a:rPr>
              <a:t>  Charge location : the center of inner structure</a:t>
            </a:r>
            <a:endParaRPr lang="en-US" altLang="ko-KR" sz="1100" dirty="0" smtClean="0">
              <a:solidFill>
                <a:srgbClr val="0070C0"/>
              </a:solidFill>
              <a:latin typeface="+mn-ea"/>
              <a:ea typeface="+mn-ea"/>
            </a:endParaRPr>
          </a:p>
        </p:txBody>
      </p:sp>
      <p:grpSp>
        <p:nvGrpSpPr>
          <p:cNvPr id="2" name="그룹 10"/>
          <p:cNvGrpSpPr/>
          <p:nvPr/>
        </p:nvGrpSpPr>
        <p:grpSpPr>
          <a:xfrm>
            <a:off x="3491881" y="3294104"/>
            <a:ext cx="5235493" cy="1215016"/>
            <a:chOff x="2886177" y="2786058"/>
            <a:chExt cx="5235493" cy="1215016"/>
          </a:xfrm>
        </p:grpSpPr>
        <p:sp>
          <p:nvSpPr>
            <p:cNvPr id="4" name="자유형 3"/>
            <p:cNvSpPr/>
            <p:nvPr/>
          </p:nvSpPr>
          <p:spPr>
            <a:xfrm>
              <a:off x="5110169" y="2786058"/>
              <a:ext cx="390525" cy="597584"/>
            </a:xfrm>
            <a:custGeom>
              <a:avLst/>
              <a:gdLst>
                <a:gd name="connsiteX0" fmla="*/ 0 w 390525"/>
                <a:gd name="connsiteY0" fmla="*/ 0 h 962025"/>
                <a:gd name="connsiteX1" fmla="*/ 390525 w 390525"/>
                <a:gd name="connsiteY1" fmla="*/ 0 h 962025"/>
                <a:gd name="connsiteX2" fmla="*/ 390525 w 390525"/>
                <a:gd name="connsiteY2" fmla="*/ 962025 h 962025"/>
                <a:gd name="connsiteX3" fmla="*/ 9525 w 390525"/>
                <a:gd name="connsiteY3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962025">
                  <a:moveTo>
                    <a:pt x="0" y="0"/>
                  </a:moveTo>
                  <a:lnTo>
                    <a:pt x="390525" y="0"/>
                  </a:lnTo>
                  <a:lnTo>
                    <a:pt x="390525" y="962025"/>
                  </a:lnTo>
                  <a:lnTo>
                    <a:pt x="9525" y="962025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5493854" y="2927565"/>
              <a:ext cx="192882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ko-KR" sz="1400" dirty="0" smtClean="0">
                  <a:latin typeface="Franklin Gothic Demi" pitchFamily="34" charset="0"/>
                  <a:ea typeface="+mn-ea"/>
                </a:rPr>
                <a:t>Explosive Modeling </a:t>
              </a:r>
              <a:endParaRPr lang="ko-KR" altLang="en-US" sz="1400" dirty="0">
                <a:latin typeface="Franklin Gothic Demi" pitchFamily="34" charset="0"/>
                <a:ea typeface="+mn-ea"/>
              </a:endParaRPr>
            </a:p>
          </p:txBody>
        </p:sp>
        <p:sp>
          <p:nvSpPr>
            <p:cNvPr id="6" name="자유형 5"/>
            <p:cNvSpPr/>
            <p:nvPr/>
          </p:nvSpPr>
          <p:spPr>
            <a:xfrm>
              <a:off x="2886177" y="3570508"/>
              <a:ext cx="2614518" cy="430566"/>
            </a:xfrm>
            <a:custGeom>
              <a:avLst/>
              <a:gdLst>
                <a:gd name="connsiteX0" fmla="*/ 0 w 390525"/>
                <a:gd name="connsiteY0" fmla="*/ 0 h 962025"/>
                <a:gd name="connsiteX1" fmla="*/ 390525 w 390525"/>
                <a:gd name="connsiteY1" fmla="*/ 0 h 962025"/>
                <a:gd name="connsiteX2" fmla="*/ 390525 w 390525"/>
                <a:gd name="connsiteY2" fmla="*/ 962025 h 962025"/>
                <a:gd name="connsiteX3" fmla="*/ 9525 w 390525"/>
                <a:gd name="connsiteY3" fmla="*/ 962025 h 962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0525" h="962025">
                  <a:moveTo>
                    <a:pt x="0" y="0"/>
                  </a:moveTo>
                  <a:lnTo>
                    <a:pt x="390525" y="0"/>
                  </a:lnTo>
                  <a:lnTo>
                    <a:pt x="390525" y="962025"/>
                  </a:lnTo>
                  <a:lnTo>
                    <a:pt x="9525" y="962025"/>
                  </a:lnTo>
                </a:path>
              </a:pathLst>
            </a:cu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478464" y="3641034"/>
              <a:ext cx="264320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400" dirty="0" smtClean="0">
                  <a:latin typeface="Franklin Gothic Demi" pitchFamily="34" charset="0"/>
                  <a:ea typeface="+mn-ea"/>
                </a:rPr>
                <a:t>Pressure for gas and materials</a:t>
              </a:r>
              <a:endParaRPr lang="ko-KR" altLang="en-US" sz="1400" dirty="0">
                <a:latin typeface="Franklin Gothic Demi" pitchFamily="34" charset="0"/>
                <a:ea typeface="+mn-ea"/>
              </a:endParaRPr>
            </a:p>
          </p:txBody>
        </p:sp>
      </p:grpSp>
      <p:sp>
        <p:nvSpPr>
          <p:cNvPr id="10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Blast loading simulation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7544" y="845090"/>
            <a:ext cx="3528392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Analytical method and condition 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8" descr="윈도우, 컨트롤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340834" flipH="1">
            <a:off x="4669728" y="2720142"/>
            <a:ext cx="4287836" cy="3216248"/>
          </a:xfrm>
          <a:prstGeom prst="rect">
            <a:avLst/>
          </a:prstGeom>
          <a:noFill/>
        </p:spPr>
      </p:pic>
      <p:sp>
        <p:nvSpPr>
          <p:cNvPr id="19" name="Text Box 92"/>
          <p:cNvSpPr txBox="1">
            <a:spLocks noChangeArrowheads="1"/>
          </p:cNvSpPr>
          <p:nvPr/>
        </p:nvSpPr>
        <p:spPr bwMode="auto">
          <a:xfrm>
            <a:off x="683568" y="2060848"/>
            <a:ext cx="360040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External facing</a:t>
            </a:r>
            <a:r>
              <a:rPr lang="ko-KR" altLang="en-US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Reinforced Concrete THK 2,000mm</a:t>
            </a:r>
            <a:endParaRPr lang="ko-KR" altLang="en-US" sz="1600" b="1" dirty="0">
              <a:latin typeface="Franklin Gothic Demi" pitchFamily="34" charset="0"/>
              <a:ea typeface="+mn-ea"/>
            </a:endParaRPr>
          </a:p>
        </p:txBody>
      </p:sp>
      <p:sp>
        <p:nvSpPr>
          <p:cNvPr id="23" name="Text Box 92"/>
          <p:cNvSpPr txBox="1">
            <a:spLocks noChangeArrowheads="1"/>
          </p:cNvSpPr>
          <p:nvPr/>
        </p:nvSpPr>
        <p:spPr bwMode="auto">
          <a:xfrm>
            <a:off x="5010994" y="2060848"/>
            <a:ext cx="37374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l"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Interior finishing</a:t>
            </a:r>
            <a:r>
              <a:rPr lang="ko-KR" altLang="en-US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 </a:t>
            </a: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: </a:t>
            </a:r>
          </a:p>
          <a:p>
            <a:pPr>
              <a:spcBef>
                <a:spcPct val="50000"/>
              </a:spcBef>
            </a:pP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Steel </a:t>
            </a:r>
            <a:r>
              <a:rPr lang="en-US" altLang="ko-KR" sz="1600" b="1" dirty="0">
                <a:latin typeface="Franklin Gothic Demi" pitchFamily="34" charset="0"/>
                <a:ea typeface="+mn-ea"/>
                <a:sym typeface="Wingdings" pitchFamily="2" charset="2"/>
              </a:rPr>
              <a:t>Plate </a:t>
            </a: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(SS400</a:t>
            </a:r>
            <a:r>
              <a:rPr lang="en-US" altLang="ko-KR" sz="1600" b="1" dirty="0">
                <a:latin typeface="Franklin Gothic Demi" pitchFamily="34" charset="0"/>
                <a:ea typeface="+mn-ea"/>
                <a:sym typeface="Wingdings" pitchFamily="2" charset="2"/>
              </a:rPr>
              <a:t>) </a:t>
            </a:r>
            <a:r>
              <a:rPr lang="en-US" altLang="ko-KR" sz="16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THK 12mm</a:t>
            </a:r>
            <a:endParaRPr lang="en-US" altLang="ko-KR" sz="1600" b="1" dirty="0">
              <a:latin typeface="Franklin Gothic Demi" pitchFamily="34" charset="0"/>
              <a:ea typeface="+mn-ea"/>
            </a:endParaRPr>
          </a:p>
        </p:txBody>
      </p:sp>
      <p:grpSp>
        <p:nvGrpSpPr>
          <p:cNvPr id="2" name="그룹 25"/>
          <p:cNvGrpSpPr/>
          <p:nvPr/>
        </p:nvGrpSpPr>
        <p:grpSpPr>
          <a:xfrm>
            <a:off x="285720" y="2927294"/>
            <a:ext cx="4108968" cy="3093994"/>
            <a:chOff x="282810" y="1500174"/>
            <a:chExt cx="5040917" cy="3795739"/>
          </a:xfrm>
        </p:grpSpPr>
        <p:pic>
          <p:nvPicPr>
            <p:cNvPr id="20" name="Picture 27" descr="윈도우, 컨트롤 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 rot="21204913" flipH="1">
              <a:off x="500034" y="1500174"/>
              <a:ext cx="4573588" cy="3430587"/>
            </a:xfrm>
            <a:prstGeom prst="rect">
              <a:avLst/>
            </a:prstGeom>
            <a:noFill/>
          </p:spPr>
        </p:pic>
        <p:sp>
          <p:nvSpPr>
            <p:cNvPr id="1511446" name="Line 22"/>
            <p:cNvSpPr>
              <a:spLocks noChangeShapeType="1"/>
            </p:cNvSpPr>
            <p:nvPr/>
          </p:nvSpPr>
          <p:spPr bwMode="auto">
            <a:xfrm>
              <a:off x="2409810" y="5010161"/>
              <a:ext cx="357190" cy="285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48" name="Line 24"/>
            <p:cNvSpPr>
              <a:spLocks noChangeShapeType="1"/>
            </p:cNvSpPr>
            <p:nvPr/>
          </p:nvSpPr>
          <p:spPr bwMode="auto">
            <a:xfrm>
              <a:off x="438121" y="3662364"/>
              <a:ext cx="1656000" cy="140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49" name="Line 25"/>
            <p:cNvSpPr>
              <a:spLocks noChangeShapeType="1"/>
            </p:cNvSpPr>
            <p:nvPr/>
          </p:nvSpPr>
          <p:spPr bwMode="auto">
            <a:xfrm flipV="1">
              <a:off x="2552687" y="4295781"/>
              <a:ext cx="2428892" cy="8572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51" name="Line 27"/>
            <p:cNvSpPr>
              <a:spLocks noChangeShapeType="1"/>
            </p:cNvSpPr>
            <p:nvPr/>
          </p:nvSpPr>
          <p:spPr bwMode="auto">
            <a:xfrm flipV="1">
              <a:off x="4250352" y="2576505"/>
              <a:ext cx="1008000" cy="32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52" name="Line 28"/>
            <p:cNvSpPr>
              <a:spLocks noChangeShapeType="1"/>
            </p:cNvSpPr>
            <p:nvPr/>
          </p:nvSpPr>
          <p:spPr bwMode="auto">
            <a:xfrm>
              <a:off x="4890885" y="2699131"/>
              <a:ext cx="0" cy="1116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54" name="Line 30"/>
            <p:cNvSpPr>
              <a:spLocks noChangeShapeType="1"/>
            </p:cNvSpPr>
            <p:nvPr/>
          </p:nvSpPr>
          <p:spPr bwMode="auto">
            <a:xfrm flipV="1">
              <a:off x="4807569" y="3671889"/>
              <a:ext cx="490528" cy="19035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55" name="Line 31"/>
            <p:cNvSpPr>
              <a:spLocks noChangeShapeType="1"/>
            </p:cNvSpPr>
            <p:nvPr/>
          </p:nvSpPr>
          <p:spPr bwMode="auto">
            <a:xfrm flipH="1">
              <a:off x="4881938" y="3815053"/>
              <a:ext cx="0" cy="288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59" name="Line 35"/>
            <p:cNvSpPr>
              <a:spLocks noChangeShapeType="1"/>
            </p:cNvSpPr>
            <p:nvPr/>
          </p:nvSpPr>
          <p:spPr bwMode="auto">
            <a:xfrm flipH="1">
              <a:off x="282810" y="3590926"/>
              <a:ext cx="396000" cy="14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11468" name="Text Box 44"/>
            <p:cNvSpPr txBox="1">
              <a:spLocks noChangeArrowheads="1"/>
            </p:cNvSpPr>
            <p:nvPr/>
          </p:nvSpPr>
          <p:spPr bwMode="auto">
            <a:xfrm rot="21000000">
              <a:off x="4726352" y="3003698"/>
              <a:ext cx="539750" cy="1793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 smtClean="0">
                  <a:latin typeface="Times New Roman" pitchFamily="18" charset="0"/>
                </a:rPr>
                <a:t>H  m</a:t>
              </a:r>
              <a:endParaRPr lang="en-US" altLang="ko-KR" sz="1400" b="1" dirty="0">
                <a:latin typeface="Times New Roman" pitchFamily="18" charset="0"/>
              </a:endParaRPr>
            </a:p>
          </p:txBody>
        </p:sp>
        <p:sp>
          <p:nvSpPr>
            <p:cNvPr id="1511471" name="Text Box 47"/>
            <p:cNvSpPr txBox="1">
              <a:spLocks noChangeArrowheads="1"/>
            </p:cNvSpPr>
            <p:nvPr/>
          </p:nvSpPr>
          <p:spPr bwMode="auto">
            <a:xfrm rot="20388401">
              <a:off x="4963365" y="3792303"/>
              <a:ext cx="360362" cy="17938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 smtClean="0">
                  <a:latin typeface="Times New Roman" pitchFamily="18" charset="0"/>
                </a:rPr>
                <a:t>h  m</a:t>
              </a:r>
              <a:endParaRPr lang="en-US" altLang="ko-KR" sz="1400" b="1" dirty="0">
                <a:latin typeface="Times New Roman" pitchFamily="18" charset="0"/>
              </a:endParaRPr>
            </a:p>
          </p:txBody>
        </p:sp>
        <p:sp>
          <p:nvSpPr>
            <p:cNvPr id="1511472" name="Text Box 48"/>
            <p:cNvSpPr txBox="1">
              <a:spLocks noChangeArrowheads="1"/>
            </p:cNvSpPr>
            <p:nvPr/>
          </p:nvSpPr>
          <p:spPr bwMode="auto">
            <a:xfrm rot="20307003">
              <a:off x="3637516" y="4460078"/>
              <a:ext cx="539750" cy="17938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 smtClean="0">
                  <a:latin typeface="Times New Roman" pitchFamily="18" charset="0"/>
                </a:rPr>
                <a:t>W  m</a:t>
              </a:r>
              <a:endParaRPr lang="en-US" altLang="ko-KR" sz="1400" b="1" dirty="0">
                <a:latin typeface="Times New Roman" pitchFamily="18" charset="0"/>
              </a:endParaRPr>
            </a:p>
          </p:txBody>
        </p:sp>
        <p:sp>
          <p:nvSpPr>
            <p:cNvPr id="1511473" name="Text Box 49"/>
            <p:cNvSpPr txBox="1">
              <a:spLocks noChangeArrowheads="1"/>
            </p:cNvSpPr>
            <p:nvPr/>
          </p:nvSpPr>
          <p:spPr bwMode="auto">
            <a:xfrm rot="2405223">
              <a:off x="1040731" y="4292178"/>
              <a:ext cx="539750" cy="2127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/>
            <a:lstStyle/>
            <a:p>
              <a:pPr>
                <a:spcBef>
                  <a:spcPct val="50000"/>
                </a:spcBef>
              </a:pPr>
              <a:r>
                <a:rPr lang="en-US" altLang="ko-KR" sz="1400" b="1" dirty="0" smtClean="0">
                  <a:latin typeface="Times New Roman" pitchFamily="18" charset="0"/>
                </a:rPr>
                <a:t> L  m</a:t>
              </a:r>
              <a:endParaRPr lang="en-US" altLang="ko-KR" sz="1400" b="1" dirty="0">
                <a:latin typeface="Times New Roman" pitchFamily="18" charset="0"/>
              </a:endParaRPr>
            </a:p>
          </p:txBody>
        </p:sp>
        <p:sp>
          <p:nvSpPr>
            <p:cNvPr id="21" name="Line 22"/>
            <p:cNvSpPr>
              <a:spLocks noChangeShapeType="1"/>
            </p:cNvSpPr>
            <p:nvPr/>
          </p:nvSpPr>
          <p:spPr bwMode="auto">
            <a:xfrm>
              <a:off x="4767264" y="4152905"/>
              <a:ext cx="357190" cy="28575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2" name="Line 30"/>
            <p:cNvSpPr>
              <a:spLocks noChangeShapeType="1"/>
            </p:cNvSpPr>
            <p:nvPr/>
          </p:nvSpPr>
          <p:spPr bwMode="auto">
            <a:xfrm flipV="1">
              <a:off x="4772027" y="3956774"/>
              <a:ext cx="526070" cy="18660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25" name="Line 35"/>
            <p:cNvSpPr>
              <a:spLocks noChangeShapeType="1"/>
            </p:cNvSpPr>
            <p:nvPr/>
          </p:nvSpPr>
          <p:spPr bwMode="auto">
            <a:xfrm flipH="1">
              <a:off x="1889984" y="4991111"/>
              <a:ext cx="396000" cy="1440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395536" y="1340768"/>
            <a:ext cx="8137525" cy="3877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19088" indent="-319088" algn="l" fontAlgn="ctr">
              <a:lnSpc>
                <a:spcPct val="120000"/>
              </a:lnSpc>
              <a:spcAft>
                <a:spcPct val="50000"/>
              </a:spcAft>
              <a:buClr>
                <a:srgbClr val="FF0000"/>
              </a:buClr>
              <a:buSzPct val="75000"/>
            </a:pPr>
            <a:r>
              <a:rPr lang="en-US" altLang="ko-KR" sz="1600" b="1" dirty="0" smtClean="0">
                <a:solidFill>
                  <a:srgbClr val="000000"/>
                </a:solidFill>
                <a:latin typeface="Franklin Gothic Demi" pitchFamily="34" charset="0"/>
                <a:ea typeface="+mn-ea"/>
              </a:rPr>
              <a:t>1) Analytical model</a:t>
            </a:r>
            <a:endParaRPr lang="ko-KR" altLang="en-US" sz="1600" b="1" dirty="0" smtClean="0">
              <a:solidFill>
                <a:srgbClr val="000000"/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26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Blast loading simulation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67544" y="845090"/>
            <a:ext cx="5688632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1. Blast-proof analysis as Explosion cladding structure 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E81A20E-2EE6-4414-961D-CFFB3D693CB8}" type="slidenum">
              <a:rPr lang="en-US" altLang="ko-KR" smtClean="0"/>
              <a:pPr>
                <a:defRPr/>
              </a:pPr>
              <a:t>8</a:t>
            </a:fld>
            <a:endParaRPr lang="en-US" altLang="ko-KR" dirty="0"/>
          </a:p>
        </p:txBody>
      </p:sp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539552" y="1268760"/>
            <a:ext cx="8137525" cy="895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19088" indent="-319088" algn="l" fontAlgn="ctr">
              <a:lnSpc>
                <a:spcPct val="120000"/>
              </a:lnSpc>
              <a:spcAft>
                <a:spcPct val="50000"/>
              </a:spcAft>
              <a:buClr>
                <a:srgbClr val="FF0000"/>
              </a:buClr>
              <a:buSzPct val="75000"/>
              <a:buFont typeface="Wingdings" pitchFamily="2" charset="2"/>
              <a:buChar char="Ø"/>
            </a:pPr>
            <a:r>
              <a:rPr lang="en-US" altLang="ko-KR" sz="1800" dirty="0" smtClean="0">
                <a:solidFill>
                  <a:srgbClr val="000000"/>
                </a:solidFill>
                <a:latin typeface="Franklin Gothic Demi" pitchFamily="34" charset="0"/>
                <a:ea typeface="+mn-ea"/>
              </a:rPr>
              <a:t>Peak spot of deformation and stress response</a:t>
            </a:r>
            <a:r>
              <a:rPr lang="ko-KR" altLang="en-US" sz="1800" dirty="0" smtClean="0">
                <a:solidFill>
                  <a:srgbClr val="000000"/>
                </a:solidFill>
                <a:latin typeface="Franklin Gothic Demi" pitchFamily="34" charset="0"/>
                <a:ea typeface="+mn-ea"/>
              </a:rPr>
              <a:t> </a:t>
            </a:r>
            <a:r>
              <a:rPr lang="en-US" altLang="ko-KR" sz="1800" dirty="0" smtClean="0">
                <a:solidFill>
                  <a:srgbClr val="000000"/>
                </a:solidFill>
                <a:latin typeface="Franklin Gothic Demi" pitchFamily="34" charset="0"/>
                <a:ea typeface="+mn-ea"/>
              </a:rPr>
              <a:t>in the structure : </a:t>
            </a:r>
          </a:p>
          <a:p>
            <a:pPr marL="319088" indent="-319088" algn="l" fontAlgn="ctr">
              <a:lnSpc>
                <a:spcPct val="120000"/>
              </a:lnSpc>
              <a:spcAft>
                <a:spcPct val="50000"/>
              </a:spcAft>
              <a:buClr>
                <a:srgbClr val="FF0000"/>
              </a:buClr>
              <a:buSzPct val="75000"/>
            </a:pPr>
            <a:r>
              <a:rPr lang="en-US" altLang="ko-KR" sz="1800" dirty="0" smtClean="0">
                <a:solidFill>
                  <a:srgbClr val="0070C0"/>
                </a:solidFill>
                <a:latin typeface="Franklin Gothic Demi" pitchFamily="34" charset="0"/>
                <a:ea typeface="+mn-ea"/>
              </a:rPr>
              <a:t>            straight top on the blasting point</a:t>
            </a:r>
            <a:endParaRPr lang="ko-KR" altLang="en-US" sz="1800" dirty="0" smtClean="0">
              <a:solidFill>
                <a:srgbClr val="0070C0"/>
              </a:solidFill>
              <a:latin typeface="Franklin Gothic Demi" pitchFamily="34" charset="0"/>
              <a:ea typeface="+mn-ea"/>
            </a:endParaRPr>
          </a:p>
        </p:txBody>
      </p:sp>
      <p:sp>
        <p:nvSpPr>
          <p:cNvPr id="17" name="Text Box 92"/>
          <p:cNvSpPr txBox="1">
            <a:spLocks noChangeArrowheads="1"/>
          </p:cNvSpPr>
          <p:nvPr/>
        </p:nvSpPr>
        <p:spPr bwMode="auto">
          <a:xfrm>
            <a:off x="5148064" y="2563895"/>
            <a:ext cx="3240360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1400" b="1" dirty="0" smtClean="0">
                <a:latin typeface="Franklin Gothic Demi" pitchFamily="34" charset="0"/>
                <a:ea typeface="+mn-ea"/>
                <a:sym typeface="Wingdings" pitchFamily="2" charset="2"/>
              </a:rPr>
              <a:t>Deformation response of reinforced bar</a:t>
            </a:r>
            <a:endParaRPr lang="en-US" altLang="ko-KR" sz="1400" b="1" dirty="0">
              <a:latin typeface="Franklin Gothic Demi" pitchFamily="34" charset="0"/>
              <a:ea typeface="+mn-ea"/>
              <a:sym typeface="Wingdings" pitchFamily="2" charset="2"/>
            </a:endParaRPr>
          </a:p>
        </p:txBody>
      </p:sp>
      <p:pic>
        <p:nvPicPr>
          <p:cNvPr id="18" name="Picture 9" descr="dis_beam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3212976"/>
            <a:ext cx="3798149" cy="2881318"/>
          </a:xfrm>
          <a:prstGeom prst="rect">
            <a:avLst/>
          </a:prstGeom>
          <a:noFill/>
        </p:spPr>
      </p:pic>
      <p:pic>
        <p:nvPicPr>
          <p:cNvPr id="19" name="Picture 6" descr="stress_concrete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2852936"/>
            <a:ext cx="4573588" cy="3470275"/>
          </a:xfrm>
          <a:prstGeom prst="rect">
            <a:avLst/>
          </a:prstGeom>
          <a:noFill/>
        </p:spPr>
      </p:pic>
      <p:sp>
        <p:nvSpPr>
          <p:cNvPr id="20" name="Text Box 92"/>
          <p:cNvSpPr txBox="1">
            <a:spLocks noChangeArrowheads="1"/>
          </p:cNvSpPr>
          <p:nvPr/>
        </p:nvSpPr>
        <p:spPr bwMode="auto">
          <a:xfrm>
            <a:off x="1237151" y="2565484"/>
            <a:ext cx="2275752" cy="2154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ko-KR" sz="1400" b="1" dirty="0" smtClean="0">
                <a:latin typeface="Franklin Gothic Demi" pitchFamily="34" charset="0"/>
                <a:ea typeface="+mn-ea"/>
              </a:rPr>
              <a:t>Stress response of concrete</a:t>
            </a:r>
            <a:endParaRPr lang="en-US" altLang="ko-KR" sz="1400" b="1" dirty="0">
              <a:latin typeface="Franklin Gothic Demi" pitchFamily="34" charset="0"/>
              <a:ea typeface="+mn-ea"/>
            </a:endParaRPr>
          </a:p>
        </p:txBody>
      </p:sp>
      <p:sp>
        <p:nvSpPr>
          <p:cNvPr id="9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Blast loading simulation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67544" y="845090"/>
            <a:ext cx="5688632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2. Blast-proof analysis as Explosion cladding structure 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제목 4"/>
          <p:cNvSpPr txBox="1">
            <a:spLocks/>
          </p:cNvSpPr>
          <p:nvPr/>
        </p:nvSpPr>
        <p:spPr bwMode="auto">
          <a:xfrm>
            <a:off x="107504" y="49188"/>
            <a:ext cx="8286750" cy="571500"/>
          </a:xfrm>
          <a:prstGeom prst="rect">
            <a:avLst/>
          </a:prstGeom>
          <a:noFill/>
        </p:spPr>
        <p:txBody>
          <a:bodyPr anchor="ctr">
            <a:normAutofit/>
          </a:bodyPr>
          <a:lstStyle/>
          <a:p>
            <a:pPr algn="l" eaLnBrk="0" hangingPunct="0">
              <a:buFont typeface="Wingdings" pitchFamily="2" charset="2"/>
              <a:buChar char="v"/>
              <a:defRPr/>
            </a:pPr>
            <a:r>
              <a:rPr lang="en-US" altLang="ko-KR" sz="2000" dirty="0" smtClean="0">
                <a:latin typeface="Impact" pitchFamily="34" charset="0"/>
                <a:ea typeface="+mn-ea"/>
                <a:cs typeface="+mj-cs"/>
              </a:rPr>
              <a:t> </a:t>
            </a:r>
            <a:r>
              <a:rPr lang="en-US" altLang="ko-KR" sz="20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Performance Evaluation </a:t>
            </a:r>
            <a:r>
              <a:rPr lang="en-US" altLang="ko-KR" sz="2000" spc="-100" dirty="0" smtClean="0">
                <a:solidFill>
                  <a:srgbClr val="FFFF00"/>
                </a:solidFill>
                <a:latin typeface="Impact" pitchFamily="34" charset="0"/>
                <a:ea typeface="+mn-ea"/>
                <a:cs typeface="+mj-cs"/>
              </a:rPr>
              <a:t>of structure  </a:t>
            </a:r>
            <a:endParaRPr lang="ko-KR" altLang="en-US" sz="2000" spc="-100" dirty="0">
              <a:solidFill>
                <a:srgbClr val="FFFF00"/>
              </a:solidFill>
              <a:latin typeface="Impact" pitchFamily="34" charset="0"/>
              <a:ea typeface="+mn-ea"/>
              <a:cs typeface="+mj-cs"/>
            </a:endParaRPr>
          </a:p>
        </p:txBody>
      </p:sp>
      <p:sp>
        <p:nvSpPr>
          <p:cNvPr id="88" name="TextBox 87"/>
          <p:cNvSpPr txBox="1"/>
          <p:nvPr/>
        </p:nvSpPr>
        <p:spPr>
          <a:xfrm>
            <a:off x="323528" y="692696"/>
            <a:ext cx="3960440" cy="369332"/>
          </a:xfrm>
          <a:prstGeom prst="rect">
            <a:avLst/>
          </a:prstGeom>
          <a:solidFill>
            <a:srgbClr val="FFFFCC"/>
          </a:solidFill>
          <a:ln w="12700">
            <a:solidFill>
              <a:srgbClr val="FF0000"/>
            </a:solidFill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altLang="ko-KR" sz="1800" b="1" dirty="0" smtClean="0">
                <a:latin typeface="Franklin Gothic Demi" pitchFamily="34" charset="0"/>
                <a:ea typeface="+mn-ea"/>
              </a:rPr>
              <a:t>Introduction of measurement method </a:t>
            </a:r>
            <a:endParaRPr lang="ko-KR" altLang="en-US" sz="1800" b="1" dirty="0">
              <a:latin typeface="Franklin Gothic Demi" pitchFamily="34" charset="0"/>
              <a:ea typeface="+mn-ea"/>
            </a:endParaRPr>
          </a:p>
        </p:txBody>
      </p:sp>
      <p:sp>
        <p:nvSpPr>
          <p:cNvPr id="89" name="내용 개체 틀 2"/>
          <p:cNvSpPr txBox="1">
            <a:spLocks/>
          </p:cNvSpPr>
          <p:nvPr/>
        </p:nvSpPr>
        <p:spPr>
          <a:xfrm>
            <a:off x="250825" y="1064577"/>
            <a:ext cx="8585200" cy="3148554"/>
          </a:xfrm>
          <a:prstGeom prst="rect">
            <a:avLst/>
          </a:prstGeom>
        </p:spPr>
        <p:txBody>
          <a:bodyPr>
            <a:spAutoFit/>
          </a:bodyPr>
          <a:lstStyle/>
          <a:p>
            <a:pPr marL="152400" indent="-342900" algn="l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Purpose</a:t>
            </a:r>
            <a:endParaRPr kumimoji="0" lang="en-US" altLang="ko-KR" sz="1800" b="1" dirty="0" smtClean="0">
              <a:latin typeface="Franklin Gothic Demi" pitchFamily="34" charset="0"/>
              <a:ea typeface="+mn-ea"/>
            </a:endParaRPr>
          </a:p>
          <a:p>
            <a:pPr marL="1524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       Evaluation of DOME structure performance for blast-proof,  noise-proof, </a:t>
            </a:r>
          </a:p>
          <a:p>
            <a:pPr marL="1524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r>
              <a:rPr kumimoji="0" lang="en-US" altLang="ko-KR" sz="1800" b="1" dirty="0" smtClean="0">
                <a:latin typeface="Franklin Gothic Demi" pitchFamily="34" charset="0"/>
                <a:ea typeface="+mn-ea"/>
              </a:rPr>
              <a:t>       </a:t>
            </a:r>
            <a:r>
              <a:rPr kumimoji="0" lang="en-US" altLang="ko-KR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vibration-isolation after construction</a:t>
            </a:r>
          </a:p>
          <a:p>
            <a:pPr marL="152400" indent="-342900" algn="l" fontAlgn="auto">
              <a:spcBef>
                <a:spcPct val="20000"/>
              </a:spcBef>
              <a:spcAft>
                <a:spcPts val="0"/>
              </a:spcAft>
              <a:defRPr/>
            </a:pPr>
            <a:endParaRPr kumimoji="0" lang="en-US" altLang="ko-KR" sz="1800" b="1" baseline="0" dirty="0" smtClean="0">
              <a:latin typeface="Franklin Gothic Demi" pitchFamily="34" charset="0"/>
              <a:ea typeface="+mn-ea"/>
            </a:endParaRPr>
          </a:p>
          <a:p>
            <a:pPr marL="152400" indent="-342900" algn="l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§"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Measurement </a:t>
            </a:r>
            <a:r>
              <a:rPr kumimoji="0" lang="en-US" altLang="ko-KR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 points</a:t>
            </a:r>
          </a:p>
          <a:p>
            <a:pPr marL="609600" lvl="1" indent="-342900" algn="l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1800" b="1" dirty="0" smtClean="0">
                <a:latin typeface="Franklin Gothic Demi" pitchFamily="34" charset="0"/>
                <a:ea typeface="+mn-ea"/>
              </a:rPr>
              <a:t>Blast-pressure : 1 point of inner ceiling</a:t>
            </a:r>
          </a:p>
          <a:p>
            <a:pPr marL="609600" lvl="1" indent="-342900" algn="l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1800" b="1" dirty="0" smtClean="0">
                <a:latin typeface="Franklin Gothic Demi" pitchFamily="34" charset="0"/>
                <a:ea typeface="+mn-ea"/>
              </a:rPr>
              <a:t>Vibration :  Each point of outer wall and inner bottom</a:t>
            </a:r>
          </a:p>
          <a:p>
            <a:pPr marL="609600" lvl="1" indent="-342900" algn="l" fontAlgn="auto">
              <a:spcBef>
                <a:spcPct val="20000"/>
              </a:spcBef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kumimoji="0" lang="en-US" altLang="ko-KR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Noise</a:t>
            </a:r>
            <a:r>
              <a:rPr kumimoji="0" lang="en-US" altLang="ko-KR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 : </a:t>
            </a:r>
            <a:r>
              <a:rPr kumimoji="0" lang="en-US" altLang="ko-KR" sz="18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fron</a:t>
            </a:r>
            <a:r>
              <a:rPr kumimoji="0" lang="en-US" altLang="ko-KR" sz="18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Franklin Gothic Demi" pitchFamily="34" charset="0"/>
                <a:ea typeface="+mn-ea"/>
              </a:rPr>
              <a:t> t of structure and adjacent private house</a:t>
            </a:r>
          </a:p>
          <a:p>
            <a:pPr marL="1143000" marR="0" lvl="2" indent="-2286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US" altLang="ko-KR" sz="1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Franklin Gothic Demi" pitchFamily="34" charset="0"/>
              <a:ea typeface="+mn-ea"/>
            </a:endParaRPr>
          </a:p>
          <a:p>
            <a:pPr marL="863600" marR="0" lvl="3" indent="-228600" algn="l" defTabSz="914400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+mj-ea"/>
              <a:buAutoNum type="circleNumDbPlain"/>
              <a:tabLst/>
              <a:defRPr/>
            </a:pPr>
            <a:endParaRPr kumimoji="0" lang="en-US" altLang="ko-KR" sz="105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90" name="Picture 2"/>
          <p:cNvPicPr>
            <a:picLocks noChangeAspect="1" noChangeArrowheads="1"/>
          </p:cNvPicPr>
          <p:nvPr/>
        </p:nvPicPr>
        <p:blipFill>
          <a:blip r:embed="rId3" cstate="print">
            <a:grayscl/>
          </a:blip>
          <a:srcRect l="43524" t="34132" r="29239" b="3492"/>
          <a:stretch>
            <a:fillRect/>
          </a:stretch>
        </p:blipFill>
        <p:spPr bwMode="auto">
          <a:xfrm>
            <a:off x="6558642" y="2780928"/>
            <a:ext cx="2335971" cy="3240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1" name="타원 90"/>
          <p:cNvSpPr/>
          <p:nvPr/>
        </p:nvSpPr>
        <p:spPr>
          <a:xfrm>
            <a:off x="7537985" y="2820882"/>
            <a:ext cx="144000" cy="144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2" name="TextBox 91"/>
          <p:cNvSpPr txBox="1"/>
          <p:nvPr/>
        </p:nvSpPr>
        <p:spPr>
          <a:xfrm>
            <a:off x="7734300" y="2799978"/>
            <a:ext cx="1143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Adjacent</a:t>
            </a:r>
          </a:p>
          <a:p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Private house</a:t>
            </a:r>
            <a:endParaRPr lang="ko-KR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sp>
        <p:nvSpPr>
          <p:cNvPr id="93" name="타원 92"/>
          <p:cNvSpPr/>
          <p:nvPr/>
        </p:nvSpPr>
        <p:spPr>
          <a:xfrm>
            <a:off x="6985535" y="5840307"/>
            <a:ext cx="144000" cy="1440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4" name="TextBox 93"/>
          <p:cNvSpPr txBox="1"/>
          <p:nvPr/>
        </p:nvSpPr>
        <p:spPr>
          <a:xfrm>
            <a:off x="7181850" y="5819403"/>
            <a:ext cx="131445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Cladding </a:t>
            </a:r>
            <a:r>
              <a:rPr lang="en-US" altLang="ko-K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Dome</a:t>
            </a:r>
            <a:endParaRPr lang="ko-KR" altLang="en-US" sz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  <p:cxnSp>
        <p:nvCxnSpPr>
          <p:cNvPr id="95" name="직선 화살표 연결선 94"/>
          <p:cNvCxnSpPr>
            <a:stCxn id="91" idx="4"/>
            <a:endCxn id="93" idx="0"/>
          </p:cNvCxnSpPr>
          <p:nvPr/>
        </p:nvCxnSpPr>
        <p:spPr>
          <a:xfrm rot="5400000">
            <a:off x="5896048" y="4126369"/>
            <a:ext cx="2875425" cy="552450"/>
          </a:xfrm>
          <a:prstGeom prst="straightConnector1">
            <a:avLst/>
          </a:prstGeom>
          <a:ln w="19050">
            <a:solidFill>
              <a:schemeClr val="bg1"/>
            </a:solidFill>
            <a:prstDash val="solid"/>
            <a:headEnd type="arrow"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8" name="그룹 107"/>
          <p:cNvGrpSpPr/>
          <p:nvPr/>
        </p:nvGrpSpPr>
        <p:grpSpPr>
          <a:xfrm>
            <a:off x="251316" y="3933056"/>
            <a:ext cx="2736304" cy="2160240"/>
            <a:chOff x="611560" y="4473116"/>
            <a:chExt cx="2304256" cy="1728192"/>
          </a:xfrm>
        </p:grpSpPr>
        <p:pic>
          <p:nvPicPr>
            <p:cNvPr id="107" name="그림 106" descr="SL371371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1560" y="4473116"/>
              <a:ext cx="2304256" cy="1728192"/>
            </a:xfrm>
            <a:prstGeom prst="rect">
              <a:avLst/>
            </a:prstGeom>
          </p:spPr>
        </p:pic>
        <p:sp>
          <p:nvSpPr>
            <p:cNvPr id="99" name="타원 98"/>
            <p:cNvSpPr/>
            <p:nvPr/>
          </p:nvSpPr>
          <p:spPr>
            <a:xfrm>
              <a:off x="1619672" y="4563126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1047563" y="4739640"/>
              <a:ext cx="122413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</a:rPr>
                <a:t>Blast pressure</a:t>
              </a:r>
              <a:endPara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endParaRPr>
            </a:p>
          </p:txBody>
        </p:sp>
      </p:grpSp>
      <p:grpSp>
        <p:nvGrpSpPr>
          <p:cNvPr id="112" name="그룹 111"/>
          <p:cNvGrpSpPr/>
          <p:nvPr/>
        </p:nvGrpSpPr>
        <p:grpSpPr>
          <a:xfrm>
            <a:off x="3203644" y="3926781"/>
            <a:ext cx="3240564" cy="2160000"/>
            <a:chOff x="3203848" y="4070797"/>
            <a:chExt cx="3240564" cy="2160000"/>
          </a:xfrm>
        </p:grpSpPr>
        <p:pic>
          <p:nvPicPr>
            <p:cNvPr id="109" name="Picture 5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3203848" y="4070797"/>
              <a:ext cx="3240564" cy="2160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110" name="이등변 삼각형 109"/>
            <p:cNvSpPr/>
            <p:nvPr/>
          </p:nvSpPr>
          <p:spPr>
            <a:xfrm>
              <a:off x="5444491" y="5124450"/>
              <a:ext cx="371475" cy="685800"/>
            </a:xfrm>
            <a:prstGeom prst="triangle">
              <a:avLst/>
            </a:prstGeom>
            <a:noFill/>
            <a:ln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3" name="TextBox 102"/>
            <p:cNvSpPr txBox="1"/>
            <p:nvPr/>
          </p:nvSpPr>
          <p:spPr>
            <a:xfrm>
              <a:off x="4644008" y="4869160"/>
              <a:ext cx="1584175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</a:rPr>
                <a:t>Vibration(horizontal)</a:t>
              </a:r>
              <a:endPara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02" name="타원 101"/>
            <p:cNvSpPr/>
            <p:nvPr/>
          </p:nvSpPr>
          <p:spPr>
            <a:xfrm>
              <a:off x="6228184" y="4941168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06" name="TextBox 105"/>
            <p:cNvSpPr txBox="1"/>
            <p:nvPr/>
          </p:nvSpPr>
          <p:spPr>
            <a:xfrm>
              <a:off x="3707904" y="5373216"/>
              <a:ext cx="1440160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sz="1200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</a:rPr>
                <a:t>Vibration(vertical)</a:t>
              </a:r>
              <a:endPara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endParaRPr>
            </a:p>
          </p:txBody>
        </p:sp>
        <p:sp>
          <p:nvSpPr>
            <p:cNvPr id="105" name="타원 104"/>
            <p:cNvSpPr/>
            <p:nvPr/>
          </p:nvSpPr>
          <p:spPr>
            <a:xfrm>
              <a:off x="5148064" y="5445224"/>
              <a:ext cx="144000" cy="144000"/>
            </a:xfrm>
            <a:prstGeom prst="ellipse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868144" y="5548590"/>
              <a:ext cx="504056" cy="18466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altLang="ko-KR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HY울릉도M" pitchFamily="18" charset="-127"/>
                  <a:ea typeface="HY울릉도M" pitchFamily="18" charset="-127"/>
                </a:rPr>
                <a:t>Noise</a:t>
              </a:r>
              <a:endParaRPr lang="ko-KR" altLang="en-US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endParaRPr>
            </a:p>
          </p:txBody>
        </p:sp>
      </p:grpSp>
      <p:sp>
        <p:nvSpPr>
          <p:cNvPr id="113" name="TextBox 112"/>
          <p:cNvSpPr txBox="1"/>
          <p:nvPr/>
        </p:nvSpPr>
        <p:spPr>
          <a:xfrm>
            <a:off x="6660232" y="6093296"/>
            <a:ext cx="223224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altLang="ko-KR" sz="1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울릉도M" pitchFamily="18" charset="-127"/>
                <a:ea typeface="HY울릉도M" pitchFamily="18" charset="-127"/>
              </a:rPr>
              <a:t>&lt;Noise measurement pt&gt;</a:t>
            </a:r>
            <a:endParaRPr lang="ko-KR" altLang="en-US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울릉도M" pitchFamily="18" charset="-127"/>
              <a:ea typeface="HY울릉도M" pitchFamily="18" charset="-127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7779</TotalTime>
  <Words>1184</Words>
  <Application>Microsoft Office PowerPoint</Application>
  <PresentationFormat>화면 슬라이드 쇼(4:3)</PresentationFormat>
  <Paragraphs>312</Paragraphs>
  <Slides>14</Slides>
  <Notes>13</Notes>
  <HiddenSlides>0</HiddenSlides>
  <MMClips>1</MMClips>
  <ScaleCrop>false</ScaleCrop>
  <HeadingPairs>
    <vt:vector size="4" baseType="variant">
      <vt:variant>
        <vt:lpstr>테마</vt:lpstr>
      </vt:variant>
      <vt:variant>
        <vt:i4>2</vt:i4>
      </vt:variant>
      <vt:variant>
        <vt:lpstr>슬라이드 제목</vt:lpstr>
      </vt:variant>
      <vt:variant>
        <vt:i4>14</vt:i4>
      </vt:variant>
    </vt:vector>
  </HeadingPairs>
  <TitlesOfParts>
    <vt:vector size="16" baseType="lpstr">
      <vt:lpstr>디자인 사용자 지정</vt:lpstr>
      <vt:lpstr>2_Office 테마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Hyunhee</dc:creator>
  <cp:lastModifiedBy>hanwha</cp:lastModifiedBy>
  <cp:revision>597</cp:revision>
  <dcterms:created xsi:type="dcterms:W3CDTF">2001-02-25T01:21:40Z</dcterms:created>
  <dcterms:modified xsi:type="dcterms:W3CDTF">2012-04-30T01:34:57Z</dcterms:modified>
</cp:coreProperties>
</file>