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3" r:id="rId4"/>
    <p:sldId id="258" r:id="rId5"/>
    <p:sldId id="260" r:id="rId6"/>
    <p:sldId id="280" r:id="rId7"/>
    <p:sldId id="261" r:id="rId8"/>
    <p:sldId id="262" r:id="rId9"/>
    <p:sldId id="271" r:id="rId10"/>
    <p:sldId id="273" r:id="rId11"/>
    <p:sldId id="267" r:id="rId12"/>
    <p:sldId id="268" r:id="rId13"/>
    <p:sldId id="269" r:id="rId14"/>
    <p:sldId id="275" r:id="rId15"/>
    <p:sldId id="270" r:id="rId16"/>
    <p:sldId id="272" r:id="rId17"/>
    <p:sldId id="274" r:id="rId18"/>
    <p:sldId id="281" r:id="rId19"/>
    <p:sldId id="284" r:id="rId20"/>
    <p:sldId id="276" r:id="rId21"/>
    <p:sldId id="277" r:id="rId22"/>
    <p:sldId id="278" r:id="rId23"/>
    <p:sldId id="279" r:id="rId24"/>
    <p:sldId id="266" r:id="rId25"/>
    <p:sldId id="28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9" autoAdjust="0"/>
    <p:restoredTop sz="94086" autoAdjust="0"/>
  </p:normalViewPr>
  <p:slideViewPr>
    <p:cSldViewPr>
      <p:cViewPr varScale="1">
        <p:scale>
          <a:sx n="80" d="100"/>
          <a:sy n="80" d="100"/>
        </p:scale>
        <p:origin x="-2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3DB1F-3077-416E-8DD5-AEE622369F3B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FDF1C-BC5F-49AA-8691-3BF2720672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FDF1C-BC5F-49AA-8691-3BF27206724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FDF1C-BC5F-49AA-8691-3BF27206724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FDF1C-BC5F-49AA-8691-3BF27206724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3F66CF2-8D9B-4687-87B9-075E447B277C}" type="datetimeFigureOut">
              <a:rPr lang="en-US" smtClean="0"/>
              <a:pPr/>
              <a:t>5/3/2012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CEC6E46-F4D9-4B20-A07C-80DDF4E7F9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://www.mining.org.g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ia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953000"/>
            <a:ext cx="31242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52600"/>
            <a:ext cx="8839200" cy="3276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4100" b="1" dirty="0" smtClean="0">
                <a:solidFill>
                  <a:srgbClr val="0070C0"/>
                </a:solidFill>
                <a:latin typeface="Century Gothic" pitchFamily="34" charset="0"/>
              </a:rPr>
              <a:t>HOT SHOCK-WAVE FABRICATION OF </a:t>
            </a:r>
          </a:p>
          <a:p>
            <a:pPr>
              <a:lnSpc>
                <a:spcPct val="170000"/>
              </a:lnSpc>
            </a:pPr>
            <a:r>
              <a:rPr lang="en-US" sz="4100" b="1" dirty="0" smtClean="0">
                <a:solidFill>
                  <a:srgbClr val="0070C0"/>
                </a:solidFill>
                <a:latin typeface="Century Gothic" pitchFamily="34" charset="0"/>
              </a:rPr>
              <a:t>NANOSTRUCTURED Cu-W COMPOSITES</a:t>
            </a:r>
          </a:p>
          <a:p>
            <a:pPr>
              <a:lnSpc>
                <a:spcPct val="170000"/>
              </a:lnSpc>
            </a:pPr>
            <a:endParaRPr lang="en-US" sz="2600" b="1" dirty="0" smtClean="0"/>
          </a:p>
          <a:p>
            <a:pPr>
              <a:lnSpc>
                <a:spcPct val="160000"/>
              </a:lnSpc>
            </a:pPr>
            <a:r>
              <a:rPr lang="en-US" sz="2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A.B.Peikrishvili, D.Lesuer, E.Sh.Chagelishvili, G.I.Mamniashvili, M.V.Tsiklauri and </a:t>
            </a:r>
            <a:r>
              <a:rPr lang="en-US" sz="26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2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Bagrat  Godibadze.*</a:t>
            </a:r>
            <a:endParaRPr lang="en-US" sz="2600" u="sng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ka-GE" sz="1800" b="1" dirty="0" smtClean="0"/>
          </a:p>
          <a:p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257801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G.Tsulukidze Mining Institute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Tbilisi 0186, Georgia.                             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May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3, 2012</a:t>
            </a:r>
          </a:p>
          <a:p>
            <a:pPr>
              <a:lnSpc>
                <a:spcPct val="150000"/>
              </a:lnSpc>
            </a:pPr>
            <a:r>
              <a:rPr lang="en-US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www.mining.org.ge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Strasbourg, France.</a:t>
            </a:r>
          </a:p>
          <a:p>
            <a:pPr>
              <a:lnSpc>
                <a:spcPct val="150000"/>
              </a:lnSpc>
            </a:pPr>
            <a:endParaRPr lang="en-US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152400"/>
            <a:ext cx="228599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logo_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52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43800" cy="1066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Experimental  set up for  HEC  of  cylindrical billets   explosive   charge</a:t>
            </a:r>
            <a:endParaRPr lang="ka-GE" sz="3200" b="1" dirty="0">
              <a:solidFill>
                <a:srgbClr val="0070C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524000"/>
            <a:ext cx="58673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6096000" y="1445211"/>
            <a:ext cx="2895600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1-Lowest level of steel           container;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2-The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cylindrical carton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tube container;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ka-G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3-Explosive materials;</a:t>
            </a:r>
            <a:endParaRPr kumimoji="0" lang="ka-G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4-Flying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steel tube for HEC &amp; Thermal insulator;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ka-G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5- Detonating cord; </a:t>
            </a:r>
            <a:endParaRPr kumimoji="0" lang="ka-G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6-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Accessory for fixing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charset="0"/>
                <a:cs typeface="Times New Roman" pitchFamily="18" charset="0"/>
              </a:rPr>
              <a:t>explosive charge;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219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Compacted  Samples  at  the  Room  Temperature</a:t>
            </a:r>
            <a:endParaRPr lang="ka-GE" sz="3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0306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4343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logo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838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Compacted   Samples   by  HEC</a:t>
            </a:r>
            <a:endParaRPr lang="ka-GE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1600"/>
            <a:ext cx="441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logo_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990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Compacted Cu-W composites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After mechanical processing</a:t>
            </a:r>
            <a:endParaRPr lang="ka-GE" sz="3100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576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447800"/>
            <a:ext cx="457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logo_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Structural and  Micro-Hardness Investigations</a:t>
            </a:r>
            <a:endParaRPr lang="ka-GE" sz="3200" dirty="0">
              <a:solidFill>
                <a:srgbClr val="0070C0"/>
              </a:solidFill>
            </a:endParaRPr>
          </a:p>
        </p:txBody>
      </p:sp>
      <p:pic>
        <p:nvPicPr>
          <p:cNvPr id="34819" name="Picture 3" descr="D:\Work Folder !\PICTURES OF MY SAMPLES\# 15 . W nano. T = 1150 c\MICROHARDNES\#15 - last foto.10.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91000"/>
            <a:ext cx="4114800" cy="2514600"/>
          </a:xfrm>
          <a:prstGeom prst="rect">
            <a:avLst/>
          </a:prstGeom>
          <a:noFill/>
        </p:spPr>
      </p:pic>
      <p:pic>
        <p:nvPicPr>
          <p:cNvPr id="34820" name="Picture 4" descr="D:\Work Folder !\PICTURES OF MY SAMPLES\# 14. W (6 mn)T=1200 c\Microhardnes\#14 - after 13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191000"/>
            <a:ext cx="3962400" cy="2514600"/>
          </a:xfrm>
          <a:prstGeom prst="rect">
            <a:avLst/>
          </a:prstGeom>
          <a:noFill/>
        </p:spPr>
      </p:pic>
      <p:pic>
        <p:nvPicPr>
          <p:cNvPr id="8" name="Picture 3" descr="logo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D:\Work Folder !\PICTURES OF MY SAMPLES\# 6. W(30%) - Cu(70%)\# 6   x 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371600"/>
            <a:ext cx="4114800" cy="2743200"/>
          </a:xfrm>
          <a:prstGeom prst="rect">
            <a:avLst/>
          </a:prstGeom>
          <a:noFill/>
        </p:spPr>
      </p:pic>
      <p:pic>
        <p:nvPicPr>
          <p:cNvPr id="10242" name="Picture 2" descr="D:\Work Folder !\PICTURES OF MY SAMPLES\# 5. W(20%) - Cu(80%)\# 5   X 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371600"/>
            <a:ext cx="39624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371599"/>
          <a:ext cx="8229600" cy="53738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1000"/>
                <a:gridCol w="5105400"/>
                <a:gridCol w="2743200"/>
              </a:tblGrid>
              <a:tr h="1225218">
                <a:tc>
                  <a:txBody>
                    <a:bodyPr/>
                    <a:lstStyle/>
                    <a:p>
                      <a:pPr algn="ctr"/>
                      <a:r>
                        <a:rPr lang="ka-GE" sz="2000" i="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ka-GE" sz="20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HEC 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Cu-W  composition  Consolidated at  T=900 </a:t>
                      </a: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P=5GPa; W=40÷60nm.</a:t>
                      </a:r>
                      <a:endParaRPr lang="ka-GE" sz="2400" i="0" dirty="0">
                        <a:solidFill>
                          <a:schemeClr val="tx1"/>
                        </a:solidFill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Micro hardness HV kg/mm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 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P=20gr.</a:t>
                      </a:r>
                      <a:endParaRPr lang="ka-GE" sz="2400" b="1" i="0" dirty="0">
                        <a:solidFill>
                          <a:schemeClr val="tx1"/>
                        </a:solidFill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114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439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107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486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125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44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114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538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118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538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538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r>
                        <a:rPr lang="ka-GE" sz="2800" b="1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116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  <a:tr h="543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1800" b="1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ka-G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r>
                        <a:rPr lang="ka-GE" sz="2800" b="1" dirty="0">
                          <a:latin typeface="Sylfae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a-GE" sz="2800" b="1" dirty="0"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ka-GE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12" marR="60312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Micro-hardness distribution of HEC composites </a:t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Depending  from the W content</a:t>
            </a:r>
            <a:endParaRPr lang="ka-GE" sz="2800" b="1" dirty="0">
              <a:solidFill>
                <a:srgbClr val="0070C0"/>
              </a:solidFill>
            </a:endParaRPr>
          </a:p>
        </p:txBody>
      </p:sp>
      <p:pic>
        <p:nvPicPr>
          <p:cNvPr id="9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828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Micro hardness  distributions  of  the  Cu -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(20%)</a:t>
            </a:r>
            <a:r>
              <a:rPr lang="en-US" sz="2800" b="1" dirty="0" smtClean="0">
                <a:solidFill>
                  <a:srgbClr val="0070C0"/>
                </a:solidFill>
              </a:rPr>
              <a:t>W composite   samples</a:t>
            </a:r>
            <a:r>
              <a:rPr lang="en-US" sz="2000" b="1" i="1" dirty="0" smtClean="0">
                <a:solidFill>
                  <a:schemeClr val="tx1"/>
                </a:solidFill>
              </a:rPr>
              <a:t/>
            </a:r>
            <a:br>
              <a:rPr lang="en-US" sz="2000" b="1" i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 nanometer and micrometer sized W; 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  <a:latin typeface="Sylfaen"/>
              </a:rPr>
              <a:t>□</a:t>
            </a:r>
            <a:r>
              <a:rPr lang="en-US" sz="2400" b="1" dirty="0" smtClean="0">
                <a:solidFill>
                  <a:srgbClr val="002060"/>
                </a:solidFill>
              </a:rPr>
              <a:t> - nanosized composite;  </a:t>
            </a:r>
            <a:r>
              <a:rPr lang="en-US" sz="2400" b="1" dirty="0" smtClean="0">
                <a:solidFill>
                  <a:srgbClr val="002060"/>
                </a:solidFill>
                <a:latin typeface="Sylfaen"/>
              </a:rPr>
              <a:t>O </a:t>
            </a:r>
            <a:r>
              <a:rPr lang="en-US" sz="2400" b="1" dirty="0" smtClean="0">
                <a:solidFill>
                  <a:srgbClr val="002060"/>
                </a:solidFill>
              </a:rPr>
              <a:t>- micro sized composite;</a:t>
            </a:r>
            <a:endParaRPr lang="ka-GE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838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7315200" cy="838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Microstructural  Investigations</a:t>
            </a:r>
            <a:endParaRPr lang="ka-GE" sz="4400" dirty="0">
              <a:solidFill>
                <a:srgbClr val="0070C0"/>
              </a:solidFill>
            </a:endParaRPr>
          </a:p>
        </p:txBody>
      </p:sp>
      <p:pic>
        <p:nvPicPr>
          <p:cNvPr id="33796" name="Picture 4" descr="C:\Users\BAKO !\Desktop\sadoqtoro angarishi\(SEM)\039-2a(#1 F)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419600" cy="4953000"/>
          </a:xfrm>
          <a:prstGeom prst="rect">
            <a:avLst/>
          </a:prstGeom>
          <a:noFill/>
        </p:spPr>
      </p:pic>
      <p:pic>
        <p:nvPicPr>
          <p:cNvPr id="33797" name="Picture 5" descr="C:\Users\BAKO !\Desktop\sadoqtoro angarishi\(SEM)\039-2b(#1 F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4191000" cy="4953000"/>
          </a:xfrm>
          <a:prstGeom prst="rect">
            <a:avLst/>
          </a:prstGeom>
          <a:noFill/>
        </p:spPr>
      </p:pic>
      <p:pic>
        <p:nvPicPr>
          <p:cNvPr id="10" name="Picture 9" descr="logo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86600" cy="762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Microstructural  Investigations</a:t>
            </a:r>
            <a:endParaRPr lang="ka-GE" sz="4000" dirty="0">
              <a:solidFill>
                <a:srgbClr val="0070C0"/>
              </a:solidFill>
            </a:endParaRPr>
          </a:p>
        </p:txBody>
      </p:sp>
      <p:pic>
        <p:nvPicPr>
          <p:cNvPr id="39938" name="Picture 2" descr="C:\Users\BAKO !\Desktop\sadoqtoro angarishi\(SEM)\039-5c(#3)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572000" cy="3429000"/>
          </a:xfrm>
          <a:prstGeom prst="rect">
            <a:avLst/>
          </a:prstGeom>
          <a:noFill/>
        </p:spPr>
      </p:pic>
      <p:pic>
        <p:nvPicPr>
          <p:cNvPr id="39939" name="Picture 3" descr="C:\Users\BAKO !\Desktop\sadoqtoro angarishi\(SEM)\039-7d(#4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6" descr="logo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7467600" cy="1219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Elastic properties and relaxation phenomena in W-Cu composites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86867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</a:p>
          <a:p>
            <a:pPr algn="just">
              <a:lnSpc>
                <a:spcPct val="200000"/>
              </a:lnSpc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9600" b="1" dirty="0" smtClean="0">
                <a:latin typeface="Times New Roman" pitchFamily="18" charset="0"/>
              </a:rPr>
              <a:t>Nano </a:t>
            </a:r>
            <a:r>
              <a:rPr lang="en-US" sz="9600" b="1" dirty="0" smtClean="0">
                <a:latin typeface="Times New Roman" pitchFamily="18" charset="0"/>
              </a:rPr>
              <a:t>Materials, Conventional Technologies, Properties and areas of   application;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smtClean="0">
                <a:latin typeface="Times New Roman" pitchFamily="18" charset="0"/>
              </a:rPr>
              <a:t>Research </a:t>
            </a:r>
            <a:r>
              <a:rPr lang="en-US" sz="9600" b="1" dirty="0" smtClean="0">
                <a:latin typeface="Times New Roman" pitchFamily="18" charset="0"/>
              </a:rPr>
              <a:t>Goals and Ways of Implementation;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smtClean="0">
                <a:latin typeface="Times New Roman" pitchFamily="18" charset="0"/>
              </a:rPr>
              <a:t>Explosive Compaction Technology;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smtClean="0">
                <a:latin typeface="Times New Roman" pitchFamily="18" charset="0"/>
              </a:rPr>
              <a:t>Experiment Techniques, Research methods;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smtClean="0">
                <a:latin typeface="Times New Roman" pitchFamily="18" charset="0"/>
              </a:rPr>
              <a:t>Conclusions;</a:t>
            </a:r>
          </a:p>
          <a:p>
            <a:pPr>
              <a:buNone/>
            </a:pP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a-GE" sz="3200" b="1" dirty="0"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28600" y="838200"/>
            <a:ext cx="7467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524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ka-GE" i="1" dirty="0" smtClean="0"/>
              <a:t/>
            </a:r>
            <a:br>
              <a:rPr lang="ka-GE" i="1" dirty="0" smtClean="0"/>
            </a:br>
            <a:r>
              <a:rPr lang="en-US" sz="3100" b="1" dirty="0" smtClean="0">
                <a:solidFill>
                  <a:srgbClr val="0070C0"/>
                </a:solidFill>
              </a:rPr>
              <a:t>Temperature  dependences  of  internal  friction (Q</a:t>
            </a:r>
            <a:r>
              <a:rPr lang="en-US" sz="3100" b="1" baseline="30000" dirty="0" smtClean="0">
                <a:solidFill>
                  <a:srgbClr val="0070C0"/>
                </a:solidFill>
              </a:rPr>
              <a:t>-1</a:t>
            </a:r>
            <a:r>
              <a:rPr lang="en-US" sz="3100" b="1" dirty="0" smtClean="0">
                <a:solidFill>
                  <a:srgbClr val="0070C0"/>
                </a:solidFill>
              </a:rPr>
              <a:t>) and  Young  modulus (</a:t>
            </a:r>
            <a:r>
              <a:rPr lang="ru-RU" sz="3100" b="1" dirty="0" smtClean="0">
                <a:solidFill>
                  <a:srgbClr val="0070C0"/>
                </a:solidFill>
              </a:rPr>
              <a:t>Е</a:t>
            </a:r>
            <a:r>
              <a:rPr lang="en-US" sz="3100" b="1" dirty="0" smtClean="0">
                <a:solidFill>
                  <a:srgbClr val="0070C0"/>
                </a:solidFill>
              </a:rPr>
              <a:t>) of  W</a:t>
            </a:r>
            <a:r>
              <a:rPr lang="en-US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(5%)-</a:t>
            </a:r>
            <a:r>
              <a:rPr lang="en-US" sz="3100" b="1" dirty="0" smtClean="0">
                <a:solidFill>
                  <a:srgbClr val="0070C0"/>
                </a:solidFill>
              </a:rPr>
              <a:t>Cu</a:t>
            </a:r>
            <a:r>
              <a:rPr lang="en-US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(95%)</a:t>
            </a:r>
            <a:r>
              <a:rPr lang="en-US" sz="3100" b="1" dirty="0" smtClean="0">
                <a:solidFill>
                  <a:srgbClr val="0070C0"/>
                </a:solidFill>
              </a:rPr>
              <a:t> composite</a:t>
            </a:r>
            <a:endParaRPr lang="ka-GE" sz="3100" dirty="0">
              <a:solidFill>
                <a:srgbClr val="0070C0"/>
              </a:solidFill>
            </a:endParaRPr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1219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Electronic properties study (electrical resistance) of pure and copper samples (thickness, correspondingly,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0.3</a:t>
            </a:r>
            <a:r>
              <a:rPr lang="en-US" sz="2000" b="1" dirty="0" smtClean="0">
                <a:solidFill>
                  <a:srgbClr val="0070C0"/>
                </a:solidFill>
              </a:rPr>
              <a:t> mm and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0070C0"/>
                </a:solidFill>
              </a:rPr>
              <a:t> mm, Q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-1</a:t>
            </a:r>
            <a:r>
              <a:rPr lang="en-US" sz="2000" b="1" dirty="0" smtClean="0">
                <a:solidFill>
                  <a:srgbClr val="0070C0"/>
                </a:solidFill>
              </a:rPr>
              <a:t>(T) and E(T) curves of pure Copper.</a:t>
            </a:r>
            <a:endParaRPr lang="ka-GE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u99%25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162800" cy="1219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700" b="1" dirty="0" smtClean="0">
                <a:solidFill>
                  <a:srgbClr val="0070C0"/>
                </a:solidFill>
              </a:rPr>
              <a:t>Similar   dependences  for  Cu-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700" b="1" dirty="0" smtClean="0">
                <a:solidFill>
                  <a:srgbClr val="0070C0"/>
                </a:solidFill>
              </a:rPr>
              <a:t>%W,  Cu-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700" b="1" dirty="0" smtClean="0">
                <a:solidFill>
                  <a:srgbClr val="0070C0"/>
                </a:solidFill>
              </a:rPr>
              <a:t>%W, </a:t>
            </a:r>
            <a:br>
              <a:rPr lang="en-US" sz="2700" b="1" dirty="0" smtClean="0">
                <a:solidFill>
                  <a:srgbClr val="0070C0"/>
                </a:solidFill>
              </a:rPr>
            </a:br>
            <a:r>
              <a:rPr lang="en-US" sz="2700" b="1" dirty="0" smtClean="0">
                <a:solidFill>
                  <a:srgbClr val="0070C0"/>
                </a:solidFill>
              </a:rPr>
              <a:t>Cu-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700" b="1" dirty="0" smtClean="0">
                <a:solidFill>
                  <a:srgbClr val="0070C0"/>
                </a:solidFill>
              </a:rPr>
              <a:t>%W,  Cu-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700" b="1" dirty="0" smtClean="0">
                <a:solidFill>
                  <a:srgbClr val="0070C0"/>
                </a:solidFill>
              </a:rPr>
              <a:t>%W  composites</a:t>
            </a:r>
            <a:r>
              <a:rPr lang="ka-GE" sz="2800" i="1" dirty="0" smtClean="0"/>
              <a:t/>
            </a:r>
            <a:br>
              <a:rPr lang="ka-GE" sz="2800" i="1" dirty="0" smtClean="0"/>
            </a:br>
            <a:endParaRPr lang="ka-GE" sz="2800" dirty="0"/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842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1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019550"/>
            <a:ext cx="4419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0386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981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sz="2800" dirty="0" smtClean="0">
                <a:solidFill>
                  <a:srgbClr val="0070C0"/>
                </a:solidFill>
              </a:rPr>
              <a:t>Resistance measurements of Cu-W nanocomposites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a) Specific electrical resistance of pure copper</a:t>
            </a:r>
            <a:r>
              <a:rPr lang="en-US" sz="2000" i="1" dirty="0" smtClean="0">
                <a:solidFill>
                  <a:srgbClr val="002060"/>
                </a:solidFill>
              </a:rPr>
              <a:t>;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 W10</a:t>
            </a:r>
            <a:r>
              <a:rPr lang="en-US" sz="2000" dirty="0" smtClean="0">
                <a:solidFill>
                  <a:srgbClr val="002060"/>
                </a:solidFill>
              </a:rPr>
              <a:t>%, ;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- pure copper, ; </a:t>
            </a:r>
            <a:r>
              <a:rPr lang="ka-GE" sz="2000" i="1" dirty="0" smtClean="0">
                <a:solidFill>
                  <a:srgbClr val="002060"/>
                </a:solidFill>
              </a:rPr>
              <a:t/>
            </a:r>
            <a:br>
              <a:rPr lang="ka-GE" sz="2000" i="1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. Cu from literature data (A. </a:t>
            </a:r>
            <a:r>
              <a:rPr lang="en-US" sz="2000" i="1" dirty="0" smtClean="0">
                <a:solidFill>
                  <a:srgbClr val="002060"/>
                </a:solidFill>
              </a:rPr>
              <a:t>Kikoin</a:t>
            </a:r>
            <a:r>
              <a:rPr lang="en-US" sz="2000" dirty="0" smtClean="0">
                <a:solidFill>
                  <a:srgbClr val="002060"/>
                </a:solidFill>
              </a:rPr>
              <a:t> (ed.), Tables of Physical Quantities ;</a:t>
            </a:r>
            <a:r>
              <a:rPr lang="ka-GE" sz="2000" i="1" dirty="0" smtClean="0">
                <a:solidFill>
                  <a:srgbClr val="002060"/>
                </a:solidFill>
              </a:rPr>
              <a:t/>
            </a:r>
            <a:br>
              <a:rPr lang="ka-GE" sz="2000" i="1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b)   Specific electrical resistance copper  foil.</a:t>
            </a:r>
            <a:endParaRPr lang="ka-GE" sz="20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86024"/>
            <a:ext cx="82296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286001" y="152400"/>
            <a:ext cx="4343399" cy="7219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CONCLUSIONS</a:t>
            </a:r>
            <a:endParaRPr lang="ka-GE" sz="4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 flipV="1">
            <a:off x="533400" y="2628900"/>
            <a:ext cx="8153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just"/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just"/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just"/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b="1" dirty="0" smtClean="0">
              <a:latin typeface="Century Gothic" pitchFamily="34" charset="0"/>
            </a:endParaRPr>
          </a:p>
        </p:txBody>
      </p:sp>
      <p:pic>
        <p:nvPicPr>
          <p:cNvPr id="5" name="Picture 4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81000" y="1088155"/>
            <a:ext cx="77724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the basis of obtained results one could make following previous conclusions: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a-GE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28600" y="2762324"/>
            <a:ext cx="86868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Composite porosity. 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previous calculation of the composite porosity point to its lower value as compared with theoretical one. In the worst case porosity was not more then 2.6 %.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a-GE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</a:t>
            </a:r>
            <a:r>
              <a:rPr kumimoji="0" lang="en-US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Influence of compaction temperature difference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</a:t>
            </a:r>
            <a:r>
              <a:rPr lang="en-US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Dependence on tungsten nano powder concentration;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u="sng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en-US" sz="2400" b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4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Influence of annealing mode</a:t>
            </a:r>
            <a:r>
              <a:rPr lang="en-US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ka-GE" sz="2400" b="1" u="sng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6868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ka-GE" sz="4400" b="1" dirty="0">
              <a:solidFill>
                <a:srgbClr val="0070C0"/>
              </a:solidFill>
            </a:endParaRPr>
          </a:p>
        </p:txBody>
      </p:sp>
      <p:pic>
        <p:nvPicPr>
          <p:cNvPr id="40962" name="Picture 2" descr="C:\Users\BAKO !\Desktop\congress and  microhardness\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800600"/>
            <a:ext cx="1828800" cy="1600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52600" y="5181600"/>
            <a:ext cx="44958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  <a:endParaRPr lang="ka-GE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200" b="1" dirty="0" smtClean="0"/>
              <a:t>    </a:t>
            </a:r>
            <a:r>
              <a:rPr lang="en-US" sz="3200" b="1" dirty="0" smtClean="0">
                <a:solidFill>
                  <a:srgbClr val="0070C0"/>
                </a:solidFill>
              </a:rPr>
              <a:t>Main Goals : </a:t>
            </a:r>
          </a:p>
          <a:p>
            <a:pPr>
              <a:buNone/>
            </a:pPr>
            <a:endParaRPr lang="en-US" sz="3200" b="1" dirty="0" smtClean="0"/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Preparing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experimental and measurement devices and predensification Cu-W nanostructural billets at room temperatures;</a:t>
            </a:r>
            <a:endParaRPr lang="en-US" sz="2800" b="1" dirty="0" smtClean="0"/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*Hot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Explosive Consolidation  (HEC) of nanostructural Cu-W  composites;</a:t>
            </a:r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Determinate of optimal HEC temperature and parameters of compression providing obtaining High dense billets with correct geometry and perfect structure;</a:t>
            </a:r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HEC of nanostructural Cu-W precursors within different content of nanosized W    phase (5-40%);</a:t>
            </a:r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  Investigation structure/property relationship;</a:t>
            </a:r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Investigation of electronic properties (electric conductivity, susceptibility, mecanical properties) of HEC  nanostructural Cu-W composites in dependence of phase content and parameters  of   fabrication;</a:t>
            </a:r>
          </a:p>
          <a:p>
            <a:pPr algn="just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Determination of optimal parameters of fabrication (pressure, temperature, predensity) for best combination of electronic properties of HEC billets.</a:t>
            </a:r>
            <a:endParaRPr lang="en-US" sz="2800" b="1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7200" y="914400"/>
            <a:ext cx="7086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3300" b="1" dirty="0" smtClean="0">
              <a:latin typeface="Times New Roman" pitchFamily="18" charset="0"/>
              <a:cs typeface="Arial" charset="0"/>
            </a:endParaRPr>
          </a:p>
          <a:p>
            <a:pPr>
              <a:buNone/>
            </a:pPr>
            <a:r>
              <a:rPr lang="en-US" sz="3300" b="1" dirty="0" smtClean="0">
                <a:latin typeface="Times New Roman" pitchFamily="18" charset="0"/>
                <a:cs typeface="Arial" charset="0"/>
              </a:rPr>
              <a:t>     </a:t>
            </a:r>
            <a:r>
              <a:rPr lang="en-US" sz="33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Powders  Classification</a:t>
            </a:r>
          </a:p>
          <a:p>
            <a:pPr>
              <a:buNone/>
            </a:pPr>
            <a:endParaRPr lang="en-US" sz="3300" b="1" dirty="0" smtClean="0">
              <a:latin typeface="Times New Roman" pitchFamily="18" charset="0"/>
              <a:cs typeface="Arial" charset="0"/>
            </a:endParaRPr>
          </a:p>
          <a:p>
            <a:pPr>
              <a:buNone/>
            </a:pPr>
            <a:r>
              <a:rPr lang="en-US" sz="3300" b="1" u="sng" dirty="0" smtClean="0">
                <a:solidFill>
                  <a:srgbClr val="0070C0"/>
                </a:solidFill>
                <a:latin typeface="Times New Roman" pitchFamily="18" charset="0"/>
              </a:rPr>
              <a:t>Tungsten Powder (W)</a:t>
            </a:r>
            <a:r>
              <a:rPr lang="en-US" sz="3300" b="1" dirty="0" smtClean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3300" b="1" dirty="0" smtClean="0">
                <a:latin typeface="Times New Roman" pitchFamily="18" charset="0"/>
              </a:rPr>
              <a:t>-</a:t>
            </a:r>
            <a:r>
              <a:rPr lang="en-US" sz="3300" dirty="0" smtClean="0">
                <a:latin typeface="Times New Roman" pitchFamily="18" charset="0"/>
              </a:rPr>
              <a:t> </a:t>
            </a:r>
            <a:r>
              <a:rPr lang="en-US" sz="3300" b="1" dirty="0" smtClean="0">
                <a:latin typeface="Times New Roman" pitchFamily="18" charset="0"/>
              </a:rPr>
              <a:t>With nominal grain size 99,9%          40÷60 nm. and  2÷6µm.</a:t>
            </a:r>
          </a:p>
          <a:p>
            <a:pPr>
              <a:buNone/>
            </a:pPr>
            <a:endParaRPr lang="en-US" sz="3300" u="sng" dirty="0" smtClean="0">
              <a:latin typeface="Times New Roman" pitchFamily="18" charset="0"/>
            </a:endParaRPr>
          </a:p>
          <a:p>
            <a:pPr>
              <a:buNone/>
            </a:pPr>
            <a:r>
              <a:rPr lang="en-US" sz="3300" b="1" u="sng" dirty="0" smtClean="0">
                <a:solidFill>
                  <a:srgbClr val="0070C0"/>
                </a:solidFill>
                <a:latin typeface="Times New Roman" pitchFamily="18" charset="0"/>
              </a:rPr>
              <a:t>Copper Powder (Cu)</a:t>
            </a:r>
            <a:r>
              <a:rPr lang="en-US" sz="3300" b="1" dirty="0" smtClean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3300" b="1" dirty="0" smtClean="0">
                <a:latin typeface="Times New Roman" pitchFamily="18" charset="0"/>
              </a:rPr>
              <a:t>- Nominal grain size </a:t>
            </a:r>
            <a:r>
              <a:rPr lang="en-US" sz="3300" dirty="0" smtClean="0">
                <a:latin typeface="Times New Roman" pitchFamily="18" charset="0"/>
              </a:rPr>
              <a:t>15-20mkm 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</a:rPr>
              <a:t>     </a:t>
            </a:r>
            <a:r>
              <a:rPr lang="en-US" sz="3300" b="1" dirty="0" smtClean="0">
                <a:latin typeface="Times New Roman" pitchFamily="18" charset="0"/>
              </a:rPr>
              <a:t>Investigation of Cu-(5÷40)%W  Composition were consolidated to near theoretical density between 800 -1000 </a:t>
            </a:r>
            <a:r>
              <a:rPr lang="ka-GE" sz="3200" dirty="0" smtClean="0"/>
              <a:t>°C</a:t>
            </a:r>
            <a:r>
              <a:rPr lang="en-US" sz="3200" dirty="0" smtClean="0"/>
              <a:t>.</a:t>
            </a:r>
            <a:r>
              <a:rPr lang="en-US" sz="3300" b="1" dirty="0" smtClean="0">
                <a:latin typeface="Times New Roman" pitchFamily="18" charset="0"/>
              </a:rPr>
              <a:t> The shock wave loading  intensity was under 10GPa; Investigation showed that application nanoscale W phase in Cu-W composition in contrast to conventional micron size compositions has big advantages and allows to obtain billets with improved electronic properties</a:t>
            </a:r>
            <a:r>
              <a:rPr lang="en-US" sz="3300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endParaRPr lang="en-US" sz="2000" u="sng" dirty="0" smtClean="0">
              <a:latin typeface="Times New Roman" pitchFamily="18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" y="1143000"/>
            <a:ext cx="7848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3" descr="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152400" y="1676399"/>
          <a:ext cx="8839199" cy="4953000"/>
        </p:xfrm>
        <a:graphic>
          <a:graphicData uri="http://schemas.openxmlformats.org/drawingml/2006/table">
            <a:tbl>
              <a:tblPr first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{93296810-A885-4BE3-A3E7-6D5BEEA58F35}</a:tableStyleId>
              </a:tblPr>
              <a:tblGrid>
                <a:gridCol w="3050697"/>
                <a:gridCol w="1408014"/>
                <a:gridCol w="2170688"/>
                <a:gridCol w="2209800"/>
              </a:tblGrid>
              <a:tr h="10699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Explosive 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Material 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Chemical content;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Density - 10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кg/m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Detonation rate,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V, m /s </a:t>
                      </a:r>
                    </a:p>
                    <a:p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 of explosion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Kkal/kg</a:t>
                      </a:r>
                      <a:endParaRPr kumimoji="0" lang="en-US" sz="18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ka-GE" dirty="0"/>
                    </a:p>
                  </a:txBody>
                  <a:tcPr/>
                </a:tc>
              </a:tr>
              <a:tr h="15146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Igdanit(ANFO)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NH4NO3+5-6%Diesel fuel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1.0-1.1</a:t>
                      </a:r>
                      <a:endParaRPr lang="ka-GE" dirty="0"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2200-2800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163376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Granulate </a:t>
                      </a: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(AC-4)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NH4NO3+4.2%Diesel fuel+4%Al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1.1-1.3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2600</a:t>
                      </a: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3200</a:t>
                      </a:r>
                      <a:endParaRPr lang="ka-GE" dirty="0"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1080</a:t>
                      </a:r>
                      <a:endParaRPr lang="ka-GE" dirty="0"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4609">
                <a:tc>
                  <a:txBody>
                    <a:bodyPr/>
                    <a:lstStyle/>
                    <a:p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a-G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1295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Explosives Materials for HEC experiments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1" name="Picture 3" descr="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7467600" cy="762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/>
            </a:r>
            <a:br>
              <a:rPr lang="en-US" sz="4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</a:b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Infrastructure for EC experiments</a:t>
            </a:r>
            <a:endParaRPr lang="ka-GE" b="1" dirty="0">
              <a:solidFill>
                <a:srgbClr val="0070C0"/>
              </a:solidFill>
            </a:endParaRPr>
          </a:p>
        </p:txBody>
      </p:sp>
      <p:pic>
        <p:nvPicPr>
          <p:cNvPr id="12" name="Picture 3" descr="tunn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962400"/>
            <a:ext cx="4114800" cy="2743200"/>
          </a:xfrm>
          <a:prstGeom prst="rect">
            <a:avLst/>
          </a:prstGeom>
          <a:noFill/>
          <a:ln w="9525">
            <a:solidFill>
              <a:srgbClr val="5716F8"/>
            </a:solidFill>
            <a:miter lim="800000"/>
            <a:headEnd/>
            <a:tailEnd/>
          </a:ln>
        </p:spPr>
      </p:pic>
      <p:pic>
        <p:nvPicPr>
          <p:cNvPr id="13" name="Picture 3" descr="insid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4572000" cy="2362200"/>
          </a:xfrm>
          <a:prstGeom prst="rect">
            <a:avLst/>
          </a:prstGeom>
          <a:noFill/>
          <a:ln w="9525">
            <a:solidFill>
              <a:srgbClr val="5716F8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419600" y="3581401"/>
            <a:ext cx="4572000" cy="31947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*Ventilating system, water-supply;</a:t>
            </a: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*Reserved explosive chamber;</a:t>
            </a: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*Equipment for explosive treatment of materials in at elevated temperatures (compaction,hardening,welding); 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1143000"/>
            <a:ext cx="4114800" cy="27515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 System of tunnels in the length     255 m;</a:t>
            </a:r>
          </a:p>
          <a:p>
            <a:pPr>
              <a:lnSpc>
                <a:spcPct val="120000"/>
              </a:lnSpc>
              <a:buClr>
                <a:srgbClr val="FF0000"/>
              </a:buClr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 Observational station -600 m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>
              <a:lnSpc>
                <a:spcPct val="120000"/>
              </a:lnSpc>
              <a:buClr>
                <a:srgbClr val="FF0000"/>
              </a:buClr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* Explosive chamber in volume 1500 m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" name="Picture 3" descr="logo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5943600" cy="38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133290"/>
            <a:ext cx="7010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Hot   Explosive  Consolidation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800600"/>
            <a:ext cx="7924800" cy="2015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entury Gothic" pitchFamily="34" charset="0"/>
              </a:rPr>
              <a:t>Electrical Scheme.</a:t>
            </a:r>
          </a:p>
          <a:p>
            <a:pPr algn="just"/>
            <a:r>
              <a:rPr lang="en-US" sz="2400" b="1" dirty="0" smtClean="0">
                <a:latin typeface="Century Gothic" pitchFamily="34" charset="0"/>
              </a:rPr>
              <a:t>Basic part of the Heater equipment is a cylindrical form Stove, it can heat up the samples (dimensions: L = 300mm, D = 50mm), Process of warming up is carried out using of 220 Volts  AC, 50 Hz.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34290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solidFill>
                  <a:schemeClr val="tx1"/>
                </a:solidFill>
              </a:rPr>
              <a:t>PoC</a:t>
            </a:r>
            <a:endParaRPr lang="en-US" sz="1400" b="1" baseline="-25000" dirty="0">
              <a:solidFill>
                <a:schemeClr val="tx1"/>
              </a:solidFill>
            </a:endParaRPr>
          </a:p>
        </p:txBody>
      </p:sp>
      <p:pic>
        <p:nvPicPr>
          <p:cNvPr id="8" name="Picture 3" descr="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685800"/>
            <a:ext cx="4578429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200" y="76200"/>
            <a:ext cx="5334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entury Gothic" pitchFamily="34" charset="0"/>
              </a:rPr>
              <a:t>Mechanical   Part</a:t>
            </a:r>
            <a:endParaRPr lang="en-US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685800"/>
            <a:ext cx="4267200" cy="61247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1 - precursor powders;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2 - The cylindrical steel tube container;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3 - Cork of the steel tube.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4 - Ni-Cr spiral of El. Scheme;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5 - LEADING (canal of the Stove of “open and 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close”)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6 - Open shield of the stove;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7 - Close of shield of the stove;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8 - Basic constructive part of equipment;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9 - Pass canal of specimen;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10 -The leading tube for cylindrical container 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(specimen);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11 - rubber and steel tubes connected with 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endings;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12 - Accessory for fixing explosive charge;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13 - The circle of fixing of feeding of sample;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14 - electric detonator;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15 - Cord (string) for detonation.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16 - Compressing (flying) tube;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17 - Explosive material;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18 - The lowest level (limit) of feeding of 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container (sample);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19 - The container of fixing delivered cylindrical 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sample;</a:t>
            </a:r>
          </a:p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20 - Invert powder – sand.</a:t>
            </a: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3" descr="logo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7467600" cy="1219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Experimental  set up for  HEC  of  cylindrical billets   explosive   charge</a:t>
            </a:r>
            <a:endParaRPr lang="ka-GE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54863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1524000"/>
            <a:ext cx="3124200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1- The lowest level (limit)        of feeding of container (sample)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2 and 4 - Cork of the steel         tube;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3- The cylindrical steel 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      tube container;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5 - precursor powders;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6 - Compressing (flying)   steel tube &amp; Thermal insulator;</a:t>
            </a:r>
            <a:endParaRPr lang="ka-GE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Sylfaen" pitchFamily="18" charset="0"/>
                <a:ea typeface="Calibri"/>
                <a:cs typeface="Times New Roman" pitchFamily="18" charset="0"/>
              </a:rPr>
              <a:t>7 - Explosive material.</a:t>
            </a: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 - &amp;quot;&amp;#x0D;&amp;#x0A;&amp;#x0D;&amp;#x0A;&amp;#x0D;&amp;#x0A;&amp;#x0D;&amp;#x0A;&amp;#x0D;&amp;#x0A;&amp;#x0D;&amp;#x0A;&amp;quot;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103&quot;&gt;&lt;property id=&quot;20148&quot; value=&quot;5&quot;/&gt;&lt;property id=&quot;20300&quot; value=&quot;Slide 8&quot;/&gt;&lt;property id=&quot;20307&quot; value=&quot;265&quot;/&gt;&lt;/object&gt;&lt;object type=&quot;3&quot; unique_id=&quot;10104&quot;&gt;&lt;property id=&quot;20148&quot; value=&quot;5&quot;/&gt;&lt;property id=&quot;20300&quot; value=&quot;Slide 9&quot;/&gt;&lt;property id=&quot;20307&quot; value=&quot;26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2501</TotalTime>
  <Words>972</Words>
  <Application>Microsoft Office PowerPoint</Application>
  <PresentationFormat>On-screen Show (4:3)</PresentationFormat>
  <Paragraphs>201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Paper</vt:lpstr>
      <vt:lpstr>Slide 1</vt:lpstr>
      <vt:lpstr>Slide 2</vt:lpstr>
      <vt:lpstr>Slide 3</vt:lpstr>
      <vt:lpstr>Slide 4</vt:lpstr>
      <vt:lpstr>Explosives Materials for HEC experiments</vt:lpstr>
      <vt:lpstr> Infrastructure for EC experiments</vt:lpstr>
      <vt:lpstr>Slide 7</vt:lpstr>
      <vt:lpstr>Slide 8</vt:lpstr>
      <vt:lpstr>Experimental  set up for  HEC  of  cylindrical billets   explosive   charge</vt:lpstr>
      <vt:lpstr>Experimental  set up for  HEC  of  cylindrical billets   explosive   charge</vt:lpstr>
      <vt:lpstr>Compacted  Samples  at  the  Room  Temperature</vt:lpstr>
      <vt:lpstr>Compacted   Samples   by  HEC</vt:lpstr>
      <vt:lpstr>Compacted Cu-W composites  After mechanical processing</vt:lpstr>
      <vt:lpstr> Structural and  Micro-Hardness Investigations</vt:lpstr>
      <vt:lpstr>Micro-hardness distribution of HEC composites  Depending  from the W content</vt:lpstr>
      <vt:lpstr>Micro hardness  distributions  of  the  Cu -(20%)W composite   samples  The nanometer and micrometer sized W;  □ - nanosized composite;  O - micro sized composite;</vt:lpstr>
      <vt:lpstr> Microstructural  Investigations</vt:lpstr>
      <vt:lpstr>Microstructural  Investigations</vt:lpstr>
      <vt:lpstr>Elastic properties and relaxation phenomena in W-Cu composites</vt:lpstr>
      <vt:lpstr>                                 Temperature  dependences  of  internal  friction (Q-1) and  Young  modulus (Е) of  W(5%)-Cu(95%) composite</vt:lpstr>
      <vt:lpstr>Electronic properties study (electrical resistance) of pure and copper samples (thickness, correspondingly, 0.3 mm and 1 mm, Q-1(T) and E(T) curves of pure Copper.</vt:lpstr>
      <vt:lpstr>Similar   dependences  for  Cu-10%W,  Cu-15%W,  Cu-25%W,  Cu-35%W  composites </vt:lpstr>
      <vt:lpstr>Resistance measurements of Cu-W nanocomposites    a) Specific electrical resistance of pure copper; 1- W10%, ; 2- pure copper, ;  3. Cu from literature data (A. Kikoin (ed.), Tables of Physical Quantities ; b)   Specific electrical resistance copper  foil.</vt:lpstr>
      <vt:lpstr>Slide 24</vt:lpstr>
      <vt:lpstr>Slide 25</vt:lpstr>
    </vt:vector>
  </TitlesOfParts>
  <Company>Missouri S&amp;T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godibadzeb</dc:creator>
  <cp:lastModifiedBy>Akaki Peikrishvili</cp:lastModifiedBy>
  <cp:revision>235</cp:revision>
  <dcterms:created xsi:type="dcterms:W3CDTF">2009-06-04T00:39:52Z</dcterms:created>
  <dcterms:modified xsi:type="dcterms:W3CDTF">2012-05-03T11:41:52Z</dcterms:modified>
</cp:coreProperties>
</file>